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6.xml" ContentType="application/vnd.openxmlformats-officedocument.themeOverride+xml"/>
  <Override PartName="/ppt/notesSlides/notesSlide68.xml" ContentType="application/vnd.openxmlformats-officedocument.presentationml.notesSl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7.xml" ContentType="application/vnd.openxmlformats-officedocument.themeOverr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8.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11.xml" ContentType="application/vnd.openxmlformats-officedocument.drawingml.chart+xml"/>
  <Override PartName="/ppt/theme/themeOverride9.xml" ContentType="application/vnd.openxmlformats-officedocument.themeOverride+xml"/>
  <Override PartName="/ppt/charts/chart12.xml" ContentType="application/vnd.openxmlformats-officedocument.drawingml.chart+xml"/>
  <Override PartName="/ppt/theme/themeOverride10.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rts/chart13.xml" ContentType="application/vnd.openxmlformats-officedocument.drawingml.chart+xml"/>
  <Override PartName="/ppt/notesSlides/notesSlide106.xml" ContentType="application/vnd.openxmlformats-officedocument.presentationml.notesSlide+xml"/>
  <Override PartName="/ppt/charts/chart14.xml" ContentType="application/vnd.openxmlformats-officedocument.drawingml.chart+xml"/>
  <Override PartName="/ppt/theme/themeOverride11.xml" ContentType="application/vnd.openxmlformats-officedocument.themeOverr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rts/chart15.xml" ContentType="application/vnd.openxmlformats-officedocument.drawingml.chart+xml"/>
  <Override PartName="/ppt/theme/themeOverride12.xml" ContentType="application/vnd.openxmlformats-officedocument.themeOverr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rts/chart16.xml" ContentType="application/vnd.openxmlformats-officedocument.drawingml.chart+xml"/>
  <Override PartName="/ppt/theme/themeOverride13.xml" ContentType="application/vnd.openxmlformats-officedocument.themeOverride+xml"/>
  <Override PartName="/ppt/charts/chart17.xml" ContentType="application/vnd.openxmlformats-officedocument.drawingml.chart+xml"/>
  <Override PartName="/ppt/theme/themeOverride14.xml" ContentType="application/vnd.openxmlformats-officedocument.themeOverride+xml"/>
  <Override PartName="/ppt/notesSlides/notesSlide128.xml" ContentType="application/vnd.openxmlformats-officedocument.presentationml.notesSlide+xml"/>
  <Override PartName="/ppt/charts/chart18.xml" ContentType="application/vnd.openxmlformats-officedocument.drawingml.chart+xml"/>
  <Override PartName="/ppt/theme/themeOverride15.xml" ContentType="application/vnd.openxmlformats-officedocument.themeOverride+xml"/>
  <Override PartName="/ppt/charts/chart19.xml" ContentType="application/vnd.openxmlformats-officedocument.drawingml.chart+xml"/>
  <Override PartName="/ppt/theme/themeOverride16.xml" ContentType="application/vnd.openxmlformats-officedocument.themeOverride+xml"/>
  <Override PartName="/ppt/notesSlides/notesSlide129.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theme/themeOverride17.xml" ContentType="application/vnd.openxmlformats-officedocument.themeOverr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rts/chart22.xml" ContentType="application/vnd.openxmlformats-officedocument.drawingml.chart+xml"/>
  <Override PartName="/ppt/theme/themeOverride18.xml" ContentType="application/vnd.openxmlformats-officedocument.themeOverride+xml"/>
  <Override PartName="/ppt/drawings/drawing1.xml" ContentType="application/vnd.openxmlformats-officedocument.drawingml.chartshapes+xml"/>
  <Override PartName="/ppt/charts/chart23.xml" ContentType="application/vnd.openxmlformats-officedocument.drawingml.chart+xml"/>
  <Override PartName="/ppt/theme/themeOverride19.xml" ContentType="application/vnd.openxmlformats-officedocument.themeOverride+xml"/>
  <Override PartName="/ppt/drawings/drawing2.xml" ContentType="application/vnd.openxmlformats-officedocument.drawingml.chartshape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24.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53"/>
  </p:notesMasterIdLst>
  <p:sldIdLst>
    <p:sldId id="261" r:id="rId3"/>
    <p:sldId id="597" r:id="rId4"/>
    <p:sldId id="634" r:id="rId5"/>
    <p:sldId id="635" r:id="rId6"/>
    <p:sldId id="636" r:id="rId7"/>
    <p:sldId id="637" r:id="rId8"/>
    <p:sldId id="601" r:id="rId9"/>
    <p:sldId id="256" r:id="rId10"/>
    <p:sldId id="743" r:id="rId11"/>
    <p:sldId id="602" r:id="rId12"/>
    <p:sldId id="603" r:id="rId13"/>
    <p:sldId id="604" r:id="rId14"/>
    <p:sldId id="599" r:id="rId15"/>
    <p:sldId id="605" r:id="rId16"/>
    <p:sldId id="606" r:id="rId17"/>
    <p:sldId id="607" r:id="rId18"/>
    <p:sldId id="608" r:id="rId19"/>
    <p:sldId id="609" r:id="rId20"/>
    <p:sldId id="610" r:id="rId21"/>
    <p:sldId id="611" r:id="rId22"/>
    <p:sldId id="612" r:id="rId23"/>
    <p:sldId id="744" r:id="rId24"/>
    <p:sldId id="613" r:id="rId25"/>
    <p:sldId id="614" r:id="rId26"/>
    <p:sldId id="615" r:id="rId27"/>
    <p:sldId id="616" r:id="rId28"/>
    <p:sldId id="617" r:id="rId29"/>
    <p:sldId id="618" r:id="rId30"/>
    <p:sldId id="619" r:id="rId31"/>
    <p:sldId id="620" r:id="rId32"/>
    <p:sldId id="621" r:id="rId33"/>
    <p:sldId id="622" r:id="rId34"/>
    <p:sldId id="623" r:id="rId35"/>
    <p:sldId id="736" r:id="rId36"/>
    <p:sldId id="624" r:id="rId37"/>
    <p:sldId id="625" r:id="rId38"/>
    <p:sldId id="626" r:id="rId39"/>
    <p:sldId id="627" r:id="rId40"/>
    <p:sldId id="628" r:id="rId41"/>
    <p:sldId id="629" r:id="rId42"/>
    <p:sldId id="630" r:id="rId43"/>
    <p:sldId id="631" r:id="rId44"/>
    <p:sldId id="632" r:id="rId45"/>
    <p:sldId id="633" r:id="rId46"/>
    <p:sldId id="745" r:id="rId47"/>
    <p:sldId id="737" r:id="rId48"/>
    <p:sldId id="746" r:id="rId49"/>
    <p:sldId id="654" r:id="rId50"/>
    <p:sldId id="652" r:id="rId51"/>
    <p:sldId id="653" r:id="rId52"/>
    <p:sldId id="747" r:id="rId53"/>
    <p:sldId id="748" r:id="rId54"/>
    <p:sldId id="638" r:id="rId55"/>
    <p:sldId id="639" r:id="rId56"/>
    <p:sldId id="640" r:id="rId57"/>
    <p:sldId id="641" r:id="rId58"/>
    <p:sldId id="642" r:id="rId59"/>
    <p:sldId id="643" r:id="rId60"/>
    <p:sldId id="644" r:id="rId61"/>
    <p:sldId id="645" r:id="rId62"/>
    <p:sldId id="646" r:id="rId63"/>
    <p:sldId id="647" r:id="rId64"/>
    <p:sldId id="738" r:id="rId65"/>
    <p:sldId id="648" r:id="rId66"/>
    <p:sldId id="649" r:id="rId67"/>
    <p:sldId id="650" r:id="rId68"/>
    <p:sldId id="651" r:id="rId69"/>
    <p:sldId id="655" r:id="rId70"/>
    <p:sldId id="656" r:id="rId71"/>
    <p:sldId id="657" r:id="rId72"/>
    <p:sldId id="658" r:id="rId73"/>
    <p:sldId id="659" r:id="rId74"/>
    <p:sldId id="660" r:id="rId75"/>
    <p:sldId id="661" r:id="rId76"/>
    <p:sldId id="662" r:id="rId77"/>
    <p:sldId id="663" r:id="rId78"/>
    <p:sldId id="664" r:id="rId79"/>
    <p:sldId id="665" r:id="rId80"/>
    <p:sldId id="739" r:id="rId81"/>
    <p:sldId id="666" r:id="rId82"/>
    <p:sldId id="668" r:id="rId83"/>
    <p:sldId id="669" r:id="rId84"/>
    <p:sldId id="670" r:id="rId85"/>
    <p:sldId id="671" r:id="rId86"/>
    <p:sldId id="672" r:id="rId87"/>
    <p:sldId id="673" r:id="rId88"/>
    <p:sldId id="674" r:id="rId89"/>
    <p:sldId id="675" r:id="rId90"/>
    <p:sldId id="676" r:id="rId91"/>
    <p:sldId id="677" r:id="rId92"/>
    <p:sldId id="678" r:id="rId93"/>
    <p:sldId id="679" r:id="rId94"/>
    <p:sldId id="740" r:id="rId95"/>
    <p:sldId id="680" r:id="rId96"/>
    <p:sldId id="681" r:id="rId97"/>
    <p:sldId id="682" r:id="rId98"/>
    <p:sldId id="683" r:id="rId99"/>
    <p:sldId id="685" r:id="rId100"/>
    <p:sldId id="684" r:id="rId101"/>
    <p:sldId id="686" r:id="rId102"/>
    <p:sldId id="687" r:id="rId103"/>
    <p:sldId id="688" r:id="rId104"/>
    <p:sldId id="689" r:id="rId105"/>
    <p:sldId id="690" r:id="rId106"/>
    <p:sldId id="691" r:id="rId107"/>
    <p:sldId id="692" r:id="rId108"/>
    <p:sldId id="741" r:id="rId109"/>
    <p:sldId id="693" r:id="rId110"/>
    <p:sldId id="696" r:id="rId111"/>
    <p:sldId id="697" r:id="rId112"/>
    <p:sldId id="698" r:id="rId113"/>
    <p:sldId id="695" r:id="rId114"/>
    <p:sldId id="699" r:id="rId115"/>
    <p:sldId id="700" r:id="rId116"/>
    <p:sldId id="701" r:id="rId117"/>
    <p:sldId id="702" r:id="rId118"/>
    <p:sldId id="703" r:id="rId119"/>
    <p:sldId id="704" r:id="rId120"/>
    <p:sldId id="705" r:id="rId121"/>
    <p:sldId id="706" r:id="rId122"/>
    <p:sldId id="742" r:id="rId123"/>
    <p:sldId id="707" r:id="rId124"/>
    <p:sldId id="709" r:id="rId125"/>
    <p:sldId id="710" r:id="rId126"/>
    <p:sldId id="711" r:id="rId127"/>
    <p:sldId id="712" r:id="rId128"/>
    <p:sldId id="713" r:id="rId129"/>
    <p:sldId id="714" r:id="rId130"/>
    <p:sldId id="715" r:id="rId131"/>
    <p:sldId id="716" r:id="rId132"/>
    <p:sldId id="717" r:id="rId133"/>
    <p:sldId id="718" r:id="rId134"/>
    <p:sldId id="719" r:id="rId135"/>
    <p:sldId id="735" r:id="rId136"/>
    <p:sldId id="720" r:id="rId137"/>
    <p:sldId id="721" r:id="rId138"/>
    <p:sldId id="722" r:id="rId139"/>
    <p:sldId id="749" r:id="rId140"/>
    <p:sldId id="750" r:id="rId141"/>
    <p:sldId id="724" r:id="rId142"/>
    <p:sldId id="725" r:id="rId143"/>
    <p:sldId id="726" r:id="rId144"/>
    <p:sldId id="727" r:id="rId145"/>
    <p:sldId id="728" r:id="rId146"/>
    <p:sldId id="729" r:id="rId147"/>
    <p:sldId id="751" r:id="rId148"/>
    <p:sldId id="731" r:id="rId149"/>
    <p:sldId id="732" r:id="rId150"/>
    <p:sldId id="734" r:id="rId151"/>
    <p:sldId id="733" r:id="rId1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4F0E0"/>
    <a:srgbClr val="B98974"/>
    <a:srgbClr val="A16040"/>
    <a:srgbClr val="EAE2C4"/>
    <a:srgbClr val="E6CDC0"/>
    <a:srgbClr val="C9B469"/>
    <a:srgbClr val="C9A48D"/>
    <a:srgbClr val="AB7259"/>
    <a:srgbClr val="D3A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4179" autoAdjust="0"/>
  </p:normalViewPr>
  <p:slideViewPr>
    <p:cSldViewPr snapToGrid="0">
      <p:cViewPr>
        <p:scale>
          <a:sx n="60" d="100"/>
          <a:sy n="60" d="100"/>
        </p:scale>
        <p:origin x="2071" y="257"/>
      </p:cViewPr>
      <p:guideLst/>
    </p:cSldViewPr>
  </p:slideViewPr>
  <p:notesTextViewPr>
    <p:cViewPr>
      <p:scale>
        <a:sx n="1" d="1"/>
        <a:sy n="1" d="1"/>
      </p:scale>
      <p:origin x="0" y="0"/>
    </p:cViewPr>
  </p:notesTextViewPr>
  <p:sorterViewPr>
    <p:cViewPr varScale="1">
      <p:scale>
        <a:sx n="100" d="100"/>
        <a:sy n="100" d="100"/>
      </p:scale>
      <p:origin x="0" y="-279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9.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2.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3.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4.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5.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7.xml"/></Relationships>
</file>

<file path=ppt/charts/_rels/chart2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21.xlsx"/><Relationship Id="rId1" Type="http://schemas.openxmlformats.org/officeDocument/2006/relationships/themeOverride" Target="../theme/themeOverride18.xml"/></Relationships>
</file>

<file path=ppt/charts/_rels/chart2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22.xlsx"/><Relationship Id="rId1" Type="http://schemas.openxmlformats.org/officeDocument/2006/relationships/themeOverride" Target="../theme/themeOverrid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6.xml"/><Relationship Id="rId1" Type="http://schemas.microsoft.com/office/2011/relationships/chartStyle" Target="style6.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27557917006485E-2"/>
          <c:y val="0.10388416860949286"/>
          <c:w val="0.9149174321959761"/>
          <c:h val="0.76676595636817502"/>
        </c:manualLayout>
      </c:layout>
      <c:lineChart>
        <c:grouping val="standard"/>
        <c:varyColors val="0"/>
        <c:ser>
          <c:idx val="0"/>
          <c:order val="0"/>
          <c:tx>
            <c:strRef>
              <c:f>Sheet1!$B$1</c:f>
              <c:strCache>
                <c:ptCount val="1"/>
                <c:pt idx="0">
                  <c:v>Series 1</c:v>
                </c:pt>
              </c:strCache>
            </c:strRef>
          </c:tx>
          <c:spPr>
            <a:ln w="38100">
              <a:solidFill>
                <a:srgbClr val="D3A791"/>
              </a:solidFill>
            </a:ln>
          </c:spPr>
          <c:marker>
            <c:symbol val="circle"/>
            <c:size val="8"/>
            <c:spPr>
              <a:solidFill>
                <a:srgbClr val="AF6A47"/>
              </a:solidFill>
              <a:ln w="38100">
                <a:solidFill>
                  <a:srgbClr val="D3A791"/>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0-B77E-4560-B407-589CB7F633BD}"/>
                </c:ext>
              </c:extLst>
            </c:dLbl>
            <c:dLbl>
              <c:idx val="1"/>
              <c:tx>
                <c:rich>
                  <a:bodyPr/>
                  <a:lstStyle/>
                  <a:p>
                    <a:r>
                      <a:rPr lang="en-US" dirty="0"/>
                      <a:t>9.8%</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7E-4560-B407-589CB7F633BD}"/>
                </c:ext>
              </c:extLst>
            </c:dLbl>
            <c:dLbl>
              <c:idx val="2"/>
              <c:tx>
                <c:rich>
                  <a:bodyPr/>
                  <a:lstStyle/>
                  <a:p>
                    <a:r>
                      <a:rPr lang="en-US" dirty="0"/>
                      <a:t>17.9%</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7E-4560-B407-589CB7F633BD}"/>
                </c:ext>
              </c:extLst>
            </c:dLbl>
            <c:dLbl>
              <c:idx val="5"/>
              <c:layout>
                <c:manualLayout>
                  <c:x val="-2.734689373201659E-2"/>
                  <c:y val="-3.5332543219768434E-2"/>
                </c:manualLayout>
              </c:layout>
              <c:tx>
                <c:rich>
                  <a:bodyPr/>
                  <a:lstStyle/>
                  <a:p>
                    <a:r>
                      <a:rPr lang="en-US" dirty="0"/>
                      <a:t>30.9%</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7E-4560-B407-589CB7F633BD}"/>
                </c:ext>
              </c:extLst>
            </c:dLbl>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0</c:v>
                </c:pt>
                <c:pt idx="1">
                  <c:v>9.8000000000000007</c:v>
                </c:pt>
                <c:pt idx="2">
                  <c:v>17.899999999999999</c:v>
                </c:pt>
                <c:pt idx="5">
                  <c:v>30.9</c:v>
                </c:pt>
              </c:numCache>
            </c:numRef>
          </c:val>
          <c:smooth val="0"/>
          <c:extLst>
            <c:ext xmlns:c16="http://schemas.microsoft.com/office/drawing/2014/chart" uri="{C3380CC4-5D6E-409C-BE32-E72D297353CC}">
              <c16:uniqueId val="{00000004-B77E-4560-B407-589CB7F633BD}"/>
            </c:ext>
          </c:extLst>
        </c:ser>
        <c:dLbls>
          <c:showLegendKey val="0"/>
          <c:showVal val="0"/>
          <c:showCatName val="0"/>
          <c:showSerName val="0"/>
          <c:showPercent val="0"/>
          <c:showBubbleSize val="0"/>
        </c:dLbls>
        <c:marker val="1"/>
        <c:smooth val="0"/>
        <c:axId val="134481792"/>
        <c:axId val="134483328"/>
      </c:lineChart>
      <c:catAx>
        <c:axId val="134481792"/>
        <c:scaling>
          <c:orientation val="minMax"/>
        </c:scaling>
        <c:delete val="0"/>
        <c:axPos val="b"/>
        <c:numFmt formatCode="General" sourceLinked="1"/>
        <c:majorTickMark val="out"/>
        <c:minorTickMark val="none"/>
        <c:tickLblPos val="nextTo"/>
        <c:spPr>
          <a:ln>
            <a:solidFill>
              <a:schemeClr val="bg1">
                <a:lumMod val="65000"/>
                <a:lumOff val="35000"/>
              </a:schemeClr>
            </a:solidFill>
          </a:ln>
        </c:spPr>
        <c:txPr>
          <a:bodyPr/>
          <a:lstStyle/>
          <a:p>
            <a:pPr>
              <a:defRPr>
                <a:latin typeface="Arial Narrow" panose="020B0606020202030204" pitchFamily="34" charset="0"/>
              </a:defRPr>
            </a:pPr>
            <a:endParaRPr lang="en-US"/>
          </a:p>
        </c:txPr>
        <c:crossAx val="134483328"/>
        <c:crosses val="autoZero"/>
        <c:auto val="1"/>
        <c:lblAlgn val="ctr"/>
        <c:lblOffset val="100"/>
        <c:noMultiLvlLbl val="0"/>
      </c:catAx>
      <c:valAx>
        <c:axId val="134483328"/>
        <c:scaling>
          <c:orientation val="minMax"/>
        </c:scaling>
        <c:delete val="0"/>
        <c:axPos val="l"/>
        <c:numFmt formatCode="General" sourceLinked="1"/>
        <c:majorTickMark val="out"/>
        <c:minorTickMark val="none"/>
        <c:tickLblPos val="nextTo"/>
        <c:spPr>
          <a:ln>
            <a:solidFill>
              <a:schemeClr val="bg1">
                <a:lumMod val="65000"/>
                <a:lumOff val="35000"/>
              </a:schemeClr>
            </a:solidFill>
          </a:ln>
        </c:spPr>
        <c:txPr>
          <a:bodyPr/>
          <a:lstStyle/>
          <a:p>
            <a:pPr>
              <a:defRPr sz="1800">
                <a:latin typeface="Arial Narrow" panose="020B0606020202030204" pitchFamily="34" charset="0"/>
              </a:defRPr>
            </a:pPr>
            <a:endParaRPr lang="en-US"/>
          </a:p>
        </c:txPr>
        <c:crossAx val="134481792"/>
        <c:crosses val="autoZero"/>
        <c:crossBetween val="midCat"/>
      </c:valAx>
    </c:plotArea>
    <c:plotVisOnly val="1"/>
    <c:dispBlanksAs val="span"/>
    <c:showDLblsOverMax val="0"/>
  </c:chart>
  <c:txPr>
    <a:bodyPr/>
    <a:lstStyle/>
    <a:p>
      <a:pPr>
        <a:defRPr sz="1800">
          <a:solidFill>
            <a:schemeClr val="tx1">
              <a:lumMod val="75000"/>
              <a:lumOff val="25000"/>
            </a:schemeClr>
          </a:solidFill>
          <a:latin typeface="Agency FB" panose="020B0503020202020204"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D5C485"/>
              </a:solidFill>
              <a:round/>
            </a:ln>
            <a:effectLst/>
          </c:spPr>
          <c:marker>
            <c:symbol val="circle"/>
            <c:size val="8"/>
            <c:spPr>
              <a:solidFill>
                <a:srgbClr val="D5C485"/>
              </a:solidFill>
              <a:ln w="57150">
                <a:solidFill>
                  <a:srgbClr val="D5C485"/>
                </a:solidFill>
              </a:ln>
              <a:effectLst/>
            </c:spPr>
          </c:marker>
          <c:dPt>
            <c:idx val="1"/>
            <c:marker>
              <c:symbol val="circle"/>
              <c:size val="8"/>
              <c:spPr>
                <a:solidFill>
                  <a:srgbClr val="D5C485"/>
                </a:solidFill>
                <a:ln w="57150">
                  <a:solidFill>
                    <a:srgbClr val="D5C485"/>
                  </a:solidFill>
                </a:ln>
                <a:effectLst/>
              </c:spPr>
            </c:marker>
            <c:bubble3D val="0"/>
            <c:extLst>
              <c:ext xmlns:c16="http://schemas.microsoft.com/office/drawing/2014/chart" uri="{C3380CC4-5D6E-409C-BE32-E72D297353CC}">
                <c16:uniqueId val="{00000000-2E8B-4070-B44E-62FDCF9E8EFA}"/>
              </c:ext>
            </c:extLst>
          </c:dPt>
          <c:errBars>
            <c:errDir val="y"/>
            <c:errBarType val="both"/>
            <c:errValType val="cust"/>
            <c:noEndCap val="0"/>
            <c:plus>
              <c:numRef>
                <c:f>Sheet1!$J$4:$J$5</c:f>
                <c:numCache>
                  <c:formatCode>General</c:formatCode>
                  <c:ptCount val="2"/>
                  <c:pt idx="0">
                    <c:v>0</c:v>
                  </c:pt>
                  <c:pt idx="1">
                    <c:v>0.7</c:v>
                  </c:pt>
                </c:numCache>
              </c:numRef>
            </c:plus>
            <c:minus>
              <c:numRef>
                <c:f>Sheet1!$K$4:$K$5</c:f>
                <c:numCache>
                  <c:formatCode>General</c:formatCode>
                  <c:ptCount val="2"/>
                  <c:pt idx="0">
                    <c:v>0</c:v>
                  </c:pt>
                  <c:pt idx="1">
                    <c:v>0.8</c:v>
                  </c:pt>
                </c:numCache>
              </c:numRef>
            </c:minus>
            <c:spPr>
              <a:noFill/>
              <a:ln w="25400" cap="flat" cmpd="sng" algn="ctr">
                <a:solidFill>
                  <a:srgbClr val="D5C485"/>
                </a:solidFill>
                <a:round/>
              </a:ln>
              <a:effectLst/>
            </c:spPr>
          </c:errBars>
          <c:cat>
            <c:numRef>
              <c:f>Sheet1!$A$4:$A$5</c:f>
              <c:numCache>
                <c:formatCode>General</c:formatCode>
                <c:ptCount val="2"/>
                <c:pt idx="0">
                  <c:v>0</c:v>
                </c:pt>
                <c:pt idx="1">
                  <c:v>12</c:v>
                </c:pt>
              </c:numCache>
            </c:numRef>
          </c:cat>
          <c:val>
            <c:numRef>
              <c:f>Sheet1!$B$4:$B$5</c:f>
              <c:numCache>
                <c:formatCode>General</c:formatCode>
                <c:ptCount val="2"/>
                <c:pt idx="0">
                  <c:v>0</c:v>
                </c:pt>
                <c:pt idx="1">
                  <c:v>-0.2</c:v>
                </c:pt>
              </c:numCache>
            </c:numRef>
          </c:val>
          <c:smooth val="0"/>
          <c:extLst>
            <c:ext xmlns:c16="http://schemas.microsoft.com/office/drawing/2014/chart" uri="{C3380CC4-5D6E-409C-BE32-E72D297353CC}">
              <c16:uniqueId val="{00000001-2E8B-4070-B44E-62FDCF9E8EFA}"/>
            </c:ext>
          </c:extLst>
        </c:ser>
        <c:ser>
          <c:idx val="1"/>
          <c:order val="1"/>
          <c:tx>
            <c:strRef>
              <c:f>Sheet1!$C$3</c:f>
              <c:strCache>
                <c:ptCount val="1"/>
                <c:pt idx="0">
                  <c:v>Denosumab</c:v>
                </c:pt>
              </c:strCache>
            </c:strRef>
          </c:tx>
          <c:spPr>
            <a:ln w="38100" cap="rnd">
              <a:solidFill>
                <a:srgbClr val="C18567"/>
              </a:solidFill>
              <a:round/>
            </a:ln>
            <a:effectLst/>
          </c:spPr>
          <c:marker>
            <c:symbol val="circle"/>
            <c:size val="8"/>
            <c:spPr>
              <a:solidFill>
                <a:srgbClr val="C18567"/>
              </a:solidFill>
              <a:ln w="57150">
                <a:solidFill>
                  <a:srgbClr val="C18567"/>
                </a:solidFill>
              </a:ln>
              <a:effectLst/>
            </c:spPr>
          </c:marker>
          <c:dPt>
            <c:idx val="1"/>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2-2E8B-4070-B44E-62FDCF9E8EFA}"/>
              </c:ext>
            </c:extLst>
          </c:dPt>
          <c:errBars>
            <c:errDir val="y"/>
            <c:errBarType val="both"/>
            <c:errValType val="cust"/>
            <c:noEndCap val="0"/>
            <c:plus>
              <c:numRef>
                <c:f>Sheet1!$L$4:$L$5</c:f>
                <c:numCache>
                  <c:formatCode>General</c:formatCode>
                  <c:ptCount val="2"/>
                  <c:pt idx="0">
                    <c:v>0</c:v>
                  </c:pt>
                  <c:pt idx="1">
                    <c:v>0.79999999999999993</c:v>
                  </c:pt>
                </c:numCache>
              </c:numRef>
            </c:plus>
            <c:minus>
              <c:numRef>
                <c:f>Sheet1!$M$4:$M$5</c:f>
                <c:numCache>
                  <c:formatCode>General</c:formatCode>
                  <c:ptCount val="2"/>
                  <c:pt idx="0">
                    <c:v>0</c:v>
                  </c:pt>
                  <c:pt idx="1">
                    <c:v>0.7</c:v>
                  </c:pt>
                </c:numCache>
              </c:numRef>
            </c:minus>
            <c:spPr>
              <a:noFill/>
              <a:ln w="25400" cap="flat" cmpd="sng" algn="ctr">
                <a:solidFill>
                  <a:srgbClr val="C18567"/>
                </a:solidFill>
                <a:round/>
              </a:ln>
              <a:effectLst/>
            </c:spPr>
          </c:errBars>
          <c:cat>
            <c:numRef>
              <c:f>Sheet1!$A$4:$A$5</c:f>
              <c:numCache>
                <c:formatCode>General</c:formatCode>
                <c:ptCount val="2"/>
                <c:pt idx="0">
                  <c:v>0</c:v>
                </c:pt>
                <c:pt idx="1">
                  <c:v>12</c:v>
                </c:pt>
              </c:numCache>
            </c:numRef>
          </c:cat>
          <c:val>
            <c:numRef>
              <c:f>Sheet1!$C$4:$C$5</c:f>
              <c:numCache>
                <c:formatCode>General</c:formatCode>
                <c:ptCount val="2"/>
                <c:pt idx="0">
                  <c:v>0</c:v>
                </c:pt>
                <c:pt idx="1">
                  <c:v>0.9</c:v>
                </c:pt>
              </c:numCache>
            </c:numRef>
          </c:val>
          <c:smooth val="0"/>
          <c:extLst>
            <c:ext xmlns:c16="http://schemas.microsoft.com/office/drawing/2014/chart" uri="{C3380CC4-5D6E-409C-BE32-E72D297353CC}">
              <c16:uniqueId val="{00000003-2E8B-4070-B44E-62FDCF9E8EFA}"/>
            </c:ext>
          </c:extLst>
        </c:ser>
        <c:dLbls>
          <c:showLegendKey val="0"/>
          <c:showVal val="0"/>
          <c:showCatName val="0"/>
          <c:showSerName val="0"/>
          <c:showPercent val="0"/>
          <c:showBubbleSize val="0"/>
        </c:dLbls>
        <c:marker val="1"/>
        <c:smooth val="0"/>
        <c:axId val="101767040"/>
        <c:axId val="101768576"/>
      </c:lineChart>
      <c:dateAx>
        <c:axId val="101767040"/>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768576"/>
        <c:crosses val="autoZero"/>
        <c:auto val="0"/>
        <c:lblOffset val="100"/>
        <c:baseTimeUnit val="days"/>
        <c:majorUnit val="12"/>
        <c:majorTimeUnit val="days"/>
      </c:dateAx>
      <c:valAx>
        <c:axId val="101768576"/>
        <c:scaling>
          <c:orientation val="minMax"/>
          <c:max val="2.5"/>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101767040"/>
        <c:crossesAt val="0"/>
        <c:crossBetween val="between"/>
      </c:valAx>
      <c:spPr>
        <a:solidFill>
          <a:srgbClr val="FBF9F3"/>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C9A48D"/>
            </a:solidFill>
          </c:spPr>
          <c:invertIfNegative val="0"/>
          <c:errBars>
            <c:errBarType val="both"/>
            <c:errValType val="cust"/>
            <c:noEndCap val="0"/>
            <c:plus>
              <c:numRef>
                <c:f>Sheet1!$F$6:$F$8</c:f>
                <c:numCache>
                  <c:formatCode>General</c:formatCode>
                  <c:ptCount val="3"/>
                  <c:pt idx="0">
                    <c:v>0.08</c:v>
                  </c:pt>
                  <c:pt idx="1">
                    <c:v>0.3</c:v>
                  </c:pt>
                  <c:pt idx="2">
                    <c:v>0.23</c:v>
                  </c:pt>
                </c:numCache>
              </c:numRef>
            </c:plus>
            <c:minus>
              <c:numRef>
                <c:f>Sheet1!$G$6:$G$8</c:f>
                <c:numCache>
                  <c:formatCode>General</c:formatCode>
                  <c:ptCount val="3"/>
                  <c:pt idx="0">
                    <c:v>7.0000000000000007E-2</c:v>
                  </c:pt>
                  <c:pt idx="1">
                    <c:v>0.26</c:v>
                  </c:pt>
                  <c:pt idx="2">
                    <c:v>0.2</c:v>
                  </c:pt>
                </c:numCache>
              </c:numRef>
            </c:minus>
            <c:spPr>
              <a:ln w="25400">
                <a:solidFill>
                  <a:sysClr val="window" lastClr="FFFFFF">
                    <a:lumMod val="65000"/>
                  </a:sysClr>
                </a:solidFill>
              </a:ln>
            </c:spPr>
          </c:errBars>
          <c:cat>
            <c:numRef>
              <c:f>Sheet1!$A$6:$A$8</c:f>
              <c:numCache>
                <c:formatCode>General</c:formatCode>
                <c:ptCount val="3"/>
              </c:numCache>
            </c:numRef>
          </c:cat>
          <c:val>
            <c:numRef>
              <c:f>Sheet1!$B$6:$B$8</c:f>
              <c:numCache>
                <c:formatCode>General</c:formatCode>
                <c:ptCount val="3"/>
                <c:pt idx="0">
                  <c:v>1.21</c:v>
                </c:pt>
                <c:pt idx="1">
                  <c:v>1.45</c:v>
                </c:pt>
                <c:pt idx="2">
                  <c:v>1.3</c:v>
                </c:pt>
              </c:numCache>
            </c:numRef>
          </c:val>
          <c:extLst>
            <c:ext xmlns:c16="http://schemas.microsoft.com/office/drawing/2014/chart" uri="{C3380CC4-5D6E-409C-BE32-E72D297353CC}">
              <c16:uniqueId val="{00000000-B1DD-4814-A274-796A45842DEE}"/>
            </c:ext>
          </c:extLst>
        </c:ser>
        <c:dLbls>
          <c:showLegendKey val="0"/>
          <c:showVal val="0"/>
          <c:showCatName val="0"/>
          <c:showSerName val="0"/>
          <c:showPercent val="0"/>
          <c:showBubbleSize val="0"/>
        </c:dLbls>
        <c:gapWidth val="150"/>
        <c:axId val="2102080424"/>
        <c:axId val="2102081944"/>
      </c:barChart>
      <c:catAx>
        <c:axId val="2102080424"/>
        <c:scaling>
          <c:orientation val="minMax"/>
        </c:scaling>
        <c:delete val="0"/>
        <c:axPos val="b"/>
        <c:numFmt formatCode="General" sourceLinked="1"/>
        <c:majorTickMark val="out"/>
        <c:minorTickMark val="none"/>
        <c:tickLblPos val="nextTo"/>
        <c:spPr>
          <a:ln>
            <a:solidFill>
              <a:sysClr val="window" lastClr="FFFFFF">
                <a:lumMod val="65000"/>
              </a:sysClr>
            </a:solidFill>
          </a:ln>
        </c:spPr>
        <c:crossAx val="2102081944"/>
        <c:crosses val="autoZero"/>
        <c:auto val="1"/>
        <c:lblAlgn val="ctr"/>
        <c:lblOffset val="100"/>
        <c:noMultiLvlLbl val="0"/>
      </c:catAx>
      <c:valAx>
        <c:axId val="2102081944"/>
        <c:scaling>
          <c:orientation val="minMax"/>
          <c:max val="2.5"/>
        </c:scaling>
        <c:delete val="0"/>
        <c:axPos val="l"/>
        <c:majorGridlines>
          <c:spPr>
            <a:ln>
              <a:noFill/>
            </a:ln>
          </c:spPr>
        </c:majorGridlines>
        <c:numFmt formatCode="General" sourceLinked="1"/>
        <c:majorTickMark val="out"/>
        <c:minorTickMark val="none"/>
        <c:tickLblPos val="nextTo"/>
        <c:spPr>
          <a:ln>
            <a:solidFill>
              <a:sysClr val="window" lastClr="FFFFFF">
                <a:lumMod val="65000"/>
              </a:sysClr>
            </a:solidFill>
          </a:ln>
        </c:spPr>
        <c:txPr>
          <a:bodyPr/>
          <a:lstStyle/>
          <a:p>
            <a:pPr>
              <a:defRPr sz="1600">
                <a:solidFill>
                  <a:schemeClr val="bg2">
                    <a:lumMod val="25000"/>
                  </a:schemeClr>
                </a:solidFill>
                <a:latin typeface="Arial Narrow" panose="020B0606020202030204" pitchFamily="34" charset="0"/>
              </a:defRPr>
            </a:pPr>
            <a:endParaRPr lang="en-US"/>
          </a:p>
        </c:txPr>
        <c:crossAx val="2102080424"/>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C9A48D"/>
            </a:solidFill>
          </c:spPr>
          <c:invertIfNegative val="0"/>
          <c:errBars>
            <c:errBarType val="both"/>
            <c:errValType val="cust"/>
            <c:noEndCap val="0"/>
            <c:plus>
              <c:numRef>
                <c:f>Sheet1!$F$2:$F$4</c:f>
                <c:numCache>
                  <c:formatCode>General</c:formatCode>
                  <c:ptCount val="3"/>
                  <c:pt idx="0">
                    <c:v>0.13</c:v>
                  </c:pt>
                  <c:pt idx="1">
                    <c:v>0.3</c:v>
                  </c:pt>
                  <c:pt idx="2">
                    <c:v>0.56999999999999995</c:v>
                  </c:pt>
                </c:numCache>
              </c:numRef>
            </c:plus>
            <c:minus>
              <c:numRef>
                <c:f>Sheet1!$G$2:$G$4</c:f>
                <c:numCache>
                  <c:formatCode>General</c:formatCode>
                  <c:ptCount val="3"/>
                  <c:pt idx="0">
                    <c:v>0.12</c:v>
                  </c:pt>
                  <c:pt idx="1">
                    <c:v>0.24</c:v>
                  </c:pt>
                  <c:pt idx="2">
                    <c:v>0.43</c:v>
                  </c:pt>
                </c:numCache>
              </c:numRef>
            </c:minus>
            <c:spPr>
              <a:ln w="25400">
                <a:solidFill>
                  <a:sysClr val="window" lastClr="FFFFFF">
                    <a:lumMod val="65000"/>
                  </a:sysClr>
                </a:solidFill>
              </a:ln>
            </c:spPr>
          </c:errBars>
          <c:cat>
            <c:numRef>
              <c:f>Sheet1!$A$2:$A$4</c:f>
              <c:numCache>
                <c:formatCode>General</c:formatCode>
                <c:ptCount val="3"/>
              </c:numCache>
            </c:numRef>
          </c:cat>
          <c:val>
            <c:numRef>
              <c:f>Sheet1!$B$2:$B$4</c:f>
              <c:numCache>
                <c:formatCode>General</c:formatCode>
                <c:ptCount val="3"/>
                <c:pt idx="0">
                  <c:v>1.21</c:v>
                </c:pt>
                <c:pt idx="1">
                  <c:v>1.18</c:v>
                </c:pt>
                <c:pt idx="2">
                  <c:v>1.76</c:v>
                </c:pt>
              </c:numCache>
            </c:numRef>
          </c:val>
          <c:extLst>
            <c:ext xmlns:c16="http://schemas.microsoft.com/office/drawing/2014/chart" uri="{C3380CC4-5D6E-409C-BE32-E72D297353CC}">
              <c16:uniqueId val="{00000000-2119-47F8-926D-68AEE30D65FE}"/>
            </c:ext>
          </c:extLst>
        </c:ser>
        <c:dLbls>
          <c:showLegendKey val="0"/>
          <c:showVal val="0"/>
          <c:showCatName val="0"/>
          <c:showSerName val="0"/>
          <c:showPercent val="0"/>
          <c:showBubbleSize val="0"/>
        </c:dLbls>
        <c:gapWidth val="150"/>
        <c:axId val="-2142444520"/>
        <c:axId val="2093100968"/>
      </c:barChart>
      <c:catAx>
        <c:axId val="-2142444520"/>
        <c:scaling>
          <c:orientation val="minMax"/>
        </c:scaling>
        <c:delete val="0"/>
        <c:axPos val="b"/>
        <c:numFmt formatCode="General" sourceLinked="1"/>
        <c:majorTickMark val="out"/>
        <c:minorTickMark val="none"/>
        <c:tickLblPos val="nextTo"/>
        <c:spPr>
          <a:ln>
            <a:solidFill>
              <a:sysClr val="window" lastClr="FFFFFF">
                <a:lumMod val="65000"/>
              </a:sysClr>
            </a:solidFill>
          </a:ln>
        </c:spPr>
        <c:crossAx val="2093100968"/>
        <c:crosses val="autoZero"/>
        <c:auto val="1"/>
        <c:lblAlgn val="ctr"/>
        <c:lblOffset val="100"/>
        <c:noMultiLvlLbl val="0"/>
      </c:catAx>
      <c:valAx>
        <c:axId val="2093100968"/>
        <c:scaling>
          <c:orientation val="minMax"/>
        </c:scaling>
        <c:delete val="0"/>
        <c:axPos val="l"/>
        <c:majorGridlines>
          <c:spPr>
            <a:ln>
              <a:noFill/>
            </a:ln>
          </c:spPr>
        </c:majorGridlines>
        <c:numFmt formatCode="General" sourceLinked="1"/>
        <c:majorTickMark val="out"/>
        <c:minorTickMark val="none"/>
        <c:tickLblPos val="nextTo"/>
        <c:spPr>
          <a:ln>
            <a:solidFill>
              <a:sysClr val="window" lastClr="FFFFFF">
                <a:lumMod val="65000"/>
              </a:sysClr>
            </a:solidFill>
          </a:ln>
        </c:spPr>
        <c:txPr>
          <a:bodyPr/>
          <a:lstStyle/>
          <a:p>
            <a:pPr>
              <a:defRPr sz="1600">
                <a:solidFill>
                  <a:schemeClr val="bg2">
                    <a:lumMod val="25000"/>
                  </a:schemeClr>
                </a:solidFill>
                <a:latin typeface="Arial Narrow" panose="020B0606020202030204" pitchFamily="34" charset="0"/>
              </a:defRPr>
            </a:pPr>
            <a:endParaRPr lang="en-US"/>
          </a:p>
        </c:txPr>
        <c:crossAx val="-2142444520"/>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C9A48D"/>
            </a:solidFill>
          </c:spPr>
          <c:invertIfNegative val="0"/>
          <c:errBars>
            <c:errBarType val="both"/>
            <c:errValType val="cust"/>
            <c:noEndCap val="0"/>
            <c:plus>
              <c:numRef>
                <c:f>Sheet1!$F$2:$F$5</c:f>
                <c:numCache>
                  <c:formatCode>General</c:formatCode>
                  <c:ptCount val="4"/>
                  <c:pt idx="0">
                    <c:v>0.21</c:v>
                  </c:pt>
                  <c:pt idx="1">
                    <c:v>0.24</c:v>
                  </c:pt>
                  <c:pt idx="2">
                    <c:v>0.1</c:v>
                  </c:pt>
                </c:numCache>
              </c:numRef>
            </c:plus>
            <c:minus>
              <c:numRef>
                <c:f>Sheet1!$G$2:$G$5</c:f>
                <c:numCache>
                  <c:formatCode>General</c:formatCode>
                  <c:ptCount val="4"/>
                  <c:pt idx="0">
                    <c:v>0.18</c:v>
                  </c:pt>
                  <c:pt idx="1">
                    <c:v>0.2</c:v>
                  </c:pt>
                  <c:pt idx="2">
                    <c:v>0.1</c:v>
                  </c:pt>
                </c:numCache>
              </c:numRef>
            </c:minus>
            <c:spPr>
              <a:ln w="25400">
                <a:solidFill>
                  <a:schemeClr val="tx1">
                    <a:lumMod val="65000"/>
                    <a:lumOff val="35000"/>
                  </a:schemeClr>
                </a:solidFill>
              </a:ln>
            </c:spPr>
          </c:errBars>
          <c:cat>
            <c:strRef>
              <c:f>Sheet1!$A$2:$A$4</c:f>
              <c:strCache>
                <c:ptCount val="3"/>
                <c:pt idx="0">
                  <c:v>Any</c:v>
                </c:pt>
                <c:pt idx="1">
                  <c:v>Spine </c:v>
                </c:pt>
                <c:pt idx="2">
                  <c:v>Hip </c:v>
                </c:pt>
              </c:strCache>
            </c:strRef>
          </c:cat>
          <c:val>
            <c:numRef>
              <c:f>Sheet1!$B$2:$B$4</c:f>
              <c:numCache>
                <c:formatCode>General</c:formatCode>
                <c:ptCount val="3"/>
                <c:pt idx="0">
                  <c:v>1.33</c:v>
                </c:pt>
                <c:pt idx="1">
                  <c:v>1.58</c:v>
                </c:pt>
                <c:pt idx="2">
                  <c:v>1.26</c:v>
                </c:pt>
              </c:numCache>
            </c:numRef>
          </c:val>
          <c:extLst>
            <c:ext xmlns:c16="http://schemas.microsoft.com/office/drawing/2014/chart" uri="{C3380CC4-5D6E-409C-BE32-E72D297353CC}">
              <c16:uniqueId val="{00000000-1CED-4ADA-8F0E-3F7D1A640AC6}"/>
            </c:ext>
          </c:extLst>
        </c:ser>
        <c:dLbls>
          <c:showLegendKey val="0"/>
          <c:showVal val="0"/>
          <c:showCatName val="0"/>
          <c:showSerName val="0"/>
          <c:showPercent val="0"/>
          <c:showBubbleSize val="0"/>
        </c:dLbls>
        <c:gapWidth val="150"/>
        <c:axId val="-2143173560"/>
        <c:axId val="-2142786760"/>
      </c:barChart>
      <c:catAx>
        <c:axId val="-2143173560"/>
        <c:scaling>
          <c:orientation val="minMax"/>
        </c:scaling>
        <c:delete val="0"/>
        <c:axPos val="b"/>
        <c:numFmt formatCode="General" sourceLinked="1"/>
        <c:majorTickMark val="out"/>
        <c:minorTickMark val="none"/>
        <c:tickLblPos val="nextTo"/>
        <c:txPr>
          <a:bodyPr/>
          <a:lstStyle/>
          <a:p>
            <a:pPr>
              <a:defRPr sz="1600" b="1">
                <a:solidFill>
                  <a:schemeClr val="bg2">
                    <a:lumMod val="25000"/>
                  </a:schemeClr>
                </a:solidFill>
                <a:latin typeface="Arial Narrow" panose="020B0606020202030204" pitchFamily="34" charset="0"/>
              </a:defRPr>
            </a:pPr>
            <a:endParaRPr lang="en-US"/>
          </a:p>
        </c:txPr>
        <c:crossAx val="-2142786760"/>
        <c:crosses val="autoZero"/>
        <c:auto val="1"/>
        <c:lblAlgn val="ctr"/>
        <c:lblOffset val="100"/>
        <c:noMultiLvlLbl val="0"/>
      </c:catAx>
      <c:valAx>
        <c:axId val="-2142786760"/>
        <c:scaling>
          <c:orientation val="minMax"/>
        </c:scaling>
        <c:delete val="0"/>
        <c:axPos val="l"/>
        <c:majorGridlines>
          <c:spPr>
            <a:ln>
              <a:noFill/>
            </a:ln>
          </c:spPr>
        </c:majorGridlines>
        <c:numFmt formatCode="General" sourceLinked="1"/>
        <c:majorTickMark val="out"/>
        <c:minorTickMark val="none"/>
        <c:tickLblPos val="nextTo"/>
        <c:txPr>
          <a:bodyPr/>
          <a:lstStyle/>
          <a:p>
            <a:pPr>
              <a:defRPr sz="1600">
                <a:solidFill>
                  <a:schemeClr val="bg2">
                    <a:lumMod val="25000"/>
                  </a:schemeClr>
                </a:solidFill>
                <a:latin typeface="Arial Narrow" panose="020B0606020202030204" pitchFamily="34" charset="0"/>
              </a:defRPr>
            </a:pPr>
            <a:endParaRPr lang="en-US"/>
          </a:p>
        </c:txPr>
        <c:crossAx val="-2143173560"/>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C9A48D"/>
            </a:solidFill>
          </c:spPr>
          <c:invertIfNegative val="0"/>
          <c:errBars>
            <c:errBarType val="both"/>
            <c:errValType val="cust"/>
            <c:noEndCap val="0"/>
            <c:plus>
              <c:numRef>
                <c:f>Sheet1!$F$2:$F$5</c:f>
                <c:numCache>
                  <c:formatCode>General</c:formatCode>
                  <c:ptCount val="4"/>
                  <c:pt idx="0">
                    <c:v>0.24</c:v>
                  </c:pt>
                  <c:pt idx="1">
                    <c:v>0.95</c:v>
                  </c:pt>
                  <c:pt idx="2">
                    <c:v>0.26</c:v>
                  </c:pt>
                  <c:pt idx="3">
                    <c:v>0.6</c:v>
                  </c:pt>
                </c:numCache>
              </c:numRef>
            </c:plus>
            <c:minus>
              <c:numRef>
                <c:f>Sheet1!$G$2:$G$5</c:f>
                <c:numCache>
                  <c:formatCode>General</c:formatCode>
                  <c:ptCount val="4"/>
                  <c:pt idx="0">
                    <c:v>0.19</c:v>
                  </c:pt>
                  <c:pt idx="1">
                    <c:v>0.56999999999999995</c:v>
                  </c:pt>
                  <c:pt idx="2">
                    <c:v>0.21</c:v>
                  </c:pt>
                  <c:pt idx="3">
                    <c:v>0.28999999999999998</c:v>
                  </c:pt>
                </c:numCache>
              </c:numRef>
            </c:minus>
            <c:spPr>
              <a:ln w="25400">
                <a:solidFill>
                  <a:srgbClr val="E7E6E6">
                    <a:lumMod val="25000"/>
                  </a:srgbClr>
                </a:solidFill>
              </a:ln>
            </c:spPr>
          </c:errBars>
          <c:cat>
            <c:strRef>
              <c:f>Sheet1!$A$2:$A$5</c:f>
              <c:strCache>
                <c:ptCount val="4"/>
                <c:pt idx="0">
                  <c:v>Overall </c:v>
                </c:pt>
                <c:pt idx="1">
                  <c:v>Spine </c:v>
                </c:pt>
                <c:pt idx="2">
                  <c:v>NHNV </c:v>
                </c:pt>
                <c:pt idx="3">
                  <c:v>Hip </c:v>
                </c:pt>
              </c:strCache>
            </c:strRef>
          </c:cat>
          <c:val>
            <c:numRef>
              <c:f>Sheet1!$B$2:$B$5</c:f>
              <c:numCache>
                <c:formatCode>General</c:formatCode>
                <c:ptCount val="4"/>
                <c:pt idx="0">
                  <c:v>1.1599999999999999</c:v>
                </c:pt>
                <c:pt idx="1">
                  <c:v>1.43</c:v>
                </c:pt>
                <c:pt idx="2">
                  <c:v>1.19</c:v>
                </c:pt>
                <c:pt idx="3">
                  <c:v>0.56999999999999995</c:v>
                </c:pt>
              </c:numCache>
            </c:numRef>
          </c:val>
          <c:extLst>
            <c:ext xmlns:c16="http://schemas.microsoft.com/office/drawing/2014/chart" uri="{C3380CC4-5D6E-409C-BE32-E72D297353CC}">
              <c16:uniqueId val="{00000000-8DFD-4177-B351-5C8C7B489E4B}"/>
            </c:ext>
          </c:extLst>
        </c:ser>
        <c:dLbls>
          <c:showLegendKey val="0"/>
          <c:showVal val="0"/>
          <c:showCatName val="0"/>
          <c:showSerName val="0"/>
          <c:showPercent val="0"/>
          <c:showBubbleSize val="0"/>
        </c:dLbls>
        <c:gapWidth val="150"/>
        <c:axId val="-2143733176"/>
        <c:axId val="-2143578104"/>
      </c:barChart>
      <c:catAx>
        <c:axId val="-2143733176"/>
        <c:scaling>
          <c:orientation val="minMax"/>
        </c:scaling>
        <c:delete val="0"/>
        <c:axPos val="b"/>
        <c:numFmt formatCode="General" sourceLinked="1"/>
        <c:majorTickMark val="out"/>
        <c:minorTickMark val="none"/>
        <c:tickLblPos val="nextTo"/>
        <c:spPr>
          <a:ln>
            <a:solidFill>
              <a:srgbClr val="E7E6E6">
                <a:lumMod val="25000"/>
              </a:srgbClr>
            </a:solidFill>
          </a:ln>
        </c:spPr>
        <c:txPr>
          <a:bodyPr/>
          <a:lstStyle/>
          <a:p>
            <a:pPr>
              <a:defRPr sz="1600" b="1">
                <a:solidFill>
                  <a:schemeClr val="bg2">
                    <a:lumMod val="10000"/>
                  </a:schemeClr>
                </a:solidFill>
                <a:latin typeface="Arial Narrow" panose="020B0606020202030204" pitchFamily="34" charset="0"/>
              </a:defRPr>
            </a:pPr>
            <a:endParaRPr lang="en-US"/>
          </a:p>
        </c:txPr>
        <c:crossAx val="-2143578104"/>
        <c:crosses val="autoZero"/>
        <c:auto val="1"/>
        <c:lblAlgn val="ctr"/>
        <c:lblOffset val="100"/>
        <c:noMultiLvlLbl val="0"/>
      </c:catAx>
      <c:valAx>
        <c:axId val="-2143578104"/>
        <c:scaling>
          <c:orientation val="minMax"/>
        </c:scaling>
        <c:delete val="0"/>
        <c:axPos val="l"/>
        <c:majorGridlines>
          <c:spPr>
            <a:ln>
              <a:noFill/>
            </a:ln>
          </c:spPr>
        </c:majorGridlines>
        <c:numFmt formatCode="General" sourceLinked="1"/>
        <c:majorTickMark val="out"/>
        <c:minorTickMark val="none"/>
        <c:tickLblPos val="nextTo"/>
        <c:spPr>
          <a:ln>
            <a:solidFill>
              <a:srgbClr val="E7E6E6">
                <a:lumMod val="25000"/>
              </a:srgbClr>
            </a:solidFill>
          </a:ln>
        </c:spPr>
        <c:txPr>
          <a:bodyPr/>
          <a:lstStyle/>
          <a:p>
            <a:pPr>
              <a:defRPr sz="1600">
                <a:solidFill>
                  <a:schemeClr val="bg2">
                    <a:lumMod val="25000"/>
                  </a:schemeClr>
                </a:solidFill>
                <a:latin typeface="Arial Narrow" panose="020B0606020202030204" pitchFamily="34" charset="0"/>
              </a:defRPr>
            </a:pPr>
            <a:endParaRPr lang="en-US"/>
          </a:p>
        </c:txPr>
        <c:crossAx val="-2143733176"/>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C9A48D"/>
            </a:solidFill>
          </c:spPr>
          <c:invertIfNegative val="0"/>
          <c:errBars>
            <c:errBarType val="both"/>
            <c:errValType val="cust"/>
            <c:noEndCap val="0"/>
            <c:plus>
              <c:numRef>
                <c:f>Sheet1!$F$2:$F$5</c:f>
                <c:numCache>
                  <c:formatCode>General</c:formatCode>
                  <c:ptCount val="4"/>
                  <c:pt idx="0">
                    <c:v>0.45</c:v>
                  </c:pt>
                  <c:pt idx="1">
                    <c:v>2.08</c:v>
                  </c:pt>
                  <c:pt idx="2">
                    <c:v>0.49</c:v>
                  </c:pt>
                  <c:pt idx="3">
                    <c:v>1.44</c:v>
                  </c:pt>
                </c:numCache>
              </c:numRef>
            </c:plus>
            <c:minus>
              <c:numRef>
                <c:f>Sheet1!$G$2:$G$5</c:f>
                <c:numCache>
                  <c:formatCode>General</c:formatCode>
                  <c:ptCount val="4"/>
                  <c:pt idx="0">
                    <c:v>0.35</c:v>
                  </c:pt>
                  <c:pt idx="1">
                    <c:v>1.06</c:v>
                  </c:pt>
                  <c:pt idx="2">
                    <c:v>0.37</c:v>
                  </c:pt>
                  <c:pt idx="3">
                    <c:v>0.45</c:v>
                  </c:pt>
                </c:numCache>
              </c:numRef>
            </c:minus>
            <c:spPr>
              <a:ln w="25400">
                <a:solidFill>
                  <a:srgbClr val="E7E6E6">
                    <a:lumMod val="50000"/>
                  </a:srgbClr>
                </a:solidFill>
              </a:ln>
            </c:spPr>
          </c:errBars>
          <c:cat>
            <c:strRef>
              <c:f>Sheet1!$A$2:$A$5</c:f>
              <c:strCache>
                <c:ptCount val="4"/>
                <c:pt idx="0">
                  <c:v>Overall </c:v>
                </c:pt>
                <c:pt idx="1">
                  <c:v>Spine </c:v>
                </c:pt>
                <c:pt idx="2">
                  <c:v>NHNV </c:v>
                </c:pt>
                <c:pt idx="3">
                  <c:v>Hip </c:v>
                </c:pt>
              </c:strCache>
            </c:strRef>
          </c:cat>
          <c:val>
            <c:numRef>
              <c:f>Sheet1!$B$2:$B$5</c:f>
              <c:numCache>
                <c:formatCode>General</c:formatCode>
                <c:ptCount val="4"/>
                <c:pt idx="0">
                  <c:v>1.66</c:v>
                </c:pt>
                <c:pt idx="1">
                  <c:v>2.1800000000000002</c:v>
                </c:pt>
                <c:pt idx="2">
                  <c:v>1.66</c:v>
                </c:pt>
                <c:pt idx="3">
                  <c:v>0.65</c:v>
                </c:pt>
              </c:numCache>
            </c:numRef>
          </c:val>
          <c:extLst>
            <c:ext xmlns:c16="http://schemas.microsoft.com/office/drawing/2014/chart" uri="{C3380CC4-5D6E-409C-BE32-E72D297353CC}">
              <c16:uniqueId val="{00000000-2AAB-4500-809C-C2CA92C5D635}"/>
            </c:ext>
          </c:extLst>
        </c:ser>
        <c:dLbls>
          <c:showLegendKey val="0"/>
          <c:showVal val="0"/>
          <c:showCatName val="0"/>
          <c:showSerName val="0"/>
          <c:showPercent val="0"/>
          <c:showBubbleSize val="0"/>
        </c:dLbls>
        <c:gapWidth val="150"/>
        <c:axId val="2109659320"/>
        <c:axId val="2109653560"/>
      </c:barChart>
      <c:catAx>
        <c:axId val="2109659320"/>
        <c:scaling>
          <c:orientation val="minMax"/>
        </c:scaling>
        <c:delete val="0"/>
        <c:axPos val="b"/>
        <c:numFmt formatCode="General" sourceLinked="1"/>
        <c:majorTickMark val="out"/>
        <c:minorTickMark val="none"/>
        <c:tickLblPos val="nextTo"/>
        <c:spPr>
          <a:ln>
            <a:solidFill>
              <a:srgbClr val="E7E6E6">
                <a:lumMod val="50000"/>
              </a:srgbClr>
            </a:solidFill>
          </a:ln>
        </c:spPr>
        <c:txPr>
          <a:bodyPr/>
          <a:lstStyle/>
          <a:p>
            <a:pPr>
              <a:defRPr sz="1600" b="1">
                <a:solidFill>
                  <a:schemeClr val="bg2">
                    <a:lumMod val="10000"/>
                  </a:schemeClr>
                </a:solidFill>
                <a:latin typeface="Arial Narrow" panose="020B0606020202030204" pitchFamily="34" charset="0"/>
              </a:defRPr>
            </a:pPr>
            <a:endParaRPr lang="en-US"/>
          </a:p>
        </c:txPr>
        <c:crossAx val="2109653560"/>
        <c:crosses val="autoZero"/>
        <c:auto val="1"/>
        <c:lblAlgn val="ctr"/>
        <c:lblOffset val="100"/>
        <c:noMultiLvlLbl val="0"/>
      </c:catAx>
      <c:valAx>
        <c:axId val="2109653560"/>
        <c:scaling>
          <c:orientation val="minMax"/>
        </c:scaling>
        <c:delete val="0"/>
        <c:axPos val="l"/>
        <c:majorGridlines>
          <c:spPr>
            <a:ln>
              <a:noFill/>
            </a:ln>
          </c:spPr>
        </c:majorGridlines>
        <c:numFmt formatCode="General" sourceLinked="1"/>
        <c:majorTickMark val="out"/>
        <c:minorTickMark val="none"/>
        <c:tickLblPos val="nextTo"/>
        <c:spPr>
          <a:ln>
            <a:solidFill>
              <a:srgbClr val="E7E6E6">
                <a:lumMod val="50000"/>
              </a:srgbClr>
            </a:solidFill>
          </a:ln>
        </c:spPr>
        <c:txPr>
          <a:bodyPr/>
          <a:lstStyle/>
          <a:p>
            <a:pPr>
              <a:defRPr sz="1600">
                <a:solidFill>
                  <a:schemeClr val="bg2">
                    <a:lumMod val="10000"/>
                  </a:schemeClr>
                </a:solidFill>
                <a:latin typeface="Arial Narrow" panose="020B0606020202030204" pitchFamily="34" charset="0"/>
              </a:defRPr>
            </a:pPr>
            <a:endParaRPr lang="en-US"/>
          </a:p>
        </c:txPr>
        <c:crossAx val="2109659320"/>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009403687224303E-2"/>
          <c:y val="0.10851015751964282"/>
          <c:w val="0.90480122294320564"/>
          <c:h val="0.76954225290465761"/>
        </c:manualLayout>
      </c:layout>
      <c:barChart>
        <c:barDir val="col"/>
        <c:grouping val="clustered"/>
        <c:varyColors val="0"/>
        <c:ser>
          <c:idx val="0"/>
          <c:order val="0"/>
          <c:tx>
            <c:strRef>
              <c:f>Sheet1!$B$1</c:f>
              <c:strCache>
                <c:ptCount val="1"/>
                <c:pt idx="0">
                  <c:v>Long Term Incidence</c:v>
                </c:pt>
              </c:strCache>
            </c:strRef>
          </c:tx>
          <c:spPr>
            <a:solidFill>
              <a:srgbClr val="D5C485"/>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0.0%</c:formatCode>
                <c:ptCount val="10"/>
                <c:pt idx="0">
                  <c:v>2.0000000000000011E-2</c:v>
                </c:pt>
                <c:pt idx="1">
                  <c:v>1.7999999999999999E-2</c:v>
                </c:pt>
                <c:pt idx="2">
                  <c:v>2.0000000000000011E-2</c:v>
                </c:pt>
                <c:pt idx="3">
                  <c:v>1.4999999999999998E-2</c:v>
                </c:pt>
                <c:pt idx="4">
                  <c:v>1.2E-2</c:v>
                </c:pt>
                <c:pt idx="5">
                  <c:v>1.6000000000000018E-2</c:v>
                </c:pt>
                <c:pt idx="6">
                  <c:v>1.4999999999999998E-2</c:v>
                </c:pt>
                <c:pt idx="7">
                  <c:v>8.0000000000000106E-3</c:v>
                </c:pt>
                <c:pt idx="8">
                  <c:v>1.0000000000000005E-2</c:v>
                </c:pt>
                <c:pt idx="9">
                  <c:v>1.9000000000000017E-2</c:v>
                </c:pt>
              </c:numCache>
            </c:numRef>
          </c:val>
          <c:extLst>
            <c:ext xmlns:c16="http://schemas.microsoft.com/office/drawing/2014/chart" uri="{C3380CC4-5D6E-409C-BE32-E72D297353CC}">
              <c16:uniqueId val="{00000000-73DC-4584-BF71-F832922493C8}"/>
            </c:ext>
          </c:extLst>
        </c:ser>
        <c:dLbls>
          <c:showLegendKey val="0"/>
          <c:showVal val="1"/>
          <c:showCatName val="0"/>
          <c:showSerName val="0"/>
          <c:showPercent val="0"/>
          <c:showBubbleSize val="0"/>
        </c:dLbls>
        <c:gapWidth val="36"/>
        <c:overlap val="-3"/>
        <c:axId val="246517760"/>
        <c:axId val="246519296"/>
      </c:barChart>
      <c:catAx>
        <c:axId val="246517760"/>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246519296"/>
        <c:crosses val="autoZero"/>
        <c:auto val="1"/>
        <c:lblAlgn val="ctr"/>
        <c:lblOffset val="0"/>
        <c:noMultiLvlLbl val="0"/>
      </c:catAx>
      <c:valAx>
        <c:axId val="246519296"/>
        <c:scaling>
          <c:orientation val="minMax"/>
          <c:max val="3.000000000000029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246517760"/>
        <c:crosses val="autoZero"/>
        <c:crossBetween val="between"/>
        <c:majorUnit val="5.000000000000066E-3"/>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913985931144084E-2"/>
          <c:y val="0.10851027696368834"/>
          <c:w val="0.86943570270711368"/>
          <c:h val="0.7690781231562589"/>
        </c:manualLayout>
      </c:layout>
      <c:barChart>
        <c:barDir val="col"/>
        <c:grouping val="clustered"/>
        <c:varyColors val="0"/>
        <c:ser>
          <c:idx val="1"/>
          <c:order val="0"/>
          <c:tx>
            <c:strRef>
              <c:f>Sheet1!$B$1</c:f>
              <c:strCache>
                <c:ptCount val="1"/>
                <c:pt idx="0">
                  <c:v>Column1</c:v>
                </c:pt>
              </c:strCache>
            </c:strRef>
          </c:tx>
          <c:spPr>
            <a:solidFill>
              <a:sysClr val="window" lastClr="FFFFFF">
                <a:lumMod val="65000"/>
              </a:sysClr>
            </a:solidFill>
            <a:scene3d>
              <a:camera prst="orthographicFront"/>
              <a:lightRig rig="threePt" dir="t"/>
            </a:scene3d>
            <a:sp3d/>
          </c:spPr>
          <c:invertIfNegative val="0"/>
          <c:dLbls>
            <c:numFmt formatCode="0.0%" sourceLinked="0"/>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Sheet1!$B$2:$B$11</c:f>
              <c:numCache>
                <c:formatCode>0.0%</c:formatCode>
                <c:ptCount val="10"/>
                <c:pt idx="0">
                  <c:v>3.1000000000000021E-2</c:v>
                </c:pt>
                <c:pt idx="1">
                  <c:v>2.9000000000000001E-2</c:v>
                </c:pt>
                <c:pt idx="2">
                  <c:v>2.5000000000000001E-2</c:v>
                </c:pt>
              </c:numCache>
            </c:numRef>
          </c:val>
          <c:extLst>
            <c:ext xmlns:c16="http://schemas.microsoft.com/office/drawing/2014/chart" uri="{C3380CC4-5D6E-409C-BE32-E72D297353CC}">
              <c16:uniqueId val="{00000000-0625-457C-B5B4-B1C1EDF3F9D7}"/>
            </c:ext>
          </c:extLst>
        </c:ser>
        <c:ser>
          <c:idx val="0"/>
          <c:order val="1"/>
          <c:tx>
            <c:strRef>
              <c:f>Sheet1!$C$1</c:f>
              <c:strCache>
                <c:ptCount val="1"/>
                <c:pt idx="0">
                  <c:v>X-Over fracture Incidence</c:v>
                </c:pt>
              </c:strCache>
            </c:strRef>
          </c:tx>
          <c:spPr>
            <a:solidFill>
              <a:srgbClr val="DFD3A5">
                <a:alpha val="60000"/>
              </a:srgbClr>
            </a:solidFill>
            <a:scene3d>
              <a:camera prst="orthographicFront"/>
              <a:lightRig rig="threePt" dir="t"/>
            </a:scene3d>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Sheet1!$C$2:$C$11</c:f>
              <c:numCache>
                <c:formatCode>General</c:formatCode>
                <c:ptCount val="10"/>
                <c:pt idx="3" formatCode="0.0%">
                  <c:v>2.5000000000000001E-2</c:v>
                </c:pt>
                <c:pt idx="4" formatCode="0.0%">
                  <c:v>1.9000000000000017E-2</c:v>
                </c:pt>
                <c:pt idx="5" formatCode="0.0%">
                  <c:v>2.3E-2</c:v>
                </c:pt>
                <c:pt idx="6" formatCode="0.0%">
                  <c:v>1.0999999999999998E-2</c:v>
                </c:pt>
                <c:pt idx="7" formatCode="0.0%">
                  <c:v>1.7000000000000001E-2</c:v>
                </c:pt>
                <c:pt idx="8" formatCode="0.0%">
                  <c:v>1.4999999999999998E-2</c:v>
                </c:pt>
                <c:pt idx="9" formatCode="0.0%">
                  <c:v>1.6000000000000018E-2</c:v>
                </c:pt>
              </c:numCache>
            </c:numRef>
          </c:val>
          <c:extLst>
            <c:ext xmlns:c16="http://schemas.microsoft.com/office/drawing/2014/chart" uri="{C3380CC4-5D6E-409C-BE32-E72D297353CC}">
              <c16:uniqueId val="{00000001-0625-457C-B5B4-B1C1EDF3F9D7}"/>
            </c:ext>
          </c:extLst>
        </c:ser>
        <c:dLbls>
          <c:showLegendKey val="0"/>
          <c:showVal val="1"/>
          <c:showCatName val="0"/>
          <c:showSerName val="0"/>
          <c:showPercent val="0"/>
          <c:showBubbleSize val="0"/>
        </c:dLbls>
        <c:gapWidth val="36"/>
        <c:overlap val="100"/>
        <c:axId val="246750208"/>
        <c:axId val="246760192"/>
      </c:barChart>
      <c:catAx>
        <c:axId val="246750208"/>
        <c:scaling>
          <c:orientation val="minMax"/>
        </c:scaling>
        <c:delete val="0"/>
        <c:axPos val="b"/>
        <c:numFmt formatCode="General" sourceLinked="1"/>
        <c:majorTickMark val="out"/>
        <c:minorTickMark val="none"/>
        <c:tickLblPos val="none"/>
        <c:spPr>
          <a:ln w="19050"/>
        </c:spPr>
        <c:txPr>
          <a:bodyPr/>
          <a:lstStyle/>
          <a:p>
            <a:pPr>
              <a:defRPr sz="1100"/>
            </a:pPr>
            <a:endParaRPr lang="en-US"/>
          </a:p>
        </c:txPr>
        <c:crossAx val="246760192"/>
        <c:crosses val="autoZero"/>
        <c:auto val="1"/>
        <c:lblAlgn val="ctr"/>
        <c:lblOffset val="0"/>
        <c:noMultiLvlLbl val="0"/>
      </c:catAx>
      <c:valAx>
        <c:axId val="246760192"/>
        <c:scaling>
          <c:orientation val="minMax"/>
          <c:max val="4.0000000000000022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246750208"/>
        <c:crosses val="autoZero"/>
        <c:crossBetween val="between"/>
        <c:majorUnit val="1.0000000000000103E-2"/>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082109428625414E-2"/>
          <c:y val="7.1537877177588194E-2"/>
          <c:w val="0.92984733443794576"/>
          <c:h val="0.75084062988981215"/>
        </c:manualLayout>
      </c:layout>
      <c:barChart>
        <c:barDir val="col"/>
        <c:grouping val="clustered"/>
        <c:varyColors val="0"/>
        <c:ser>
          <c:idx val="0"/>
          <c:order val="0"/>
          <c:tx>
            <c:strRef>
              <c:f>Sheet1!$B$1</c:f>
              <c:strCache>
                <c:ptCount val="1"/>
                <c:pt idx="0">
                  <c:v>Long Term Incidence</c:v>
                </c:pt>
              </c:strCache>
            </c:strRef>
          </c:tx>
          <c:spPr>
            <a:solidFill>
              <a:srgbClr val="ECDFA6"/>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numFmt formatCode="#,##0.00" sourceLinked="0"/>
            <c:spPr>
              <a:noFill/>
              <a:ln>
                <a:noFill/>
              </a:ln>
              <a:effectLst/>
            </c:spPr>
            <c:txPr>
              <a:bodyPr/>
              <a:lstStyle/>
              <a:p>
                <a:pPr>
                  <a:defRPr sz="1400">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Sheet1!$D$2:$D$3</c:f>
                <c:numCache>
                  <c:formatCode>General</c:formatCode>
                  <c:ptCount val="2"/>
                  <c:pt idx="0">
                    <c:v>0.28000000000000008</c:v>
                  </c:pt>
                  <c:pt idx="1">
                    <c:v>0.22</c:v>
                  </c:pt>
                </c:numCache>
              </c:numRef>
            </c:plus>
            <c:minus>
              <c:numRef>
                <c:f>Sheet1!$C$2:$C$3</c:f>
                <c:numCache>
                  <c:formatCode>General</c:formatCode>
                  <c:ptCount val="2"/>
                  <c:pt idx="0">
                    <c:v>0.25</c:v>
                  </c:pt>
                  <c:pt idx="1">
                    <c:v>0.19</c:v>
                  </c:pt>
                </c:numCache>
              </c:numRef>
            </c:minus>
            <c:spPr>
              <a:ln w="22225"/>
            </c:spPr>
          </c:errBars>
          <c:cat>
            <c:strRef>
              <c:f>Sheet1!$A$2:$A$3</c:f>
              <c:strCache>
                <c:ptCount val="2"/>
                <c:pt idx="0">
                  <c:v>First 3
Years</c:v>
                </c:pt>
                <c:pt idx="1">
                  <c:v>Years 4-7</c:v>
                </c:pt>
              </c:strCache>
            </c:strRef>
          </c:cat>
          <c:val>
            <c:numRef>
              <c:f>Sheet1!$B$2:$B$3</c:f>
              <c:numCache>
                <c:formatCode>General</c:formatCode>
                <c:ptCount val="2"/>
                <c:pt idx="0">
                  <c:v>2.15</c:v>
                </c:pt>
                <c:pt idx="1">
                  <c:v>1.53</c:v>
                </c:pt>
              </c:numCache>
            </c:numRef>
          </c:val>
          <c:extLst>
            <c:ext xmlns:c16="http://schemas.microsoft.com/office/drawing/2014/chart" uri="{C3380CC4-5D6E-409C-BE32-E72D297353CC}">
              <c16:uniqueId val="{00000000-8941-404A-87D9-4910FD518B75}"/>
            </c:ext>
          </c:extLst>
        </c:ser>
        <c:dLbls>
          <c:showLegendKey val="0"/>
          <c:showVal val="1"/>
          <c:showCatName val="0"/>
          <c:showSerName val="0"/>
          <c:showPercent val="0"/>
          <c:showBubbleSize val="0"/>
        </c:dLbls>
        <c:gapWidth val="36"/>
        <c:overlap val="-3"/>
        <c:axId val="245731328"/>
        <c:axId val="245732864"/>
      </c:barChart>
      <c:catAx>
        <c:axId val="245731328"/>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245732864"/>
        <c:crosses val="autoZero"/>
        <c:auto val="1"/>
        <c:lblAlgn val="ctr"/>
        <c:lblOffset val="0"/>
        <c:noMultiLvlLbl val="0"/>
      </c:catAx>
      <c:valAx>
        <c:axId val="245732864"/>
        <c:scaling>
          <c:orientation val="minMax"/>
          <c:max val="3"/>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245731328"/>
        <c:crosses val="autoZero"/>
        <c:crossBetween val="between"/>
        <c:majorUnit val="0.5"/>
      </c:valAx>
      <c:spPr>
        <a:solidFill>
          <a:srgbClr val="FBF9F3"/>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62389072425837E-2"/>
          <c:y val="0.10851015751964282"/>
          <c:w val="0.90305511773321223"/>
          <c:h val="0.7438606604302247"/>
        </c:manualLayout>
      </c:layout>
      <c:barChart>
        <c:barDir val="col"/>
        <c:grouping val="clustered"/>
        <c:varyColors val="0"/>
        <c:ser>
          <c:idx val="0"/>
          <c:order val="0"/>
          <c:tx>
            <c:strRef>
              <c:f>Sheet1!$B$1</c:f>
              <c:strCache>
                <c:ptCount val="1"/>
                <c:pt idx="0">
                  <c:v>Long Term Incidence</c:v>
                </c:pt>
              </c:strCache>
            </c:strRef>
          </c:tx>
          <c:spPr>
            <a:solidFill>
              <a:srgbClr val="E2D08E"/>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dLbl>
              <c:idx val="0"/>
              <c:tx>
                <c:rich>
                  <a:bodyPr/>
                  <a:lstStyle/>
                  <a:p>
                    <a:pPr>
                      <a:defRPr sz="1400" b="1">
                        <a:solidFill>
                          <a:schemeClr val="tx1"/>
                        </a:solidFill>
                        <a:latin typeface="Arial Narrow" panose="020B0606020202030204" pitchFamily="34" charset="0"/>
                      </a:defRPr>
                    </a:pPr>
                    <a:fld id="{4B344C39-E07B-4B59-8B95-33A224D7B4C5}"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CA"/>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559-4D7F-8CDA-9239B166CFF0}"/>
                </c:ext>
              </c:extLst>
            </c:dLbl>
            <c:dLbl>
              <c:idx val="1"/>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1-9559-4D7F-8CDA-9239B166CFF0}"/>
                </c:ext>
              </c:extLst>
            </c:dLbl>
            <c:dLbl>
              <c:idx val="2"/>
              <c:tx>
                <c:rich>
                  <a:bodyPr/>
                  <a:lstStyle/>
                  <a:p>
                    <a:pPr>
                      <a:defRPr sz="1400" b="1">
                        <a:solidFill>
                          <a:schemeClr val="tx1"/>
                        </a:solidFill>
                        <a:latin typeface="Arial Narrow" panose="020B0606020202030204" pitchFamily="34" charset="0"/>
                      </a:defRPr>
                    </a:pPr>
                    <a:fld id="{5FED2EA4-8D81-44FF-9AFD-9773E254D931}"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CA"/>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559-4D7F-8CDA-9239B166CFF0}"/>
                </c:ext>
              </c:extLst>
            </c:dLbl>
            <c:spPr>
              <a:noFill/>
              <a:ln>
                <a:noFill/>
              </a:ln>
              <a:effectLst/>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Sheet1!$D$2:$D$4</c:f>
                <c:numCache>
                  <c:formatCode>General</c:formatCode>
                  <c:ptCount val="3"/>
                  <c:pt idx="0">
                    <c:v>0.36000000000000021</c:v>
                  </c:pt>
                  <c:pt idx="1">
                    <c:v>0.29000000000000026</c:v>
                  </c:pt>
                  <c:pt idx="2">
                    <c:v>0.22000000000000003</c:v>
                  </c:pt>
                </c:numCache>
              </c:numRef>
            </c:plus>
            <c:minus>
              <c:numRef>
                <c:f>Sheet1!$C$2:$C$4</c:f>
                <c:numCache>
                  <c:formatCode>General</c:formatCode>
                  <c:ptCount val="3"/>
                  <c:pt idx="0">
                    <c:v>0.31000000000000033</c:v>
                  </c:pt>
                  <c:pt idx="1">
                    <c:v>0.25</c:v>
                  </c:pt>
                  <c:pt idx="2">
                    <c:v>0.2</c:v>
                  </c:pt>
                </c:numCache>
              </c:numRef>
            </c:minus>
            <c:spPr>
              <a:ln w="22225"/>
            </c:spPr>
          </c:errBars>
          <c:cat>
            <c:strRef>
              <c:f>Sheet1!$A$2:$A$4</c:f>
              <c:strCache>
                <c:ptCount val="3"/>
                <c:pt idx="0">
                  <c:v>First 3
Years</c:v>
                </c:pt>
                <c:pt idx="1">
                  <c:v>Years
4-7</c:v>
                </c:pt>
                <c:pt idx="2">
                  <c:v>Years
4-10</c:v>
                </c:pt>
              </c:strCache>
            </c:strRef>
          </c:cat>
          <c:val>
            <c:numRef>
              <c:f>Sheet1!$B$2:$B$4</c:f>
              <c:numCache>
                <c:formatCode>General</c:formatCode>
                <c:ptCount val="3"/>
                <c:pt idx="0">
                  <c:v>1.9800000000000011</c:v>
                </c:pt>
                <c:pt idx="1">
                  <c:v>1.54</c:v>
                </c:pt>
                <c:pt idx="2">
                  <c:v>1.44</c:v>
                </c:pt>
              </c:numCache>
            </c:numRef>
          </c:val>
          <c:extLst>
            <c:ext xmlns:c16="http://schemas.microsoft.com/office/drawing/2014/chart" uri="{C3380CC4-5D6E-409C-BE32-E72D297353CC}">
              <c16:uniqueId val="{00000003-9559-4D7F-8CDA-9239B166CFF0}"/>
            </c:ext>
          </c:extLst>
        </c:ser>
        <c:dLbls>
          <c:showLegendKey val="0"/>
          <c:showVal val="1"/>
          <c:showCatName val="0"/>
          <c:showSerName val="0"/>
          <c:showPercent val="0"/>
          <c:showBubbleSize val="0"/>
        </c:dLbls>
        <c:gapWidth val="36"/>
        <c:overlap val="-3"/>
        <c:axId val="245875456"/>
        <c:axId val="245876992"/>
      </c:barChart>
      <c:catAx>
        <c:axId val="245875456"/>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245876992"/>
        <c:crosses val="autoZero"/>
        <c:auto val="1"/>
        <c:lblAlgn val="ctr"/>
        <c:lblOffset val="0"/>
        <c:noMultiLvlLbl val="0"/>
      </c:catAx>
      <c:valAx>
        <c:axId val="245876992"/>
        <c:scaling>
          <c:orientation val="minMax"/>
          <c:max val="3"/>
          <c:min val="0"/>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245875456"/>
        <c:crosses val="autoZero"/>
        <c:crossBetween val="between"/>
      </c:valAx>
      <c:spPr>
        <a:solidFill>
          <a:srgbClr val="FBF9F3"/>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8077427821521E-2"/>
          <c:y val="3.125E-2"/>
          <c:w val="0.89790255905511807"/>
          <c:h val="0.91874999999999996"/>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5CDC1"/>
              </a:solidFill>
              <a:ln>
                <a:noFill/>
              </a:ln>
              <a:effectLst/>
            </c:spPr>
            <c:extLst>
              <c:ext xmlns:c16="http://schemas.microsoft.com/office/drawing/2014/chart" uri="{C3380CC4-5D6E-409C-BE32-E72D297353CC}">
                <c16:uniqueId val="{00000003-C3EE-43C1-A4FC-6E0636A28871}"/>
              </c:ext>
            </c:extLst>
          </c:dPt>
          <c:dPt>
            <c:idx val="1"/>
            <c:invertIfNegative val="0"/>
            <c:bubble3D val="0"/>
            <c:spPr>
              <a:solidFill>
                <a:srgbClr val="D3A791"/>
              </a:solidFill>
              <a:ln>
                <a:noFill/>
              </a:ln>
              <a:effectLst/>
            </c:spPr>
            <c:extLst>
              <c:ext xmlns:c16="http://schemas.microsoft.com/office/drawing/2014/chart" uri="{C3380CC4-5D6E-409C-BE32-E72D297353CC}">
                <c16:uniqueId val="{00000004-C3EE-43C1-A4FC-6E0636A28871}"/>
              </c:ext>
            </c:extLst>
          </c:dPt>
          <c:cat>
            <c:strRef>
              <c:f>Sheet1!$A$2:$A$3</c:f>
              <c:strCache>
                <c:ptCount val="2"/>
                <c:pt idx="0">
                  <c:v>Category 1</c:v>
                </c:pt>
                <c:pt idx="1">
                  <c:v>Category 2</c:v>
                </c:pt>
              </c:strCache>
            </c:strRef>
          </c:cat>
          <c:val>
            <c:numRef>
              <c:f>Sheet1!$B$2:$B$3</c:f>
              <c:numCache>
                <c:formatCode>General</c:formatCode>
                <c:ptCount val="2"/>
                <c:pt idx="0">
                  <c:v>15</c:v>
                </c:pt>
                <c:pt idx="1">
                  <c:v>89</c:v>
                </c:pt>
              </c:numCache>
            </c:numRef>
          </c:val>
          <c:extLst>
            <c:ext xmlns:c16="http://schemas.microsoft.com/office/drawing/2014/chart" uri="{C3380CC4-5D6E-409C-BE32-E72D297353CC}">
              <c16:uniqueId val="{00000000-C3EE-43C1-A4FC-6E0636A28871}"/>
            </c:ext>
          </c:extLst>
        </c:ser>
        <c:dLbls>
          <c:showLegendKey val="0"/>
          <c:showVal val="0"/>
          <c:showCatName val="0"/>
          <c:showSerName val="0"/>
          <c:showPercent val="0"/>
          <c:showBubbleSize val="0"/>
        </c:dLbls>
        <c:gapWidth val="150"/>
        <c:overlap val="100"/>
        <c:axId val="1586233808"/>
        <c:axId val="1147369679"/>
      </c:barChart>
      <c:catAx>
        <c:axId val="1586233808"/>
        <c:scaling>
          <c:orientation val="minMax"/>
        </c:scaling>
        <c:delete val="0"/>
        <c:axPos val="b"/>
        <c:numFmt formatCode="General" sourceLinked="1"/>
        <c:majorTickMark val="out"/>
        <c:minorTickMark val="none"/>
        <c:tickLblPos val="nextTo"/>
        <c:spPr>
          <a:noFill/>
          <a:ln w="9525" cap="flat" cmpd="sng" algn="ctr">
            <a:solidFill>
              <a:schemeClr val="bg2">
                <a:lumMod val="2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47369679"/>
        <c:crosses val="autoZero"/>
        <c:auto val="1"/>
        <c:lblAlgn val="ctr"/>
        <c:lblOffset val="100"/>
        <c:noMultiLvlLbl val="0"/>
      </c:catAx>
      <c:valAx>
        <c:axId val="1147369679"/>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1" i="0" u="none" strike="noStrike" kern="1200" baseline="0">
                <a:solidFill>
                  <a:schemeClr val="bg2">
                    <a:lumMod val="25000"/>
                  </a:schemeClr>
                </a:solidFill>
                <a:latin typeface="Arial Narrow" panose="020B0606020202030204" pitchFamily="34" charset="0"/>
                <a:ea typeface="+mn-ea"/>
                <a:cs typeface="+mn-cs"/>
              </a:defRPr>
            </a:pPr>
            <a:endParaRPr lang="en-US"/>
          </a:p>
        </c:txPr>
        <c:crossAx val="1586233808"/>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177840980021697E-2"/>
          <c:y val="4.04909426331354E-2"/>
          <c:w val="0.89482901459168196"/>
          <c:h val="0.87157698600170497"/>
        </c:manualLayout>
      </c:layout>
      <c:barChart>
        <c:barDir val="col"/>
        <c:grouping val="clustered"/>
        <c:varyColors val="0"/>
        <c:ser>
          <c:idx val="0"/>
          <c:order val="0"/>
          <c:spPr>
            <a:solidFill>
              <a:schemeClr val="bg1">
                <a:lumMod val="75000"/>
              </a:schemeClr>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latin typeface="Arial Narrow" panose="020B0606020202030204" pitchFamily="34"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Sheet1!$B$2:$B$8</c:f>
              <c:numCache>
                <c:formatCode>0.0</c:formatCode>
                <c:ptCount val="7"/>
                <c:pt idx="0">
                  <c:v>2.2000000000000002</c:v>
                </c:pt>
                <c:pt idx="1">
                  <c:v>3.1</c:v>
                </c:pt>
                <c:pt idx="2">
                  <c:v>3.1</c:v>
                </c:pt>
              </c:numCache>
            </c:numRef>
          </c:val>
          <c:extLst>
            <c:ext xmlns:c16="http://schemas.microsoft.com/office/drawing/2014/chart" uri="{C3380CC4-5D6E-409C-BE32-E72D297353CC}">
              <c16:uniqueId val="{00000000-56BE-45CC-A871-B6140592A256}"/>
            </c:ext>
          </c:extLst>
        </c:ser>
        <c:ser>
          <c:idx val="1"/>
          <c:order val="1"/>
          <c:spPr>
            <a:solidFill>
              <a:srgbClr val="CBB873"/>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latin typeface="Arial Narrow" panose="020B0606020202030204" pitchFamily="34"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Sheet1!$C$2:$C$8</c:f>
              <c:numCache>
                <c:formatCode>0.0</c:formatCode>
                <c:ptCount val="7"/>
                <c:pt idx="0">
                  <c:v>0.9</c:v>
                </c:pt>
                <c:pt idx="1">
                  <c:v>0.7</c:v>
                </c:pt>
                <c:pt idx="2">
                  <c:v>1.1000000000000001</c:v>
                </c:pt>
                <c:pt idx="3">
                  <c:v>1.5</c:v>
                </c:pt>
                <c:pt idx="4">
                  <c:v>1.2</c:v>
                </c:pt>
                <c:pt idx="5">
                  <c:v>1.4</c:v>
                </c:pt>
                <c:pt idx="6">
                  <c:v>1.3</c:v>
                </c:pt>
              </c:numCache>
            </c:numRef>
          </c:val>
          <c:extLst>
            <c:ext xmlns:c16="http://schemas.microsoft.com/office/drawing/2014/chart" uri="{C3380CC4-5D6E-409C-BE32-E72D297353CC}">
              <c16:uniqueId val="{00000001-56BE-45CC-A871-B6140592A256}"/>
            </c:ext>
          </c:extLst>
        </c:ser>
        <c:dLbls>
          <c:showLegendKey val="0"/>
          <c:showVal val="1"/>
          <c:showCatName val="0"/>
          <c:showSerName val="0"/>
          <c:showPercent val="0"/>
          <c:showBubbleSize val="0"/>
        </c:dLbls>
        <c:gapWidth val="75"/>
        <c:overlap val="-30"/>
        <c:axId val="244808320"/>
        <c:axId val="244822400"/>
      </c:barChart>
      <c:catAx>
        <c:axId val="244808320"/>
        <c:scaling>
          <c:orientation val="minMax"/>
        </c:scaling>
        <c:delete val="0"/>
        <c:axPos val="b"/>
        <c:numFmt formatCode="General" sourceLinked="1"/>
        <c:majorTickMark val="none"/>
        <c:minorTickMark val="none"/>
        <c:tickLblPos val="none"/>
        <c:spPr>
          <a:ln w="9525"/>
        </c:spPr>
        <c:crossAx val="244822400"/>
        <c:crosses val="autoZero"/>
        <c:auto val="1"/>
        <c:lblAlgn val="ctr"/>
        <c:lblOffset val="100"/>
        <c:noMultiLvlLbl val="0"/>
      </c:catAx>
      <c:valAx>
        <c:axId val="244822400"/>
        <c:scaling>
          <c:orientation val="minMax"/>
          <c:max val="4"/>
        </c:scaling>
        <c:delete val="0"/>
        <c:axPos val="l"/>
        <c:numFmt formatCode="0.0" sourceLinked="1"/>
        <c:majorTickMark val="out"/>
        <c:minorTickMark val="none"/>
        <c:tickLblPos val="nextTo"/>
        <c:spPr>
          <a:ln w="9525"/>
        </c:spPr>
        <c:txPr>
          <a:bodyPr/>
          <a:lstStyle/>
          <a:p>
            <a:pPr>
              <a:defRPr sz="1050">
                <a:latin typeface="Arial Narrow" panose="020B0606020202030204" pitchFamily="34" charset="0"/>
                <a:ea typeface="Arial" charset="0"/>
                <a:cs typeface="Arial" charset="0"/>
              </a:defRPr>
            </a:pPr>
            <a:endParaRPr lang="en-US"/>
          </a:p>
        </c:txPr>
        <c:crossAx val="244808320"/>
        <c:crosses val="autoZero"/>
        <c:crossBetween val="between"/>
      </c:valAx>
      <c:spPr>
        <a:ln w="9525">
          <a:solidFill>
            <a:schemeClr val="bg2">
              <a:lumMod val="50000"/>
            </a:schemeClr>
          </a:solidFill>
        </a:ln>
        <a:scene3d>
          <a:camera prst="orthographicFront"/>
          <a:lightRig rig="threePt" dir="t"/>
        </a:scene3d>
        <a:sp3d>
          <a:bevelT/>
        </a:sp3d>
      </c:spPr>
    </c:plotArea>
    <c:plotVisOnly val="1"/>
    <c:dispBlanksAs val="gap"/>
    <c:showDLblsOverMax val="0"/>
  </c:chart>
  <c:spPr>
    <a:ln>
      <a:noFill/>
    </a:ln>
    <a:scene3d>
      <a:camera prst="orthographicFront"/>
      <a:lightRig rig="threePt" dir="t"/>
    </a:scene3d>
    <a:sp3d>
      <a:bevelT/>
    </a:sp3d>
  </c:spPr>
  <c:txPr>
    <a:bodyPr/>
    <a:lstStyle/>
    <a:p>
      <a:pPr>
        <a:defRPr sz="1200" b="1"/>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0"/>
    <c:plotArea>
      <c:layout>
        <c:manualLayout>
          <c:layoutTarget val="inner"/>
          <c:xMode val="edge"/>
          <c:yMode val="edge"/>
          <c:x val="9.2105017508833931E-2"/>
          <c:y val="4.1081865591134081E-2"/>
          <c:w val="0.89482901459168296"/>
          <c:h val="0.87157698600170497"/>
        </c:manualLayout>
      </c:layout>
      <c:barChart>
        <c:barDir val="col"/>
        <c:grouping val="clustered"/>
        <c:varyColors val="0"/>
        <c:ser>
          <c:idx val="0"/>
          <c:order val="0"/>
          <c:spPr>
            <a:solidFill>
              <a:sysClr val="window" lastClr="FFFFFF">
                <a:lumMod val="75000"/>
              </a:sysClr>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solidFill>
                      <a:schemeClr val="bg2">
                        <a:lumMod val="25000"/>
                      </a:schemeClr>
                    </a:solidFill>
                    <a:latin typeface="Arial Narrow" panose="020B0606020202030204" pitchFamily="34"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Sheet1!$B$2:$B$8</c:f>
              <c:numCache>
                <c:formatCode>0.0</c:formatCode>
                <c:ptCount val="7"/>
                <c:pt idx="0">
                  <c:v>2.2000000000000002</c:v>
                </c:pt>
                <c:pt idx="1">
                  <c:v>3.1</c:v>
                </c:pt>
                <c:pt idx="2">
                  <c:v>3.1</c:v>
                </c:pt>
              </c:numCache>
            </c:numRef>
          </c:val>
          <c:extLst>
            <c:ext xmlns:c16="http://schemas.microsoft.com/office/drawing/2014/chart" uri="{C3380CC4-5D6E-409C-BE32-E72D297353CC}">
              <c16:uniqueId val="{00000000-11B2-4059-A351-99D8264D7FFF}"/>
            </c:ext>
          </c:extLst>
        </c:ser>
        <c:ser>
          <c:idx val="1"/>
          <c:order val="1"/>
          <c:spPr>
            <a:solidFill>
              <a:srgbClr val="EAE2C4"/>
            </a:solidFill>
            <a:ln>
              <a:noFill/>
            </a:ln>
            <a:scene3d>
              <a:camera prst="orthographicFront"/>
              <a:lightRig rig="balanced" dir="t">
                <a:rot lat="0" lon="0" rev="8700000"/>
              </a:lightRig>
            </a:scene3d>
            <a:sp3d>
              <a:bevelT w="0" h="0"/>
            </a:sp3d>
          </c:spPr>
          <c:invertIfNegative val="0"/>
          <c:dPt>
            <c:idx val="0"/>
            <c:invertIfNegative val="0"/>
            <c:bubble3D val="0"/>
            <c:extLst>
              <c:ext xmlns:c16="http://schemas.microsoft.com/office/drawing/2014/chart" uri="{C3380CC4-5D6E-409C-BE32-E72D297353CC}">
                <c16:uniqueId val="{00000001-11B2-4059-A351-99D8264D7FFF}"/>
              </c:ext>
            </c:extLst>
          </c:dPt>
          <c:dPt>
            <c:idx val="1"/>
            <c:invertIfNegative val="0"/>
            <c:bubble3D val="0"/>
            <c:extLst>
              <c:ext xmlns:c16="http://schemas.microsoft.com/office/drawing/2014/chart" uri="{C3380CC4-5D6E-409C-BE32-E72D297353CC}">
                <c16:uniqueId val="{00000002-11B2-4059-A351-99D8264D7FFF}"/>
              </c:ext>
            </c:extLst>
          </c:dPt>
          <c:dPt>
            <c:idx val="2"/>
            <c:invertIfNegative val="0"/>
            <c:bubble3D val="0"/>
            <c:extLst>
              <c:ext xmlns:c16="http://schemas.microsoft.com/office/drawing/2014/chart" uri="{C3380CC4-5D6E-409C-BE32-E72D297353CC}">
                <c16:uniqueId val="{00000003-11B2-4059-A351-99D8264D7FFF}"/>
              </c:ext>
            </c:extLst>
          </c:dPt>
          <c:dPt>
            <c:idx val="3"/>
            <c:invertIfNegative val="0"/>
            <c:bubble3D val="0"/>
            <c:extLst>
              <c:ext xmlns:c16="http://schemas.microsoft.com/office/drawing/2014/chart" uri="{C3380CC4-5D6E-409C-BE32-E72D297353CC}">
                <c16:uniqueId val="{00000005-11B2-4059-A351-99D8264D7FFF}"/>
              </c:ext>
            </c:extLst>
          </c:dPt>
          <c:dPt>
            <c:idx val="4"/>
            <c:invertIfNegative val="0"/>
            <c:bubble3D val="0"/>
            <c:extLst>
              <c:ext xmlns:c16="http://schemas.microsoft.com/office/drawing/2014/chart" uri="{C3380CC4-5D6E-409C-BE32-E72D297353CC}">
                <c16:uniqueId val="{00000007-11B2-4059-A351-99D8264D7FFF}"/>
              </c:ext>
            </c:extLst>
          </c:dPt>
          <c:dPt>
            <c:idx val="5"/>
            <c:invertIfNegative val="0"/>
            <c:bubble3D val="0"/>
            <c:extLst>
              <c:ext xmlns:c16="http://schemas.microsoft.com/office/drawing/2014/chart" uri="{C3380CC4-5D6E-409C-BE32-E72D297353CC}">
                <c16:uniqueId val="{00000009-11B2-4059-A351-99D8264D7FFF}"/>
              </c:ext>
            </c:extLst>
          </c:dPt>
          <c:dPt>
            <c:idx val="6"/>
            <c:invertIfNegative val="0"/>
            <c:bubble3D val="0"/>
            <c:extLst>
              <c:ext xmlns:c16="http://schemas.microsoft.com/office/drawing/2014/chart" uri="{C3380CC4-5D6E-409C-BE32-E72D297353CC}">
                <c16:uniqueId val="{0000000B-11B2-4059-A351-99D8264D7FFF}"/>
              </c:ext>
            </c:extLst>
          </c:dPt>
          <c:dLbls>
            <c:spPr>
              <a:noFill/>
              <a:ln>
                <a:noFill/>
              </a:ln>
              <a:effectLst/>
            </c:spPr>
            <c:txPr>
              <a:bodyPr/>
              <a:lstStyle/>
              <a:p>
                <a:pPr>
                  <a:defRPr sz="900">
                    <a:solidFill>
                      <a:schemeClr val="bg2">
                        <a:lumMod val="25000"/>
                      </a:schemeClr>
                    </a:solidFill>
                    <a:latin typeface="Arial Narrow" panose="020B0606020202030204" pitchFamily="34"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Sheet1!$C$2:$C$8</c:f>
              <c:numCache>
                <c:formatCode>General</c:formatCode>
                <c:ptCount val="7"/>
                <c:pt idx="3" formatCode="0.0">
                  <c:v>0.9</c:v>
                </c:pt>
                <c:pt idx="4" formatCode="0.0">
                  <c:v>1.5</c:v>
                </c:pt>
                <c:pt idx="5" formatCode="0.0">
                  <c:v>1.9</c:v>
                </c:pt>
                <c:pt idx="6" formatCode="0.0">
                  <c:v>1.6</c:v>
                </c:pt>
              </c:numCache>
            </c:numRef>
          </c:val>
          <c:extLst>
            <c:ext xmlns:c16="http://schemas.microsoft.com/office/drawing/2014/chart" uri="{C3380CC4-5D6E-409C-BE32-E72D297353CC}">
              <c16:uniqueId val="{0000000C-11B2-4059-A351-99D8264D7FFF}"/>
            </c:ext>
          </c:extLst>
        </c:ser>
        <c:dLbls>
          <c:showLegendKey val="0"/>
          <c:showVal val="1"/>
          <c:showCatName val="0"/>
          <c:showSerName val="0"/>
          <c:showPercent val="0"/>
          <c:showBubbleSize val="0"/>
        </c:dLbls>
        <c:gapWidth val="75"/>
        <c:overlap val="-30"/>
        <c:axId val="180551040"/>
        <c:axId val="244786304"/>
      </c:barChart>
      <c:catAx>
        <c:axId val="180551040"/>
        <c:scaling>
          <c:orientation val="minMax"/>
        </c:scaling>
        <c:delete val="0"/>
        <c:axPos val="b"/>
        <c:numFmt formatCode="General" sourceLinked="1"/>
        <c:majorTickMark val="none"/>
        <c:minorTickMark val="none"/>
        <c:tickLblPos val="none"/>
        <c:spPr>
          <a:ln w="9525">
            <a:solidFill>
              <a:srgbClr val="E7E6E6">
                <a:lumMod val="50000"/>
              </a:srgbClr>
            </a:solidFill>
          </a:ln>
        </c:spPr>
        <c:crossAx val="244786304"/>
        <c:crosses val="autoZero"/>
        <c:auto val="1"/>
        <c:lblAlgn val="ctr"/>
        <c:lblOffset val="100"/>
        <c:noMultiLvlLbl val="0"/>
      </c:catAx>
      <c:valAx>
        <c:axId val="244786304"/>
        <c:scaling>
          <c:orientation val="minMax"/>
          <c:max val="4"/>
        </c:scaling>
        <c:delete val="0"/>
        <c:axPos val="l"/>
        <c:numFmt formatCode="0.0" sourceLinked="1"/>
        <c:majorTickMark val="out"/>
        <c:minorTickMark val="none"/>
        <c:tickLblPos val="nextTo"/>
        <c:spPr>
          <a:ln w="9525">
            <a:solidFill>
              <a:srgbClr val="E7E6E6">
                <a:lumMod val="50000"/>
              </a:srgbClr>
            </a:solidFill>
          </a:ln>
        </c:spPr>
        <c:txPr>
          <a:bodyPr/>
          <a:lstStyle/>
          <a:p>
            <a:pPr>
              <a:defRPr sz="1050">
                <a:solidFill>
                  <a:schemeClr val="bg2">
                    <a:lumMod val="10000"/>
                  </a:schemeClr>
                </a:solidFill>
                <a:latin typeface="Arial Narrow" panose="020B0606020202030204" pitchFamily="34" charset="0"/>
                <a:ea typeface="Arial" charset="0"/>
                <a:cs typeface="Arial" charset="0"/>
              </a:defRPr>
            </a:pPr>
            <a:endParaRPr lang="en-US"/>
          </a:p>
        </c:txPr>
        <c:crossAx val="180551040"/>
        <c:crosses val="autoZero"/>
        <c:crossBetween val="between"/>
      </c:valAx>
      <c:spPr>
        <a:noFill/>
        <a:ln>
          <a:solidFill>
            <a:srgbClr val="E7E6E6">
              <a:lumMod val="50000"/>
            </a:srgbClr>
          </a:solidFill>
        </a:ln>
        <a:scene3d>
          <a:camera prst="orthographicFront"/>
          <a:lightRig rig="threePt" dir="t"/>
        </a:scene3d>
        <a:sp3d>
          <a:bevelT/>
        </a:sp3d>
      </c:spPr>
    </c:plotArea>
    <c:plotVisOnly val="1"/>
    <c:dispBlanksAs val="gap"/>
    <c:showDLblsOverMax val="0"/>
  </c:chart>
  <c:spPr>
    <a:scene3d>
      <a:camera prst="orthographicFront"/>
      <a:lightRig rig="threePt" dir="t"/>
    </a:scene3d>
    <a:sp3d>
      <a:bevelT/>
    </a:sp3d>
  </c:spPr>
  <c:txPr>
    <a:bodyPr/>
    <a:lstStyle/>
    <a:p>
      <a:pPr>
        <a:defRPr sz="1200" b="1"/>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baseline="0">
                <a:solidFill>
                  <a:schemeClr val="tx1">
                    <a:lumMod val="75000"/>
                    <a:lumOff val="25000"/>
                  </a:schemeClr>
                </a:solidFill>
                <a:latin typeface="Arial Narrow" panose="020B0606020202030204" pitchFamily="34" charset="0"/>
                <a:ea typeface="+mn-ea"/>
                <a:cs typeface="+mn-cs"/>
              </a:defRPr>
            </a:pPr>
            <a:r>
              <a:rPr lang="en-CA" sz="1200" baseline="0" dirty="0">
                <a:solidFill>
                  <a:schemeClr val="tx1">
                    <a:lumMod val="75000"/>
                    <a:lumOff val="25000"/>
                  </a:schemeClr>
                </a:solidFill>
                <a:latin typeface="Arial Narrow" panose="020B0606020202030204" pitchFamily="34" charset="0"/>
              </a:rPr>
              <a:t>All Clinical Fractures</a:t>
            </a:r>
            <a:endParaRPr lang="en-CA" sz="1200" dirty="0">
              <a:solidFill>
                <a:schemeClr val="tx1">
                  <a:lumMod val="75000"/>
                  <a:lumOff val="25000"/>
                </a:schemeClr>
              </a:solidFill>
              <a:latin typeface="Arial Narrow" panose="020B0606020202030204" pitchFamily="34" charset="0"/>
            </a:endParaRPr>
          </a:p>
        </c:rich>
      </c:tx>
      <c:overlay val="0"/>
      <c:spPr>
        <a:noFill/>
        <a:ln>
          <a:noFill/>
        </a:ln>
        <a:effectLst/>
      </c:spPr>
    </c:title>
    <c:autoTitleDeleted val="0"/>
    <c:plotArea>
      <c:layout>
        <c:manualLayout>
          <c:layoutTarget val="inner"/>
          <c:xMode val="edge"/>
          <c:yMode val="edge"/>
          <c:x val="0.10484744691614703"/>
          <c:y val="9.8643893173464031E-2"/>
          <c:w val="0.68916423355324663"/>
          <c:h val="0.759627786092539"/>
        </c:manualLayout>
      </c:layout>
      <c:barChart>
        <c:barDir val="col"/>
        <c:grouping val="clustered"/>
        <c:varyColors val="0"/>
        <c:ser>
          <c:idx val="0"/>
          <c:order val="0"/>
          <c:tx>
            <c:strRef>
              <c:f>Sheet1!$B$1</c:f>
              <c:strCache>
                <c:ptCount val="1"/>
                <c:pt idx="0">
                  <c:v>6 years Zol then 3 years placebo (N=95)</c:v>
                </c:pt>
              </c:strCache>
            </c:strRef>
          </c:tx>
          <c:spPr>
            <a:solidFill>
              <a:srgbClr val="D2A58E"/>
            </a:solidFill>
            <a:ln>
              <a:noFill/>
            </a:ln>
            <a:effectLst>
              <a:outerShdw blurRad="50800" dist="38100" algn="l" rotWithShape="0">
                <a:prstClr val="black">
                  <a:alpha val="40000"/>
                </a:prstClr>
              </a:outerShdw>
            </a:effectLst>
          </c:spPr>
          <c:invertIfNegative val="0"/>
          <c:dLbls>
            <c:dLbl>
              <c:idx val="0"/>
              <c:numFmt formatCode="0.0%"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1844-4D86-A948-284D744BE833}"/>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0%</c:formatCode>
                <c:ptCount val="1"/>
                <c:pt idx="0">
                  <c:v>9.5000000000000043E-2</c:v>
                </c:pt>
              </c:numCache>
            </c:numRef>
          </c:val>
          <c:extLst>
            <c:ext xmlns:c16="http://schemas.microsoft.com/office/drawing/2014/chart" uri="{C3380CC4-5D6E-409C-BE32-E72D297353CC}">
              <c16:uniqueId val="{00000001-1844-4D86-A948-284D744BE833}"/>
            </c:ext>
          </c:extLst>
        </c:ser>
        <c:ser>
          <c:idx val="1"/>
          <c:order val="1"/>
          <c:tx>
            <c:strRef>
              <c:f>Sheet1!$C$1</c:f>
              <c:strCache>
                <c:ptCount val="1"/>
                <c:pt idx="0">
                  <c:v>9 years ZOL (N=95)</c:v>
                </c:pt>
              </c:strCache>
            </c:strRef>
          </c:tx>
          <c:spPr>
            <a:solidFill>
              <a:srgbClr val="E6CDC0"/>
            </a:solidFill>
            <a:ln>
              <a:noFill/>
            </a:ln>
            <a:effectLst>
              <a:outerShdw blurRad="50800" dist="38100" algn="l" rotWithShape="0">
                <a:prstClr val="black">
                  <a:alpha val="40000"/>
                </a:prstClr>
              </a:outerShdw>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0%</c:formatCode>
                <c:ptCount val="1"/>
                <c:pt idx="0">
                  <c:v>0.12200000000000007</c:v>
                </c:pt>
              </c:numCache>
            </c:numRef>
          </c:val>
          <c:extLst>
            <c:ext xmlns:c16="http://schemas.microsoft.com/office/drawing/2014/chart" uri="{C3380CC4-5D6E-409C-BE32-E72D297353CC}">
              <c16:uniqueId val="{00000002-1844-4D86-A948-284D744BE833}"/>
            </c:ext>
          </c:extLst>
        </c:ser>
        <c:dLbls>
          <c:showLegendKey val="0"/>
          <c:showVal val="0"/>
          <c:showCatName val="0"/>
          <c:showSerName val="0"/>
          <c:showPercent val="0"/>
          <c:showBubbleSize val="0"/>
        </c:dLbls>
        <c:gapWidth val="96"/>
        <c:overlap val="-72"/>
        <c:axId val="218885504"/>
        <c:axId val="219165824"/>
      </c:barChart>
      <c:catAx>
        <c:axId val="218885504"/>
        <c:scaling>
          <c:orientation val="minMax"/>
        </c:scaling>
        <c:delete val="1"/>
        <c:axPos val="b"/>
        <c:numFmt formatCode="General" sourceLinked="1"/>
        <c:majorTickMark val="none"/>
        <c:minorTickMark val="none"/>
        <c:tickLblPos val="none"/>
        <c:crossAx val="219165824"/>
        <c:crosses val="autoZero"/>
        <c:auto val="1"/>
        <c:lblAlgn val="ctr"/>
        <c:lblOffset val="100"/>
        <c:noMultiLvlLbl val="0"/>
      </c:catAx>
      <c:valAx>
        <c:axId val="219165824"/>
        <c:scaling>
          <c:orientation val="minMax"/>
          <c:max val="0.15000000000000016"/>
        </c:scaling>
        <c:delete val="0"/>
        <c:axPos val="l"/>
        <c:majorGridlines>
          <c:spPr>
            <a:ln w="9525" cap="flat" cmpd="sng" algn="ctr">
              <a:solidFill>
                <a:srgbClr val="E7E6E6"/>
              </a:solidFill>
              <a:prstDash val="solid"/>
              <a:round/>
            </a:ln>
            <a:effectLst/>
          </c:spPr>
        </c:majorGridlines>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218885504"/>
        <c:crosses val="autoZero"/>
        <c:crossBetween val="between"/>
        <c:majorUnit val="5.0000000000000024E-2"/>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2">
    <c:autoUpdate val="0"/>
  </c:externalData>
  <c:userShapes r:id="rId3"/>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CA"/>
              <a:t>Total Hip BMD</a:t>
            </a:r>
          </a:p>
        </c:rich>
      </c:tx>
      <c:layout>
        <c:manualLayout>
          <c:xMode val="edge"/>
          <c:yMode val="edge"/>
          <c:x val="5.2767592963872255E-2"/>
          <c:y val="6.3745003922576482E-3"/>
        </c:manualLayout>
      </c:layout>
      <c:overlay val="1"/>
    </c:title>
    <c:autoTitleDeleted val="0"/>
    <c:plotArea>
      <c:layout>
        <c:manualLayout>
          <c:layoutTarget val="inner"/>
          <c:xMode val="edge"/>
          <c:yMode val="edge"/>
          <c:x val="0.14586921256564053"/>
          <c:y val="0.14285255379049391"/>
          <c:w val="0.81355588313635219"/>
          <c:h val="0.75762419303443296"/>
        </c:manualLayout>
      </c:layout>
      <c:scatterChart>
        <c:scatterStyle val="lineMarker"/>
        <c:varyColors val="0"/>
        <c:ser>
          <c:idx val="0"/>
          <c:order val="0"/>
          <c:tx>
            <c:strRef>
              <c:f>Sheet1!$B$1</c:f>
              <c:strCache>
                <c:ptCount val="1"/>
                <c:pt idx="0">
                  <c:v>Z9</c:v>
                </c:pt>
              </c:strCache>
            </c:strRef>
          </c:tx>
          <c:spPr>
            <a:ln w="22225">
              <a:solidFill>
                <a:srgbClr val="E6CDC0"/>
              </a:solidFill>
              <a:prstDash val="solid"/>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Sheet1!$B$2:$B$11</c:f>
              <c:numCache>
                <c:formatCode>General</c:formatCode>
                <c:ptCount val="10"/>
                <c:pt idx="0">
                  <c:v>0</c:v>
                </c:pt>
                <c:pt idx="1">
                  <c:v>2.26815642</c:v>
                </c:pt>
                <c:pt idx="2">
                  <c:v>2.972067039999998</c:v>
                </c:pt>
                <c:pt idx="3">
                  <c:v>4.6927374299999949</c:v>
                </c:pt>
                <c:pt idx="4">
                  <c:v>4.8491620099999997</c:v>
                </c:pt>
                <c:pt idx="5">
                  <c:v>5.9050279300000001</c:v>
                </c:pt>
                <c:pt idx="6">
                  <c:v>5.5642458099999939</c:v>
                </c:pt>
                <c:pt idx="7">
                  <c:v>4.8212290500000003</c:v>
                </c:pt>
                <c:pt idx="8">
                  <c:v>5.3687150799999905</c:v>
                </c:pt>
                <c:pt idx="9">
                  <c:v>4.6480446899999954</c:v>
                </c:pt>
              </c:numCache>
            </c:numRef>
          </c:yVal>
          <c:smooth val="0"/>
          <c:extLst>
            <c:ext xmlns:c16="http://schemas.microsoft.com/office/drawing/2014/chart" uri="{C3380CC4-5D6E-409C-BE32-E72D297353CC}">
              <c16:uniqueId val="{00000000-30AF-4D6F-81DA-EAD88162CEDC}"/>
            </c:ext>
          </c:extLst>
        </c:ser>
        <c:ser>
          <c:idx val="1"/>
          <c:order val="1"/>
          <c:tx>
            <c:strRef>
              <c:f>Sheet1!$C$1</c:f>
              <c:strCache>
                <c:ptCount val="1"/>
                <c:pt idx="0">
                  <c:v>Z6</c:v>
                </c:pt>
              </c:strCache>
            </c:strRef>
          </c:tx>
          <c:spPr>
            <a:ln w="22225">
              <a:solidFill>
                <a:srgbClr val="D2A58E"/>
              </a:solidFill>
              <a:prstDash val="dash"/>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Sheet1!$C$2:$C$11</c:f>
              <c:numCache>
                <c:formatCode>General</c:formatCode>
                <c:ptCount val="10"/>
                <c:pt idx="0">
                  <c:v>0</c:v>
                </c:pt>
                <c:pt idx="1">
                  <c:v>2.1117318400000022</c:v>
                </c:pt>
                <c:pt idx="2">
                  <c:v>2.6815642500000023</c:v>
                </c:pt>
                <c:pt idx="3">
                  <c:v>3.7653631299999999</c:v>
                </c:pt>
                <c:pt idx="4">
                  <c:v>4.2793296100000058</c:v>
                </c:pt>
                <c:pt idx="5">
                  <c:v>5.3631284900000002</c:v>
                </c:pt>
                <c:pt idx="6">
                  <c:v>5.0055865899999938</c:v>
                </c:pt>
              </c:numCache>
            </c:numRef>
          </c:yVal>
          <c:smooth val="0"/>
          <c:extLst>
            <c:ext xmlns:c16="http://schemas.microsoft.com/office/drawing/2014/chart" uri="{C3380CC4-5D6E-409C-BE32-E72D297353CC}">
              <c16:uniqueId val="{00000001-30AF-4D6F-81DA-EAD88162CEDC}"/>
            </c:ext>
          </c:extLst>
        </c:ser>
        <c:ser>
          <c:idx val="2"/>
          <c:order val="2"/>
          <c:tx>
            <c:strRef>
              <c:f>Sheet1!$D$1</c:f>
              <c:strCache>
                <c:ptCount val="1"/>
                <c:pt idx="0">
                  <c:v>P3</c:v>
                </c:pt>
              </c:strCache>
            </c:strRef>
          </c:tx>
          <c:spPr>
            <a:ln w="22225">
              <a:solidFill>
                <a:schemeClr val="bg1">
                  <a:lumMod val="65000"/>
                </a:schemeClr>
              </a:solidFill>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Sheet1!$D$2:$D$11</c:f>
              <c:numCache>
                <c:formatCode>General</c:formatCode>
                <c:ptCount val="10"/>
                <c:pt idx="6">
                  <c:v>5.0055865899999938</c:v>
                </c:pt>
                <c:pt idx="7">
                  <c:v>3.7430167600000024</c:v>
                </c:pt>
                <c:pt idx="8">
                  <c:v>3.6424580999999976</c:v>
                </c:pt>
                <c:pt idx="9">
                  <c:v>3.6871508400000024</c:v>
                </c:pt>
              </c:numCache>
            </c:numRef>
          </c:yVal>
          <c:smooth val="0"/>
          <c:extLst>
            <c:ext xmlns:c16="http://schemas.microsoft.com/office/drawing/2014/chart" uri="{C3380CC4-5D6E-409C-BE32-E72D297353CC}">
              <c16:uniqueId val="{00000002-30AF-4D6F-81DA-EAD88162CEDC}"/>
            </c:ext>
          </c:extLst>
        </c:ser>
        <c:dLbls>
          <c:showLegendKey val="0"/>
          <c:showVal val="0"/>
          <c:showCatName val="0"/>
          <c:showSerName val="0"/>
          <c:showPercent val="0"/>
          <c:showBubbleSize val="0"/>
        </c:dLbls>
        <c:axId val="219650304"/>
        <c:axId val="219652480"/>
      </c:scatterChart>
      <c:valAx>
        <c:axId val="219650304"/>
        <c:scaling>
          <c:orientation val="minMax"/>
          <c:max val="9"/>
        </c:scaling>
        <c:delete val="0"/>
        <c:axPos val="b"/>
        <c:title>
          <c:tx>
            <c:rich>
              <a:bodyPr/>
              <a:lstStyle/>
              <a:p>
                <a:pPr>
                  <a:defRPr/>
                </a:pPr>
                <a:r>
                  <a:rPr lang="en-US"/>
                  <a:t>Year</a:t>
                </a:r>
                <a:endParaRPr lang="en-CA"/>
              </a:p>
            </c:rich>
          </c:tx>
          <c:overlay val="0"/>
        </c:title>
        <c:numFmt formatCode="General" sourceLinked="1"/>
        <c:majorTickMark val="none"/>
        <c:minorTickMark val="none"/>
        <c:tickLblPos val="low"/>
        <c:spPr>
          <a:ln w="15875">
            <a:solidFill>
              <a:schemeClr val="tx1">
                <a:lumMod val="75000"/>
                <a:lumOff val="25000"/>
              </a:schemeClr>
            </a:solidFill>
            <a:prstDash val="dash"/>
          </a:ln>
        </c:spPr>
        <c:crossAx val="219652480"/>
        <c:crosses val="autoZero"/>
        <c:crossBetween val="midCat"/>
        <c:majorUnit val="1"/>
      </c:valAx>
      <c:valAx>
        <c:axId val="219652480"/>
        <c:scaling>
          <c:orientation val="minMax"/>
          <c:min val="-2"/>
        </c:scaling>
        <c:delete val="0"/>
        <c:axPos val="l"/>
        <c:title>
          <c:tx>
            <c:rich>
              <a:bodyPr rot="-5400000" vert="horz"/>
              <a:lstStyle/>
              <a:p>
                <a:pPr>
                  <a:defRPr/>
                </a:pPr>
                <a:r>
                  <a:rPr lang="en-US"/>
                  <a:t>Change in BMD %</a:t>
                </a:r>
                <a:endParaRPr lang="en-CA"/>
              </a:p>
            </c:rich>
          </c:tx>
          <c:overlay val="0"/>
        </c:title>
        <c:numFmt formatCode="General" sourceLinked="1"/>
        <c:majorTickMark val="none"/>
        <c:minorTickMark val="none"/>
        <c:tickLblPos val="nextTo"/>
        <c:spPr>
          <a:ln>
            <a:solidFill>
              <a:schemeClr val="tx1"/>
            </a:solidFill>
          </a:ln>
        </c:spPr>
        <c:crossAx val="219650304"/>
        <c:crosses val="autoZero"/>
        <c:crossBetween val="midCat"/>
      </c:valAx>
      <c:spPr>
        <a:noFill/>
        <a:ln w="9525">
          <a:solidFill>
            <a:sysClr val="windowText" lastClr="000000">
              <a:lumMod val="75000"/>
              <a:lumOff val="25000"/>
            </a:sysClr>
          </a:solidFill>
        </a:ln>
      </c:spPr>
    </c:plotArea>
    <c:legend>
      <c:legendPos val="tr"/>
      <c:layout>
        <c:manualLayout>
          <c:xMode val="edge"/>
          <c:yMode val="edge"/>
          <c:x val="0.50541205465278516"/>
          <c:y val="1.2749000784515296E-2"/>
          <c:w val="0.4436959529620757"/>
          <c:h val="0.12796935019748434"/>
        </c:manualLayout>
      </c:layout>
      <c:overlay val="0"/>
    </c:legend>
    <c:plotVisOnly val="1"/>
    <c:dispBlanksAs val="gap"/>
    <c:showDLblsOverMax val="0"/>
  </c:chart>
  <c:txPr>
    <a:bodyPr/>
    <a:lstStyle/>
    <a:p>
      <a:pPr>
        <a:defRPr sz="1050">
          <a:latin typeface="Arial Narrow" panose="020B0606020202030204" pitchFamily="34" charset="0"/>
        </a:defRPr>
      </a:pPr>
      <a:endParaRPr lang="en-US"/>
    </a:p>
  </c:tx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404412729658784"/>
          <c:y val="3.4375000000000003E-2"/>
          <c:w val="0.48568503937007873"/>
          <c:h val="0.87591633858267715"/>
        </c:manualLayout>
      </c:layout>
      <c:barChart>
        <c:barDir val="bar"/>
        <c:grouping val="clustered"/>
        <c:varyColors val="0"/>
        <c:ser>
          <c:idx val="0"/>
          <c:order val="0"/>
          <c:tx>
            <c:strRef>
              <c:f>Sheet1!$B$1</c:f>
              <c:strCache>
                <c:ptCount val="1"/>
                <c:pt idx="0">
                  <c:v>Series 1</c:v>
                </c:pt>
              </c:strCache>
            </c:strRef>
          </c:tx>
          <c:spPr>
            <a:solidFill>
              <a:srgbClr val="B9897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Major osteoporotic fracture in high-risk women#</c:v>
                </c:pt>
                <c:pt idx="1">
                  <c:v>Majors osteoporotic fracture in moderate-risk women¶</c:v>
                </c:pt>
                <c:pt idx="2">
                  <c:v>Major osteoporotic fracture in low-risk womenII</c:v>
                </c:pt>
                <c:pt idx="3">
                  <c:v>Fatal MVA§</c:v>
                </c:pt>
                <c:pt idx="4">
                  <c:v>Death by murder‡</c:v>
                </c:pt>
                <c:pt idx="5">
                  <c:v>Bis-AFF (2 y)†</c:v>
                </c:pt>
                <c:pt idx="6">
                  <c:v>Bis-AFF (8 y)†</c:v>
                </c:pt>
                <c:pt idx="7">
                  <c:v>Bis-ONJ*</c:v>
                </c:pt>
              </c:strCache>
            </c:strRef>
          </c:cat>
          <c:val>
            <c:numRef>
              <c:f>Sheet1!$B$2:$B$9</c:f>
              <c:numCache>
                <c:formatCode>General</c:formatCode>
                <c:ptCount val="8"/>
                <c:pt idx="0">
                  <c:v>3100</c:v>
                </c:pt>
                <c:pt idx="1">
                  <c:v>1600</c:v>
                </c:pt>
                <c:pt idx="2">
                  <c:v>650</c:v>
                </c:pt>
                <c:pt idx="3">
                  <c:v>8.4</c:v>
                </c:pt>
                <c:pt idx="4">
                  <c:v>1.62</c:v>
                </c:pt>
                <c:pt idx="5">
                  <c:v>2</c:v>
                </c:pt>
                <c:pt idx="6">
                  <c:v>78</c:v>
                </c:pt>
                <c:pt idx="7">
                  <c:v>1.03</c:v>
                </c:pt>
              </c:numCache>
            </c:numRef>
          </c:val>
          <c:extLst>
            <c:ext xmlns:c16="http://schemas.microsoft.com/office/drawing/2014/chart" uri="{C3380CC4-5D6E-409C-BE32-E72D297353CC}">
              <c16:uniqueId val="{00000000-6594-4114-B58D-769BB364ABBA}"/>
            </c:ext>
          </c:extLst>
        </c:ser>
        <c:dLbls>
          <c:showLegendKey val="0"/>
          <c:showVal val="0"/>
          <c:showCatName val="0"/>
          <c:showSerName val="0"/>
          <c:showPercent val="0"/>
          <c:showBubbleSize val="0"/>
        </c:dLbls>
        <c:gapWidth val="182"/>
        <c:axId val="1853061727"/>
        <c:axId val="1023339344"/>
      </c:barChart>
      <c:catAx>
        <c:axId val="1853061727"/>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023339344"/>
        <c:crosses val="autoZero"/>
        <c:auto val="1"/>
        <c:lblAlgn val="ctr"/>
        <c:lblOffset val="100"/>
        <c:noMultiLvlLbl val="0"/>
      </c:catAx>
      <c:valAx>
        <c:axId val="1023339344"/>
        <c:scaling>
          <c:orientation val="minMax"/>
          <c:max val="3500"/>
        </c:scaling>
        <c:delete val="0"/>
        <c:axPos val="b"/>
        <c:numFmt formatCode="General" sourceLinked="1"/>
        <c:majorTickMark val="out"/>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853061727"/>
        <c:crosses val="autoZero"/>
        <c:crossBetween val="between"/>
        <c:majorUnit val="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00699912510936"/>
          <c:y val="6.8003037501460334E-2"/>
          <c:w val="0.77643044619422574"/>
          <c:h val="0.86399392499707928"/>
        </c:manualLayout>
      </c:layout>
      <c:doughnutChart>
        <c:varyColors val="1"/>
        <c:ser>
          <c:idx val="0"/>
          <c:order val="0"/>
          <c:tx>
            <c:strRef>
              <c:f>Sheet1!$B$1</c:f>
              <c:strCache>
                <c:ptCount val="1"/>
                <c:pt idx="0">
                  <c:v>Sales</c:v>
                </c:pt>
              </c:strCache>
            </c:strRef>
          </c:tx>
          <c:spPr>
            <a:effectLst/>
          </c:spPr>
          <c:dPt>
            <c:idx val="0"/>
            <c:bubble3D val="0"/>
            <c:explosion val="1"/>
            <c:spPr>
              <a:solidFill>
                <a:srgbClr val="EAE2C4"/>
              </a:solidFill>
              <a:effectLst/>
            </c:spPr>
            <c:extLst>
              <c:ext xmlns:c16="http://schemas.microsoft.com/office/drawing/2014/chart" uri="{C3380CC4-5D6E-409C-BE32-E72D297353CC}">
                <c16:uniqueId val="{00000001-3619-42BD-9405-EB33B4AD5735}"/>
              </c:ext>
            </c:extLst>
          </c:dPt>
          <c:dPt>
            <c:idx val="1"/>
            <c:bubble3D val="0"/>
            <c:spPr>
              <a:solidFill>
                <a:srgbClr val="C9B469"/>
              </a:solidFill>
              <a:effectLst/>
            </c:spPr>
            <c:extLst>
              <c:ext xmlns:c16="http://schemas.microsoft.com/office/drawing/2014/chart" uri="{C3380CC4-5D6E-409C-BE32-E72D297353CC}">
                <c16:uniqueId val="{00000003-3619-42BD-9405-EB33B4AD5735}"/>
              </c:ext>
            </c:extLst>
          </c:dPt>
          <c:dPt>
            <c:idx val="2"/>
            <c:bubble3D val="0"/>
            <c:spPr>
              <a:solidFill>
                <a:srgbClr val="F4F0E0"/>
              </a:solidFill>
              <a:effectLst/>
            </c:spPr>
            <c:extLst>
              <c:ext xmlns:c16="http://schemas.microsoft.com/office/drawing/2014/chart" uri="{C3380CC4-5D6E-409C-BE32-E72D297353CC}">
                <c16:uniqueId val="{00000005-3619-42BD-9405-EB33B4AD5735}"/>
              </c:ext>
            </c:extLst>
          </c:dPt>
          <c:dLbls>
            <c:spPr>
              <a:noFill/>
              <a:ln>
                <a:noFill/>
              </a:ln>
              <a:effectLst/>
            </c:spPr>
            <c:txPr>
              <a:bodyPr wrap="square" lIns="38100" tIns="19050" rIns="38100" bIns="19050" anchor="ctr">
                <a:spAutoFit/>
              </a:bodyPr>
              <a:lstStyle/>
              <a:p>
                <a:pPr>
                  <a:defRPr sz="1400" b="1">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Normal BMD (T &gt; - 1.0)</c:v>
                </c:pt>
                <c:pt idx="1">
                  <c:v>Osteopenia (T -1.0 to – 2.5)</c:v>
                </c:pt>
                <c:pt idx="2">
                  <c:v>Osteoporosis (T ≤- 2.5)</c:v>
                </c:pt>
              </c:strCache>
            </c:strRef>
          </c:cat>
          <c:val>
            <c:numRef>
              <c:f>Sheet1!$B$2:$B$4</c:f>
              <c:numCache>
                <c:formatCode>0%</c:formatCode>
                <c:ptCount val="3"/>
                <c:pt idx="0">
                  <c:v>0.25</c:v>
                </c:pt>
                <c:pt idx="1">
                  <c:v>0.57999999999999996</c:v>
                </c:pt>
                <c:pt idx="2">
                  <c:v>0.17</c:v>
                </c:pt>
              </c:numCache>
            </c:numRef>
          </c:val>
          <c:extLst>
            <c:ext xmlns:c16="http://schemas.microsoft.com/office/drawing/2014/chart" uri="{C3380CC4-5D6E-409C-BE32-E72D297353CC}">
              <c16:uniqueId val="{00000006-3619-42BD-9405-EB33B4AD5735}"/>
            </c:ext>
          </c:extLst>
        </c:ser>
        <c:dLbls>
          <c:showLegendKey val="0"/>
          <c:showVal val="0"/>
          <c:showCatName val="0"/>
          <c:showSerName val="0"/>
          <c:showPercent val="1"/>
          <c:showBubbleSize val="0"/>
          <c:showLeaderLines val="1"/>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00699912510936"/>
          <c:y val="6.8003037501460334E-2"/>
          <c:w val="0.77643044619422574"/>
          <c:h val="0.86399392499707928"/>
        </c:manualLayout>
      </c:layout>
      <c:doughnutChart>
        <c:varyColors val="1"/>
        <c:ser>
          <c:idx val="0"/>
          <c:order val="0"/>
          <c:tx>
            <c:strRef>
              <c:f>Sheet1!$B$1</c:f>
              <c:strCache>
                <c:ptCount val="1"/>
                <c:pt idx="0">
                  <c:v>Sales</c:v>
                </c:pt>
              </c:strCache>
            </c:strRef>
          </c:tx>
          <c:spPr>
            <a:effectLst/>
          </c:spPr>
          <c:dPt>
            <c:idx val="0"/>
            <c:bubble3D val="0"/>
            <c:explosion val="1"/>
            <c:spPr>
              <a:solidFill>
                <a:srgbClr val="EAE2C4"/>
              </a:solidFill>
              <a:effectLst/>
            </c:spPr>
            <c:extLst>
              <c:ext xmlns:c16="http://schemas.microsoft.com/office/drawing/2014/chart" uri="{C3380CC4-5D6E-409C-BE32-E72D297353CC}">
                <c16:uniqueId val="{00000001-3619-42BD-9405-EB33B4AD5735}"/>
              </c:ext>
            </c:extLst>
          </c:dPt>
          <c:dPt>
            <c:idx val="1"/>
            <c:bubble3D val="0"/>
            <c:spPr>
              <a:solidFill>
                <a:srgbClr val="C9B469"/>
              </a:solidFill>
              <a:effectLst/>
            </c:spPr>
            <c:extLst>
              <c:ext xmlns:c16="http://schemas.microsoft.com/office/drawing/2014/chart" uri="{C3380CC4-5D6E-409C-BE32-E72D297353CC}">
                <c16:uniqueId val="{00000003-3619-42BD-9405-EB33B4AD5735}"/>
              </c:ext>
            </c:extLst>
          </c:dPt>
          <c:dPt>
            <c:idx val="2"/>
            <c:bubble3D val="0"/>
            <c:spPr>
              <a:solidFill>
                <a:srgbClr val="F4F0E0"/>
              </a:solidFill>
              <a:effectLst/>
            </c:spPr>
            <c:extLst>
              <c:ext xmlns:c16="http://schemas.microsoft.com/office/drawing/2014/chart" uri="{C3380CC4-5D6E-409C-BE32-E72D297353CC}">
                <c16:uniqueId val="{00000005-3619-42BD-9405-EB33B4AD5735}"/>
              </c:ext>
            </c:extLst>
          </c:dPt>
          <c:dLbls>
            <c:spPr>
              <a:noFill/>
              <a:ln>
                <a:noFill/>
              </a:ln>
              <a:effectLst/>
            </c:spPr>
            <c:txPr>
              <a:bodyPr wrap="square" lIns="38100" tIns="19050" rIns="38100" bIns="19050" anchor="ctr">
                <a:spAutoFit/>
              </a:bodyPr>
              <a:lstStyle/>
              <a:p>
                <a:pPr>
                  <a:defRPr sz="1400" b="1">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Normal BMD (T &gt; - 1.0)</c:v>
                </c:pt>
                <c:pt idx="1">
                  <c:v>Osteopenia (T -1.0 to – 2.5)</c:v>
                </c:pt>
                <c:pt idx="2">
                  <c:v>Osteoporosis (T ≤- 2.5)</c:v>
                </c:pt>
              </c:strCache>
            </c:strRef>
          </c:cat>
          <c:val>
            <c:numRef>
              <c:f>Sheet1!$B$2:$B$4</c:f>
              <c:numCache>
                <c:formatCode>0%</c:formatCode>
                <c:ptCount val="3"/>
                <c:pt idx="0">
                  <c:v>0.25</c:v>
                </c:pt>
                <c:pt idx="1">
                  <c:v>0.42</c:v>
                </c:pt>
                <c:pt idx="2">
                  <c:v>0.33</c:v>
                </c:pt>
              </c:numCache>
            </c:numRef>
          </c:val>
          <c:extLst>
            <c:ext xmlns:c16="http://schemas.microsoft.com/office/drawing/2014/chart" uri="{C3380CC4-5D6E-409C-BE32-E72D297353CC}">
              <c16:uniqueId val="{00000006-3619-42BD-9405-EB33B4AD5735}"/>
            </c:ext>
          </c:extLst>
        </c:ser>
        <c:dLbls>
          <c:showLegendKey val="0"/>
          <c:showVal val="0"/>
          <c:showCatName val="0"/>
          <c:showSerName val="0"/>
          <c:showPercent val="1"/>
          <c:showBubbleSize val="0"/>
          <c:showLeaderLines val="1"/>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00699912510936"/>
          <c:y val="6.8003037501460334E-2"/>
          <c:w val="0.77643044619422574"/>
          <c:h val="0.86399392499707928"/>
        </c:manualLayout>
      </c:layout>
      <c:doughnutChart>
        <c:varyColors val="1"/>
        <c:ser>
          <c:idx val="0"/>
          <c:order val="0"/>
          <c:tx>
            <c:strRef>
              <c:f>Sheet1!$B$1</c:f>
              <c:strCache>
                <c:ptCount val="1"/>
                <c:pt idx="0">
                  <c:v>Sales</c:v>
                </c:pt>
              </c:strCache>
            </c:strRef>
          </c:tx>
          <c:spPr>
            <a:effectLst/>
          </c:spPr>
          <c:dPt>
            <c:idx val="0"/>
            <c:bubble3D val="0"/>
            <c:spPr>
              <a:solidFill>
                <a:srgbClr val="D3A791"/>
              </a:solidFill>
              <a:effectLst/>
            </c:spPr>
            <c:extLst>
              <c:ext xmlns:c16="http://schemas.microsoft.com/office/drawing/2014/chart" uri="{C3380CC4-5D6E-409C-BE32-E72D297353CC}">
                <c16:uniqueId val="{00000001-3619-42BD-9405-EB33B4AD5735}"/>
              </c:ext>
            </c:extLst>
          </c:dPt>
          <c:dPt>
            <c:idx val="1"/>
            <c:bubble3D val="0"/>
            <c:spPr>
              <a:solidFill>
                <a:srgbClr val="AB7259"/>
              </a:solidFill>
              <a:effectLst/>
            </c:spPr>
            <c:extLst>
              <c:ext xmlns:c16="http://schemas.microsoft.com/office/drawing/2014/chart" uri="{C3380CC4-5D6E-409C-BE32-E72D297353CC}">
                <c16:uniqueId val="{00000003-3619-42BD-9405-EB33B4AD5735}"/>
              </c:ext>
            </c:extLst>
          </c:dPt>
          <c:dPt>
            <c:idx val="2"/>
            <c:bubble3D val="0"/>
            <c:spPr>
              <a:solidFill>
                <a:srgbClr val="E6CDC0"/>
              </a:solidFill>
              <a:effectLst/>
            </c:spPr>
            <c:extLst>
              <c:ext xmlns:c16="http://schemas.microsoft.com/office/drawing/2014/chart" uri="{C3380CC4-5D6E-409C-BE32-E72D297353CC}">
                <c16:uniqueId val="{00000005-3619-42BD-9405-EB33B4AD5735}"/>
              </c:ext>
            </c:extLst>
          </c:dPt>
          <c:dLbls>
            <c:spPr>
              <a:noFill/>
              <a:ln>
                <a:noFill/>
              </a:ln>
              <a:effectLst/>
            </c:spPr>
            <c:txPr>
              <a:bodyPr wrap="square" lIns="38100" tIns="19050" rIns="38100" bIns="19050" anchor="ctr">
                <a:spAutoFit/>
              </a:bodyPr>
              <a:lstStyle/>
              <a:p>
                <a:pPr>
                  <a:defRPr sz="1400" b="1">
                    <a:solidFill>
                      <a:schemeClr val="tx1">
                        <a:lumMod val="85000"/>
                        <a:lumOff val="1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Normal BMD (T &gt; - 1.0)</c:v>
                </c:pt>
                <c:pt idx="1">
                  <c:v>Osteopenia (T -1.0 to – 2.5)</c:v>
                </c:pt>
                <c:pt idx="2">
                  <c:v>Osteoporosis (T ≤- 2.5)</c:v>
                </c:pt>
              </c:strCache>
            </c:strRef>
          </c:cat>
          <c:val>
            <c:numRef>
              <c:f>Sheet1!$B$2:$B$4</c:f>
              <c:numCache>
                <c:formatCode>0%</c:formatCode>
                <c:ptCount val="3"/>
                <c:pt idx="0">
                  <c:v>0.15</c:v>
                </c:pt>
                <c:pt idx="1">
                  <c:v>0.53</c:v>
                </c:pt>
                <c:pt idx="2">
                  <c:v>0.32</c:v>
                </c:pt>
              </c:numCache>
            </c:numRef>
          </c:val>
          <c:extLst>
            <c:ext xmlns:c16="http://schemas.microsoft.com/office/drawing/2014/chart" uri="{C3380CC4-5D6E-409C-BE32-E72D297353CC}">
              <c16:uniqueId val="{00000006-3619-42BD-9405-EB33B4AD5735}"/>
            </c:ext>
          </c:extLst>
        </c:ser>
        <c:dLbls>
          <c:showLegendKey val="0"/>
          <c:showVal val="0"/>
          <c:showCatName val="0"/>
          <c:showSerName val="0"/>
          <c:showPercent val="1"/>
          <c:showBubbleSize val="0"/>
          <c:showLeaderLines val="1"/>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400699912510936"/>
          <c:y val="6.8003037501460334E-2"/>
          <c:w val="0.77643044619422574"/>
          <c:h val="0.86399392499707928"/>
        </c:manualLayout>
      </c:layout>
      <c:doughnutChart>
        <c:varyColors val="1"/>
        <c:ser>
          <c:idx val="0"/>
          <c:order val="0"/>
          <c:tx>
            <c:strRef>
              <c:f>Sheet1!$B$1</c:f>
              <c:strCache>
                <c:ptCount val="1"/>
                <c:pt idx="0">
                  <c:v>Sales</c:v>
                </c:pt>
              </c:strCache>
            </c:strRef>
          </c:tx>
          <c:spPr>
            <a:effectLst/>
          </c:spPr>
          <c:explosion val="1"/>
          <c:dPt>
            <c:idx val="0"/>
            <c:bubble3D val="0"/>
            <c:spPr>
              <a:solidFill>
                <a:srgbClr val="D3A791"/>
              </a:solidFill>
              <a:effectLst/>
            </c:spPr>
            <c:extLst>
              <c:ext xmlns:c16="http://schemas.microsoft.com/office/drawing/2014/chart" uri="{C3380CC4-5D6E-409C-BE32-E72D297353CC}">
                <c16:uniqueId val="{00000001-3619-42BD-9405-EB33B4AD5735}"/>
              </c:ext>
            </c:extLst>
          </c:dPt>
          <c:dPt>
            <c:idx val="1"/>
            <c:bubble3D val="0"/>
            <c:spPr>
              <a:solidFill>
                <a:srgbClr val="AB7259"/>
              </a:solidFill>
              <a:effectLst/>
            </c:spPr>
            <c:extLst>
              <c:ext xmlns:c16="http://schemas.microsoft.com/office/drawing/2014/chart" uri="{C3380CC4-5D6E-409C-BE32-E72D297353CC}">
                <c16:uniqueId val="{00000003-3619-42BD-9405-EB33B4AD5735}"/>
              </c:ext>
            </c:extLst>
          </c:dPt>
          <c:dPt>
            <c:idx val="2"/>
            <c:bubble3D val="0"/>
            <c:spPr>
              <a:solidFill>
                <a:srgbClr val="E6CDC0"/>
              </a:solidFill>
              <a:effectLst/>
            </c:spPr>
            <c:extLst>
              <c:ext xmlns:c16="http://schemas.microsoft.com/office/drawing/2014/chart" uri="{C3380CC4-5D6E-409C-BE32-E72D297353CC}">
                <c16:uniqueId val="{00000005-3619-42BD-9405-EB33B4AD5735}"/>
              </c:ext>
            </c:extLst>
          </c:dPt>
          <c:dLbls>
            <c:dLbl>
              <c:idx val="0"/>
              <c:delete val="1"/>
              <c:extLst>
                <c:ext xmlns:c15="http://schemas.microsoft.com/office/drawing/2012/chart" uri="{CE6537A1-D6FC-4f65-9D91-7224C49458BB}"/>
                <c:ext xmlns:c16="http://schemas.microsoft.com/office/drawing/2014/chart" uri="{C3380CC4-5D6E-409C-BE32-E72D297353CC}">
                  <c16:uniqueId val="{00000001-3619-42BD-9405-EB33B4AD5735}"/>
                </c:ext>
              </c:extLst>
            </c:dLbl>
            <c:spPr>
              <a:noFill/>
              <a:ln>
                <a:noFill/>
              </a:ln>
              <a:effectLst/>
            </c:spPr>
            <c:txPr>
              <a:bodyPr rot="0" vertOverflow="overflow" horzOverflow="overflow" wrap="square" lIns="38100" tIns="19050" rIns="38100" bIns="19050" anchor="ctr">
                <a:spAutoFit/>
              </a:bodyPr>
              <a:lstStyle/>
              <a:p>
                <a:pPr>
                  <a:defRPr sz="1400" b="1">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Normal BMD (T &gt; - 1.0)</c:v>
                </c:pt>
                <c:pt idx="1">
                  <c:v>Osteopenia (T -1.0 to – 2.5)</c:v>
                </c:pt>
                <c:pt idx="2">
                  <c:v>Osteoporosis (T ≤- 2.5)</c:v>
                </c:pt>
              </c:strCache>
            </c:strRef>
          </c:cat>
          <c:val>
            <c:numRef>
              <c:f>Sheet1!$B$2:$B$4</c:f>
              <c:numCache>
                <c:formatCode>0.0%</c:formatCode>
                <c:ptCount val="3"/>
                <c:pt idx="0">
                  <c:v>2.5000000000000001E-2</c:v>
                </c:pt>
                <c:pt idx="1">
                  <c:v>0.47499999999999998</c:v>
                </c:pt>
                <c:pt idx="2">
                  <c:v>0.5</c:v>
                </c:pt>
              </c:numCache>
            </c:numRef>
          </c:val>
          <c:extLst>
            <c:ext xmlns:c16="http://schemas.microsoft.com/office/drawing/2014/chart" uri="{C3380CC4-5D6E-409C-BE32-E72D297353CC}">
              <c16:uniqueId val="{00000006-3619-42BD-9405-EB33B4AD5735}"/>
            </c:ext>
          </c:extLst>
        </c:ser>
        <c:dLbls>
          <c:showLegendKey val="0"/>
          <c:showVal val="0"/>
          <c:showCatName val="0"/>
          <c:showSerName val="0"/>
          <c:showPercent val="1"/>
          <c:showBubbleSize val="0"/>
          <c:showLeaderLines val="1"/>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C18567"/>
              </a:solidFill>
              <a:round/>
            </a:ln>
            <a:effectLst/>
          </c:spPr>
          <c:marker>
            <c:symbol val="circle"/>
            <c:size val="8"/>
            <c:spPr>
              <a:solidFill>
                <a:srgbClr val="C18567"/>
              </a:solidFill>
              <a:ln w="57150">
                <a:solidFill>
                  <a:srgbClr val="C18567"/>
                </a:solidFill>
              </a:ln>
              <a:effectLst/>
            </c:spPr>
          </c:marker>
          <c:dPt>
            <c:idx val="1"/>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0-63F0-4F9F-81C0-F4CB03E90267}"/>
              </c:ext>
            </c:extLst>
          </c:dPt>
          <c:dPt>
            <c:idx val="2"/>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1-63F0-4F9F-81C0-F4CB03E90267}"/>
              </c:ext>
            </c:extLst>
          </c:dPt>
          <c:errBars>
            <c:errDir val="y"/>
            <c:errBarType val="both"/>
            <c:errValType val="cust"/>
            <c:noEndCap val="0"/>
            <c:plus>
              <c:numRef>
                <c:f>Sheet1!$J$4:$J$6</c:f>
                <c:numCache>
                  <c:formatCode>General</c:formatCode>
                  <c:ptCount val="3"/>
                  <c:pt idx="0">
                    <c:v>0</c:v>
                  </c:pt>
                  <c:pt idx="1">
                    <c:v>0.60000000000000009</c:v>
                  </c:pt>
                  <c:pt idx="2">
                    <c:v>0.7</c:v>
                  </c:pt>
                </c:numCache>
              </c:numRef>
            </c:plus>
            <c:minus>
              <c:numRef>
                <c:f>Sheet1!$K$4:$K$6</c:f>
                <c:numCache>
                  <c:formatCode>General</c:formatCode>
                  <c:ptCount val="3"/>
                  <c:pt idx="0">
                    <c:v>0</c:v>
                  </c:pt>
                  <c:pt idx="1">
                    <c:v>0.5</c:v>
                  </c:pt>
                  <c:pt idx="2">
                    <c:v>0.70000000000000007</c:v>
                  </c:pt>
                </c:numCache>
              </c:numRef>
            </c:minus>
            <c:spPr>
              <a:noFill/>
              <a:ln w="25400" cap="flat" cmpd="sng" algn="ctr">
                <a:solidFill>
                  <a:srgbClr val="C18567"/>
                </a:solidFill>
                <a:round/>
              </a:ln>
              <a:effectLst/>
            </c:spPr>
          </c:errBars>
          <c:cat>
            <c:numRef>
              <c:f>Sheet1!$A$4:$A$6</c:f>
              <c:numCache>
                <c:formatCode>General</c:formatCode>
                <c:ptCount val="3"/>
                <c:pt idx="0">
                  <c:v>0</c:v>
                </c:pt>
                <c:pt idx="1">
                  <c:v>6</c:v>
                </c:pt>
                <c:pt idx="2">
                  <c:v>12</c:v>
                </c:pt>
              </c:numCache>
            </c:numRef>
          </c:cat>
          <c:val>
            <c:numRef>
              <c:f>Sheet1!$B$4:$B$6</c:f>
              <c:numCache>
                <c:formatCode>General</c:formatCode>
                <c:ptCount val="3"/>
                <c:pt idx="0">
                  <c:v>0</c:v>
                </c:pt>
                <c:pt idx="1">
                  <c:v>0.5</c:v>
                </c:pt>
                <c:pt idx="2">
                  <c:v>0.8</c:v>
                </c:pt>
              </c:numCache>
            </c:numRef>
          </c:val>
          <c:smooth val="0"/>
          <c:extLst>
            <c:ext xmlns:c16="http://schemas.microsoft.com/office/drawing/2014/chart" uri="{C3380CC4-5D6E-409C-BE32-E72D297353CC}">
              <c16:uniqueId val="{00000002-63F0-4F9F-81C0-F4CB03E90267}"/>
            </c:ext>
          </c:extLst>
        </c:ser>
        <c:ser>
          <c:idx val="1"/>
          <c:order val="1"/>
          <c:tx>
            <c:strRef>
              <c:f>Sheet1!$C$3</c:f>
              <c:strCache>
                <c:ptCount val="1"/>
                <c:pt idx="0">
                  <c:v>Denosumab</c:v>
                </c:pt>
              </c:strCache>
            </c:strRef>
          </c:tx>
          <c:spPr>
            <a:ln w="38100" cap="rnd">
              <a:solidFill>
                <a:srgbClr val="D5C485"/>
              </a:solidFill>
              <a:round/>
            </a:ln>
            <a:effectLst/>
          </c:spPr>
          <c:marker>
            <c:symbol val="circle"/>
            <c:size val="8"/>
            <c:spPr>
              <a:solidFill>
                <a:srgbClr val="D5C485"/>
              </a:solidFill>
              <a:ln w="57150">
                <a:solidFill>
                  <a:srgbClr val="D5C485"/>
                </a:solidFill>
              </a:ln>
              <a:effectLst/>
            </c:spPr>
          </c:marker>
          <c:dPt>
            <c:idx val="1"/>
            <c:marker>
              <c:symbol val="circle"/>
              <c:size val="8"/>
              <c:spPr>
                <a:solidFill>
                  <a:srgbClr val="D5C485"/>
                </a:solidFill>
                <a:ln w="57150">
                  <a:solidFill>
                    <a:srgbClr val="D5C485"/>
                  </a:solidFill>
                </a:ln>
                <a:effectLst/>
              </c:spPr>
            </c:marker>
            <c:bubble3D val="0"/>
            <c:extLst>
              <c:ext xmlns:c16="http://schemas.microsoft.com/office/drawing/2014/chart" uri="{C3380CC4-5D6E-409C-BE32-E72D297353CC}">
                <c16:uniqueId val="{00000003-63F0-4F9F-81C0-F4CB03E90267}"/>
              </c:ext>
            </c:extLst>
          </c:dPt>
          <c:errBars>
            <c:errDir val="y"/>
            <c:errBarType val="both"/>
            <c:errValType val="cust"/>
            <c:noEndCap val="0"/>
            <c:plus>
              <c:numRef>
                <c:f>Sheet1!$L$4:$L$6</c:f>
                <c:numCache>
                  <c:formatCode>General</c:formatCode>
                  <c:ptCount val="3"/>
                  <c:pt idx="0">
                    <c:v>0</c:v>
                  </c:pt>
                  <c:pt idx="1">
                    <c:v>0.60000000000000009</c:v>
                  </c:pt>
                  <c:pt idx="2">
                    <c:v>0.70000000000000018</c:v>
                  </c:pt>
                </c:numCache>
              </c:numRef>
            </c:plus>
            <c:minus>
              <c:numRef>
                <c:f>Sheet1!$M$4:$M$6</c:f>
                <c:numCache>
                  <c:formatCode>General</c:formatCode>
                  <c:ptCount val="3"/>
                  <c:pt idx="0">
                    <c:v>0</c:v>
                  </c:pt>
                  <c:pt idx="1">
                    <c:v>0.5</c:v>
                  </c:pt>
                  <c:pt idx="2">
                    <c:v>0.70000000000000018</c:v>
                  </c:pt>
                </c:numCache>
              </c:numRef>
            </c:minus>
            <c:spPr>
              <a:noFill/>
              <a:ln w="25400" cap="flat" cmpd="sng" algn="ctr">
                <a:solidFill>
                  <a:srgbClr val="D5C485"/>
                </a:solidFill>
                <a:round/>
              </a:ln>
              <a:effectLst/>
            </c:spPr>
          </c:errBars>
          <c:cat>
            <c:numRef>
              <c:f>Sheet1!$A$4:$A$6</c:f>
              <c:numCache>
                <c:formatCode>General</c:formatCode>
                <c:ptCount val="3"/>
                <c:pt idx="0">
                  <c:v>0</c:v>
                </c:pt>
                <c:pt idx="1">
                  <c:v>6</c:v>
                </c:pt>
                <c:pt idx="2">
                  <c:v>12</c:v>
                </c:pt>
              </c:numCache>
            </c:numRef>
          </c:cat>
          <c:val>
            <c:numRef>
              <c:f>Sheet1!$C$4:$C$6</c:f>
              <c:numCache>
                <c:formatCode>General</c:formatCode>
                <c:ptCount val="3"/>
                <c:pt idx="0">
                  <c:v>0</c:v>
                </c:pt>
                <c:pt idx="1">
                  <c:v>1.9</c:v>
                </c:pt>
                <c:pt idx="2">
                  <c:v>3.7</c:v>
                </c:pt>
              </c:numCache>
            </c:numRef>
          </c:val>
          <c:smooth val="0"/>
          <c:extLst>
            <c:ext xmlns:c16="http://schemas.microsoft.com/office/drawing/2014/chart" uri="{C3380CC4-5D6E-409C-BE32-E72D297353CC}">
              <c16:uniqueId val="{00000004-63F0-4F9F-81C0-F4CB03E90267}"/>
            </c:ext>
          </c:extLst>
        </c:ser>
        <c:dLbls>
          <c:showLegendKey val="0"/>
          <c:showVal val="0"/>
          <c:showCatName val="0"/>
          <c:showSerName val="0"/>
          <c:showPercent val="0"/>
          <c:showBubbleSize val="0"/>
        </c:dLbls>
        <c:marker val="1"/>
        <c:smooth val="0"/>
        <c:axId val="111528192"/>
        <c:axId val="111538176"/>
      </c:lineChart>
      <c:dateAx>
        <c:axId val="111528192"/>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538176"/>
        <c:crosses val="autoZero"/>
        <c:auto val="0"/>
        <c:lblOffset val="100"/>
        <c:baseTimeUnit val="days"/>
        <c:majorUnit val="12"/>
        <c:majorTimeUnit val="days"/>
      </c:dateAx>
      <c:valAx>
        <c:axId val="111538176"/>
        <c:scaling>
          <c:orientation val="minMax"/>
          <c:max val="5.5"/>
          <c:min val="-0.5"/>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111528192"/>
        <c:crossesAt val="0"/>
        <c:crossBetween val="between"/>
      </c:valAx>
      <c:spPr>
        <a:solidFill>
          <a:srgbClr val="FBF9F3"/>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C18567"/>
              </a:solidFill>
              <a:round/>
            </a:ln>
            <a:effectLst/>
          </c:spPr>
          <c:marker>
            <c:symbol val="circle"/>
            <c:size val="8"/>
            <c:spPr>
              <a:solidFill>
                <a:srgbClr val="C18567"/>
              </a:solidFill>
              <a:ln w="57150">
                <a:solidFill>
                  <a:srgbClr val="C18567"/>
                </a:solidFill>
              </a:ln>
              <a:effectLst/>
            </c:spPr>
          </c:marker>
          <c:dPt>
            <c:idx val="1"/>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0-5811-499B-9BCB-C8217A560DB7}"/>
              </c:ext>
            </c:extLst>
          </c:dPt>
          <c:dPt>
            <c:idx val="2"/>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1-5811-499B-9BCB-C8217A560DB7}"/>
              </c:ext>
            </c:extLst>
          </c:dPt>
          <c:errBars>
            <c:errDir val="y"/>
            <c:errBarType val="both"/>
            <c:errValType val="cust"/>
            <c:noEndCap val="0"/>
            <c:plus>
              <c:numRef>
                <c:f>Sheet1!$J$4:$J$6</c:f>
                <c:numCache>
                  <c:formatCode>General</c:formatCode>
                  <c:ptCount val="3"/>
                  <c:pt idx="0">
                    <c:v>0</c:v>
                  </c:pt>
                  <c:pt idx="1">
                    <c:v>0.5</c:v>
                  </c:pt>
                  <c:pt idx="2">
                    <c:v>0.60000000000000009</c:v>
                  </c:pt>
                </c:numCache>
              </c:numRef>
            </c:plus>
            <c:minus>
              <c:numRef>
                <c:f>Sheet1!$K$4:$K$6</c:f>
                <c:numCache>
                  <c:formatCode>General</c:formatCode>
                  <c:ptCount val="3"/>
                  <c:pt idx="0">
                    <c:v>0</c:v>
                  </c:pt>
                  <c:pt idx="1">
                    <c:v>0.5</c:v>
                  </c:pt>
                  <c:pt idx="2">
                    <c:v>0.5</c:v>
                  </c:pt>
                </c:numCache>
              </c:numRef>
            </c:minus>
            <c:spPr>
              <a:noFill/>
              <a:ln w="25400" cap="flat" cmpd="sng" algn="ctr">
                <a:solidFill>
                  <a:srgbClr val="C18567"/>
                </a:solidFill>
                <a:round/>
              </a:ln>
              <a:effectLst/>
            </c:spPr>
          </c:errBars>
          <c:cat>
            <c:numRef>
              <c:f>Sheet1!$A$4:$A$6</c:f>
              <c:numCache>
                <c:formatCode>General</c:formatCode>
                <c:ptCount val="3"/>
                <c:pt idx="0">
                  <c:v>0</c:v>
                </c:pt>
                <c:pt idx="1">
                  <c:v>6</c:v>
                </c:pt>
                <c:pt idx="2">
                  <c:v>12</c:v>
                </c:pt>
              </c:numCache>
            </c:numRef>
          </c:cat>
          <c:val>
            <c:numRef>
              <c:f>Sheet1!$B$4:$B$6</c:f>
              <c:numCache>
                <c:formatCode>General</c:formatCode>
                <c:ptCount val="3"/>
                <c:pt idx="0">
                  <c:v>0</c:v>
                </c:pt>
                <c:pt idx="1">
                  <c:v>2</c:v>
                </c:pt>
                <c:pt idx="2">
                  <c:v>2.1</c:v>
                </c:pt>
              </c:numCache>
            </c:numRef>
          </c:val>
          <c:smooth val="0"/>
          <c:extLst>
            <c:ext xmlns:c16="http://schemas.microsoft.com/office/drawing/2014/chart" uri="{C3380CC4-5D6E-409C-BE32-E72D297353CC}">
              <c16:uniqueId val="{00000002-5811-499B-9BCB-C8217A560DB7}"/>
            </c:ext>
          </c:extLst>
        </c:ser>
        <c:ser>
          <c:idx val="1"/>
          <c:order val="1"/>
          <c:tx>
            <c:strRef>
              <c:f>Sheet1!$C$3</c:f>
              <c:strCache>
                <c:ptCount val="1"/>
                <c:pt idx="0">
                  <c:v>Denosumab</c:v>
                </c:pt>
              </c:strCache>
            </c:strRef>
          </c:tx>
          <c:spPr>
            <a:ln w="38100" cap="rnd">
              <a:solidFill>
                <a:srgbClr val="A098DA"/>
              </a:solidFill>
              <a:round/>
            </a:ln>
            <a:effectLst/>
          </c:spPr>
          <c:marker>
            <c:symbol val="circle"/>
            <c:size val="8"/>
            <c:spPr>
              <a:solidFill>
                <a:srgbClr val="D5C485"/>
              </a:solidFill>
              <a:ln w="57150">
                <a:solidFill>
                  <a:srgbClr val="A098DA"/>
                </a:solidFill>
              </a:ln>
              <a:effectLst/>
            </c:spPr>
          </c:marker>
          <c:dPt>
            <c:idx val="0"/>
            <c:marker>
              <c:symbol val="circle"/>
              <c:size val="8"/>
              <c:spPr>
                <a:solidFill>
                  <a:srgbClr val="D5C485"/>
                </a:solidFill>
                <a:ln w="57150">
                  <a:solidFill>
                    <a:srgbClr val="D5C485"/>
                  </a:solidFill>
                </a:ln>
                <a:effectLst/>
              </c:spPr>
            </c:marker>
            <c:bubble3D val="0"/>
            <c:spPr>
              <a:ln w="38100" cap="rnd">
                <a:solidFill>
                  <a:srgbClr val="D5C485"/>
                </a:solidFill>
                <a:round/>
              </a:ln>
              <a:effectLst/>
            </c:spPr>
            <c:extLst>
              <c:ext xmlns:c16="http://schemas.microsoft.com/office/drawing/2014/chart" uri="{C3380CC4-5D6E-409C-BE32-E72D297353CC}">
                <c16:uniqueId val="{00000006-5811-499B-9BCB-C8217A560DB7}"/>
              </c:ext>
            </c:extLst>
          </c:dPt>
          <c:dPt>
            <c:idx val="1"/>
            <c:marker>
              <c:symbol val="circle"/>
              <c:size val="8"/>
              <c:spPr>
                <a:solidFill>
                  <a:srgbClr val="D5C485"/>
                </a:solidFill>
                <a:ln w="57150">
                  <a:solidFill>
                    <a:srgbClr val="D5C485"/>
                  </a:solidFill>
                </a:ln>
                <a:effectLst/>
              </c:spPr>
            </c:marker>
            <c:bubble3D val="0"/>
            <c:spPr>
              <a:ln w="38100" cap="rnd">
                <a:solidFill>
                  <a:srgbClr val="D5C485"/>
                </a:solidFill>
                <a:round/>
              </a:ln>
              <a:effectLst/>
            </c:spPr>
            <c:extLst>
              <c:ext xmlns:c16="http://schemas.microsoft.com/office/drawing/2014/chart" uri="{C3380CC4-5D6E-409C-BE32-E72D297353CC}">
                <c16:uniqueId val="{00000003-5811-499B-9BCB-C8217A560DB7}"/>
              </c:ext>
            </c:extLst>
          </c:dPt>
          <c:dPt>
            <c:idx val="2"/>
            <c:marker>
              <c:symbol val="circle"/>
              <c:size val="8"/>
              <c:spPr>
                <a:solidFill>
                  <a:srgbClr val="D5C485"/>
                </a:solidFill>
                <a:ln w="57150">
                  <a:solidFill>
                    <a:srgbClr val="D5C485"/>
                  </a:solidFill>
                </a:ln>
                <a:effectLst/>
              </c:spPr>
            </c:marker>
            <c:bubble3D val="0"/>
            <c:spPr>
              <a:ln w="38100" cap="rnd">
                <a:solidFill>
                  <a:srgbClr val="D5C485"/>
                </a:solidFill>
                <a:round/>
              </a:ln>
              <a:effectLst/>
            </c:spPr>
            <c:extLst>
              <c:ext xmlns:c16="http://schemas.microsoft.com/office/drawing/2014/chart" uri="{C3380CC4-5D6E-409C-BE32-E72D297353CC}">
                <c16:uniqueId val="{00000005-5811-499B-9BCB-C8217A560DB7}"/>
              </c:ext>
            </c:extLst>
          </c:dPt>
          <c:errBars>
            <c:errDir val="y"/>
            <c:errBarType val="both"/>
            <c:errValType val="cust"/>
            <c:noEndCap val="0"/>
            <c:plus>
              <c:numRef>
                <c:f>Sheet1!$L$4:$L$6</c:f>
                <c:numCache>
                  <c:formatCode>General</c:formatCode>
                  <c:ptCount val="3"/>
                  <c:pt idx="0">
                    <c:v>0</c:v>
                  </c:pt>
                  <c:pt idx="1">
                    <c:v>0.5</c:v>
                  </c:pt>
                  <c:pt idx="2">
                    <c:v>0.60000000000000053</c:v>
                  </c:pt>
                </c:numCache>
              </c:numRef>
            </c:plus>
            <c:minus>
              <c:numRef>
                <c:f>Sheet1!$M$4:$M$6</c:f>
                <c:numCache>
                  <c:formatCode>General</c:formatCode>
                  <c:ptCount val="3"/>
                  <c:pt idx="0">
                    <c:v>0</c:v>
                  </c:pt>
                  <c:pt idx="1">
                    <c:v>0.5</c:v>
                  </c:pt>
                  <c:pt idx="2">
                    <c:v>0.5</c:v>
                  </c:pt>
                </c:numCache>
              </c:numRef>
            </c:minus>
            <c:spPr>
              <a:noFill/>
              <a:ln w="25400" cap="flat" cmpd="sng" algn="ctr">
                <a:solidFill>
                  <a:srgbClr val="D5C485"/>
                </a:solidFill>
                <a:round/>
              </a:ln>
              <a:effectLst/>
            </c:spPr>
          </c:errBars>
          <c:cat>
            <c:numRef>
              <c:f>Sheet1!$A$4:$A$6</c:f>
              <c:numCache>
                <c:formatCode>General</c:formatCode>
                <c:ptCount val="3"/>
                <c:pt idx="0">
                  <c:v>0</c:v>
                </c:pt>
                <c:pt idx="1">
                  <c:v>6</c:v>
                </c:pt>
                <c:pt idx="2">
                  <c:v>12</c:v>
                </c:pt>
              </c:numCache>
            </c:numRef>
          </c:cat>
          <c:val>
            <c:numRef>
              <c:f>Sheet1!$C$4:$C$6</c:f>
              <c:numCache>
                <c:formatCode>General</c:formatCode>
                <c:ptCount val="3"/>
                <c:pt idx="0">
                  <c:v>0</c:v>
                </c:pt>
                <c:pt idx="1">
                  <c:v>3.1</c:v>
                </c:pt>
                <c:pt idx="2">
                  <c:v>4.3</c:v>
                </c:pt>
              </c:numCache>
            </c:numRef>
          </c:val>
          <c:smooth val="0"/>
          <c:extLst>
            <c:ext xmlns:c16="http://schemas.microsoft.com/office/drawing/2014/chart" uri="{C3380CC4-5D6E-409C-BE32-E72D297353CC}">
              <c16:uniqueId val="{00000004-5811-499B-9BCB-C8217A560DB7}"/>
            </c:ext>
          </c:extLst>
        </c:ser>
        <c:dLbls>
          <c:showLegendKey val="0"/>
          <c:showVal val="0"/>
          <c:showCatName val="0"/>
          <c:showSerName val="0"/>
          <c:showPercent val="0"/>
          <c:showBubbleSize val="0"/>
        </c:dLbls>
        <c:marker val="1"/>
        <c:smooth val="0"/>
        <c:axId val="111381120"/>
        <c:axId val="111399296"/>
      </c:lineChart>
      <c:dateAx>
        <c:axId val="111381120"/>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399296"/>
        <c:crosses val="autoZero"/>
        <c:auto val="0"/>
        <c:lblOffset val="100"/>
        <c:baseTimeUnit val="days"/>
        <c:majorUnit val="12"/>
        <c:majorTimeUnit val="days"/>
      </c:dateAx>
      <c:valAx>
        <c:axId val="111399296"/>
        <c:scaling>
          <c:orientation val="minMax"/>
          <c:max val="5.5"/>
          <c:min val="-0.5"/>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111381120"/>
        <c:crossesAt val="0"/>
        <c:crossBetween val="between"/>
      </c:valAx>
      <c:spPr>
        <a:solidFill>
          <a:srgbClr val="FBF9F3"/>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D5C485"/>
              </a:solidFill>
              <a:round/>
            </a:ln>
            <a:effectLst/>
          </c:spPr>
          <c:marker>
            <c:symbol val="circle"/>
            <c:size val="8"/>
            <c:spPr>
              <a:solidFill>
                <a:srgbClr val="D5C485"/>
              </a:solidFill>
              <a:ln w="57150">
                <a:solidFill>
                  <a:srgbClr val="D5C485"/>
                </a:solidFill>
              </a:ln>
              <a:effectLst/>
            </c:spPr>
          </c:marker>
          <c:dPt>
            <c:idx val="1"/>
            <c:marker>
              <c:symbol val="circle"/>
              <c:size val="8"/>
              <c:spPr>
                <a:solidFill>
                  <a:srgbClr val="D5C485"/>
                </a:solidFill>
                <a:ln w="57150">
                  <a:solidFill>
                    <a:srgbClr val="D5C485"/>
                  </a:solidFill>
                </a:ln>
                <a:effectLst/>
              </c:spPr>
            </c:marker>
            <c:bubble3D val="0"/>
            <c:extLst>
              <c:ext xmlns:c16="http://schemas.microsoft.com/office/drawing/2014/chart" uri="{C3380CC4-5D6E-409C-BE32-E72D297353CC}">
                <c16:uniqueId val="{00000000-A12C-4390-B213-A36B13432019}"/>
              </c:ext>
            </c:extLst>
          </c:dPt>
          <c:errBars>
            <c:errDir val="y"/>
            <c:errBarType val="both"/>
            <c:errValType val="cust"/>
            <c:noEndCap val="0"/>
            <c:plus>
              <c:numRef>
                <c:f>Sheet1!$J$4:$J$5</c:f>
                <c:numCache>
                  <c:formatCode>General</c:formatCode>
                  <c:ptCount val="2"/>
                  <c:pt idx="0">
                    <c:v>0</c:v>
                  </c:pt>
                  <c:pt idx="1">
                    <c:v>0.50000000000000011</c:v>
                  </c:pt>
                </c:numCache>
              </c:numRef>
            </c:plus>
            <c:minus>
              <c:numRef>
                <c:f>Sheet1!$K$4:$K$5</c:f>
                <c:numCache>
                  <c:formatCode>General</c:formatCode>
                  <c:ptCount val="2"/>
                  <c:pt idx="0">
                    <c:v>0</c:v>
                  </c:pt>
                  <c:pt idx="1">
                    <c:v>0.5</c:v>
                  </c:pt>
                </c:numCache>
              </c:numRef>
            </c:minus>
            <c:spPr>
              <a:noFill/>
              <a:ln w="25400" cap="flat" cmpd="sng" algn="ctr">
                <a:solidFill>
                  <a:srgbClr val="D5C485"/>
                </a:solidFill>
                <a:round/>
              </a:ln>
              <a:effectLst/>
            </c:spPr>
          </c:errBars>
          <c:cat>
            <c:numRef>
              <c:f>Sheet1!$A$4:$A$5</c:f>
              <c:numCache>
                <c:formatCode>General</c:formatCode>
                <c:ptCount val="2"/>
                <c:pt idx="0">
                  <c:v>0</c:v>
                </c:pt>
                <c:pt idx="1">
                  <c:v>12</c:v>
                </c:pt>
              </c:numCache>
            </c:numRef>
          </c:cat>
          <c:val>
            <c:numRef>
              <c:f>Sheet1!$B$4:$B$5</c:f>
              <c:numCache>
                <c:formatCode>General</c:formatCode>
                <c:ptCount val="2"/>
                <c:pt idx="0">
                  <c:v>0</c:v>
                </c:pt>
                <c:pt idx="1">
                  <c:v>0.6</c:v>
                </c:pt>
              </c:numCache>
            </c:numRef>
          </c:val>
          <c:smooth val="0"/>
          <c:extLst>
            <c:ext xmlns:c16="http://schemas.microsoft.com/office/drawing/2014/chart" uri="{C3380CC4-5D6E-409C-BE32-E72D297353CC}">
              <c16:uniqueId val="{00000001-A12C-4390-B213-A36B13432019}"/>
            </c:ext>
          </c:extLst>
        </c:ser>
        <c:ser>
          <c:idx val="1"/>
          <c:order val="1"/>
          <c:tx>
            <c:strRef>
              <c:f>Sheet1!$C$3</c:f>
              <c:strCache>
                <c:ptCount val="1"/>
                <c:pt idx="0">
                  <c:v>Denosumab</c:v>
                </c:pt>
              </c:strCache>
            </c:strRef>
          </c:tx>
          <c:spPr>
            <a:ln w="38100" cap="rnd">
              <a:solidFill>
                <a:srgbClr val="C18567"/>
              </a:solidFill>
              <a:round/>
            </a:ln>
            <a:effectLst/>
          </c:spPr>
          <c:marker>
            <c:symbol val="circle"/>
            <c:size val="8"/>
            <c:spPr>
              <a:solidFill>
                <a:srgbClr val="C18567"/>
              </a:solidFill>
              <a:ln w="57150">
                <a:solidFill>
                  <a:srgbClr val="C18567"/>
                </a:solidFill>
              </a:ln>
              <a:effectLst/>
            </c:spPr>
          </c:marker>
          <c:dPt>
            <c:idx val="1"/>
            <c:marker>
              <c:symbol val="circle"/>
              <c:size val="8"/>
              <c:spPr>
                <a:solidFill>
                  <a:srgbClr val="C18567"/>
                </a:solidFill>
                <a:ln w="57150">
                  <a:solidFill>
                    <a:srgbClr val="C18567"/>
                  </a:solidFill>
                </a:ln>
                <a:effectLst/>
              </c:spPr>
            </c:marker>
            <c:bubble3D val="0"/>
            <c:extLst>
              <c:ext xmlns:c16="http://schemas.microsoft.com/office/drawing/2014/chart" uri="{C3380CC4-5D6E-409C-BE32-E72D297353CC}">
                <c16:uniqueId val="{00000002-A12C-4390-B213-A36B13432019}"/>
              </c:ext>
            </c:extLst>
          </c:dPt>
          <c:errBars>
            <c:errDir val="y"/>
            <c:errBarType val="both"/>
            <c:errValType val="cust"/>
            <c:noEndCap val="0"/>
            <c:plus>
              <c:numRef>
                <c:f>Sheet1!$L$4:$L$5</c:f>
                <c:numCache>
                  <c:formatCode>General</c:formatCode>
                  <c:ptCount val="2"/>
                  <c:pt idx="0">
                    <c:v>0</c:v>
                  </c:pt>
                  <c:pt idx="1">
                    <c:v>0.5</c:v>
                  </c:pt>
                </c:numCache>
              </c:numRef>
            </c:plus>
            <c:minus>
              <c:numRef>
                <c:f>Sheet1!$M$4:$M$5</c:f>
                <c:numCache>
                  <c:formatCode>General</c:formatCode>
                  <c:ptCount val="2"/>
                  <c:pt idx="0">
                    <c:v>0</c:v>
                  </c:pt>
                  <c:pt idx="1">
                    <c:v>0.60000000000000009</c:v>
                  </c:pt>
                </c:numCache>
              </c:numRef>
            </c:minus>
            <c:spPr>
              <a:noFill/>
              <a:ln w="25400" cap="flat" cmpd="sng" algn="ctr">
                <a:solidFill>
                  <a:srgbClr val="C18567"/>
                </a:solidFill>
                <a:round/>
              </a:ln>
              <a:effectLst/>
            </c:spPr>
          </c:errBars>
          <c:cat>
            <c:numRef>
              <c:f>Sheet1!$A$4:$A$5</c:f>
              <c:numCache>
                <c:formatCode>General</c:formatCode>
                <c:ptCount val="2"/>
                <c:pt idx="0">
                  <c:v>0</c:v>
                </c:pt>
                <c:pt idx="1">
                  <c:v>12</c:v>
                </c:pt>
              </c:numCache>
            </c:numRef>
          </c:cat>
          <c:val>
            <c:numRef>
              <c:f>Sheet1!$C$4:$C$5</c:f>
              <c:numCache>
                <c:formatCode>General</c:formatCode>
                <c:ptCount val="2"/>
                <c:pt idx="0">
                  <c:v>0</c:v>
                </c:pt>
                <c:pt idx="1">
                  <c:v>1.6</c:v>
                </c:pt>
              </c:numCache>
            </c:numRef>
          </c:val>
          <c:smooth val="0"/>
          <c:extLst>
            <c:ext xmlns:c16="http://schemas.microsoft.com/office/drawing/2014/chart" uri="{C3380CC4-5D6E-409C-BE32-E72D297353CC}">
              <c16:uniqueId val="{00000003-A12C-4390-B213-A36B13432019}"/>
            </c:ext>
          </c:extLst>
        </c:ser>
        <c:dLbls>
          <c:showLegendKey val="0"/>
          <c:showVal val="0"/>
          <c:showCatName val="0"/>
          <c:showSerName val="0"/>
          <c:showPercent val="0"/>
          <c:showBubbleSize val="0"/>
        </c:dLbls>
        <c:marker val="1"/>
        <c:smooth val="0"/>
        <c:axId val="101717888"/>
        <c:axId val="101719424"/>
      </c:lineChart>
      <c:dateAx>
        <c:axId val="101717888"/>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719424"/>
        <c:crosses val="autoZero"/>
        <c:auto val="0"/>
        <c:lblOffset val="100"/>
        <c:baseTimeUnit val="days"/>
        <c:majorUnit val="12"/>
        <c:majorTimeUnit val="days"/>
      </c:dateAx>
      <c:valAx>
        <c:axId val="101719424"/>
        <c:scaling>
          <c:orientation val="minMax"/>
          <c:max val="2.5"/>
          <c:min val="-1.5"/>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101717888"/>
        <c:crossesAt val="0"/>
        <c:crossBetween val="between"/>
      </c:valAx>
      <c:spPr>
        <a:solidFill>
          <a:srgbClr val="FBF9F3"/>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1234" y="0"/>
          <a:ext cx="2524832"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lang="en-CA" sz="2800" b="1" dirty="0">
              <a:solidFill>
                <a:sysClr val="windowText" lastClr="000000">
                  <a:lumMod val="75000"/>
                  <a:lumOff val="25000"/>
                </a:sysClr>
              </a:solidFill>
              <a:latin typeface="Arial Narrow" panose="020B0606020202030204" pitchFamily="34" charset="0"/>
              <a:ea typeface="+mn-ea"/>
              <a:cs typeface="+mn-cs"/>
            </a:rPr>
            <a:t>Input</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1B38A96E-A0CB-42AF-9269-58353498002B}" type="presOf" srcId="{CD869911-5B53-4451-B833-9570F97650DB}" destId="{2341041E-D429-435B-9912-CB7C29C59957}" srcOrd="0" destOrd="0" presId="urn:microsoft.com/office/officeart/2005/8/layout/chevron1"/>
    <dgm:cxn modelId="{60ABF5F4-F087-453D-A9BA-0B690B0FCAD6}" type="presOf" srcId="{31CD7E1F-8986-485F-B6A2-D2F579006522}" destId="{0788F894-344F-4ABA-A82F-311642669B18}" srcOrd="0" destOrd="0" presId="urn:microsoft.com/office/officeart/2005/8/layout/chevron1"/>
    <dgm:cxn modelId="{BACB7638-E137-41D9-BB1D-80244B9B691D}"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0" y="0"/>
          <a:ext cx="3661483" cy="541315"/>
        </a:xfrm>
        <a:prstGeom prst="chevron">
          <a:avLst/>
        </a:prstGeom>
        <a:gradFill rotWithShape="0">
          <a:gsLst>
            <a:gs pos="0">
              <a:srgbClr val="EFE0D9"/>
            </a:gs>
            <a:gs pos="50000">
              <a:srgbClr val="EFE0D9"/>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kumimoji="0" lang="en-US" sz="2800" b="1" i="0" u="none" strike="noStrike"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Calculator</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custLinFactNeighborX="-403">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72C332B6-5566-4B67-B91A-776FB0CFFCE7}" type="presOf" srcId="{31CD7E1F-8986-485F-B6A2-D2F579006522}" destId="{0788F894-344F-4ABA-A82F-311642669B18}" srcOrd="0" destOrd="0" presId="urn:microsoft.com/office/officeart/2005/8/layout/chevron1"/>
    <dgm:cxn modelId="{02BA92F2-F426-4998-89E9-B2D8879F1F97}" type="presOf" srcId="{CD869911-5B53-4451-B833-9570F97650DB}" destId="{2341041E-D429-435B-9912-CB7C29C59957}" srcOrd="0" destOrd="0" presId="urn:microsoft.com/office/officeart/2005/8/layout/chevron1"/>
    <dgm:cxn modelId="{214CEED6-30C8-471F-91E7-75CA60EB705D}"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1324" y="0"/>
          <a:ext cx="2709246"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lang="en-CA" sz="2800" b="1" dirty="0">
              <a:solidFill>
                <a:sysClr val="windowText" lastClr="000000">
                  <a:lumMod val="75000"/>
                  <a:lumOff val="25000"/>
                </a:sysClr>
              </a:solidFill>
              <a:latin typeface="Arial Narrow" panose="020B0606020202030204" pitchFamily="34" charset="0"/>
              <a:ea typeface="+mn-ea"/>
              <a:cs typeface="+mn-cs"/>
            </a:rPr>
            <a:t>Output</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994DD706-0776-42DA-8143-7BC214C6FB32}" type="presOf" srcId="{CD869911-5B53-4451-B833-9570F97650DB}" destId="{2341041E-D429-435B-9912-CB7C29C59957}" srcOrd="0" destOrd="0" presId="urn:microsoft.com/office/officeart/2005/8/layout/chevron1"/>
    <dgm:cxn modelId="{D72AF42D-7EB0-42FF-8E94-DBEE33E2BE8B}" srcId="{31CD7E1F-8986-485F-B6A2-D2F579006522}" destId="{CD869911-5B53-4451-B833-9570F97650DB}" srcOrd="0" destOrd="0" parTransId="{9F8E0C45-BFE4-4EDC-B4FA-90F1F4B7DF6D}" sibTransId="{3662BBAB-EB4D-4163-A24A-B76D9A6E0DE0}"/>
    <dgm:cxn modelId="{B58BEECE-BC6D-45D2-B360-79613E49D24C}" type="presOf" srcId="{31CD7E1F-8986-485F-B6A2-D2F579006522}" destId="{0788F894-344F-4ABA-A82F-311642669B18}" srcOrd="0" destOrd="0" presId="urn:microsoft.com/office/officeart/2005/8/layout/chevron1"/>
    <dgm:cxn modelId="{DA329279-67EA-459C-9CC3-D7BE3865C6A9}"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1234" y="0"/>
          <a:ext cx="2524832"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lang="en-CA" sz="2800" b="1" dirty="0">
              <a:solidFill>
                <a:sysClr val="windowText" lastClr="000000">
                  <a:lumMod val="75000"/>
                  <a:lumOff val="25000"/>
                </a:sysClr>
              </a:solidFill>
              <a:latin typeface="Arial Narrow" panose="020B0606020202030204" pitchFamily="34" charset="0"/>
              <a:ea typeface="+mn-ea"/>
              <a:cs typeface="+mn-cs"/>
            </a:rPr>
            <a:t>Input</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1B38A96E-A0CB-42AF-9269-58353498002B}" type="presOf" srcId="{CD869911-5B53-4451-B833-9570F97650DB}" destId="{2341041E-D429-435B-9912-CB7C29C59957}" srcOrd="0" destOrd="0" presId="urn:microsoft.com/office/officeart/2005/8/layout/chevron1"/>
    <dgm:cxn modelId="{60ABF5F4-F087-453D-A9BA-0B690B0FCAD6}" type="presOf" srcId="{31CD7E1F-8986-485F-B6A2-D2F579006522}" destId="{0788F894-344F-4ABA-A82F-311642669B18}" srcOrd="0" destOrd="0" presId="urn:microsoft.com/office/officeart/2005/8/layout/chevron1"/>
    <dgm:cxn modelId="{BACB7638-E137-41D9-BB1D-80244B9B691D}"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0" y="0"/>
          <a:ext cx="3661483" cy="541315"/>
        </a:xfrm>
        <a:prstGeom prst="chevron">
          <a:avLst/>
        </a:prstGeom>
        <a:gradFill rotWithShape="0">
          <a:gsLst>
            <a:gs pos="0">
              <a:srgbClr val="EFE0D9"/>
            </a:gs>
            <a:gs pos="50000">
              <a:srgbClr val="EFE0D9"/>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kumimoji="0" lang="en-US" sz="2800" b="1" i="0" u="none" strike="noStrike"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Calculator</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custLinFactNeighborX="-403">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72C332B6-5566-4B67-B91A-776FB0CFFCE7}" type="presOf" srcId="{31CD7E1F-8986-485F-B6A2-D2F579006522}" destId="{0788F894-344F-4ABA-A82F-311642669B18}" srcOrd="0" destOrd="0" presId="urn:microsoft.com/office/officeart/2005/8/layout/chevron1"/>
    <dgm:cxn modelId="{02BA92F2-F426-4998-89E9-B2D8879F1F97}" type="presOf" srcId="{CD869911-5B53-4451-B833-9570F97650DB}" destId="{2341041E-D429-435B-9912-CB7C29C59957}" srcOrd="0" destOrd="0" presId="urn:microsoft.com/office/officeart/2005/8/layout/chevron1"/>
    <dgm:cxn modelId="{214CEED6-30C8-471F-91E7-75CA60EB705D}"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xfrm>
          <a:off x="1324" y="0"/>
          <a:ext cx="2709246"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gm:spPr>
      <dgm:t>
        <a:bodyPr/>
        <a:lstStyle/>
        <a:p>
          <a:pPr>
            <a:buNone/>
          </a:pPr>
          <a:r>
            <a:rPr lang="en-CA" sz="2800" b="1" dirty="0">
              <a:solidFill>
                <a:sysClr val="windowText" lastClr="000000">
                  <a:lumMod val="75000"/>
                  <a:lumOff val="25000"/>
                </a:sysClr>
              </a:solidFill>
              <a:latin typeface="Arial Narrow" panose="020B0606020202030204" pitchFamily="34" charset="0"/>
              <a:ea typeface="+mn-ea"/>
              <a:cs typeface="+mn-cs"/>
            </a:rPr>
            <a:t>Output</a:t>
          </a:r>
          <a:r>
            <a:rPr kumimoji="0" lang="en-US" sz="2800" b="0" i="0" u="none" strike="noStrike"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dirty="0">
            <a:solidFill>
              <a:sysClr val="windowText" lastClr="000000">
                <a:lumMod val="75000"/>
                <a:lumOff val="25000"/>
              </a:sysClr>
            </a:solidFill>
            <a:latin typeface="Arial Narrow" panose="020B0606020202030204" pitchFamily="34" charset="0"/>
            <a:ea typeface="+mn-ea"/>
            <a:cs typeface="+mn-cs"/>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994DD706-0776-42DA-8143-7BC214C6FB32}" type="presOf" srcId="{CD869911-5B53-4451-B833-9570F97650DB}" destId="{2341041E-D429-435B-9912-CB7C29C59957}" srcOrd="0" destOrd="0" presId="urn:microsoft.com/office/officeart/2005/8/layout/chevron1"/>
    <dgm:cxn modelId="{D72AF42D-7EB0-42FF-8E94-DBEE33E2BE8B}" srcId="{31CD7E1F-8986-485F-B6A2-D2F579006522}" destId="{CD869911-5B53-4451-B833-9570F97650DB}" srcOrd="0" destOrd="0" parTransId="{9F8E0C45-BFE4-4EDC-B4FA-90F1F4B7DF6D}" sibTransId="{3662BBAB-EB4D-4163-A24A-B76D9A6E0DE0}"/>
    <dgm:cxn modelId="{B58BEECE-BC6D-45D2-B360-79613E49D24C}" type="presOf" srcId="{31CD7E1F-8986-485F-B6A2-D2F579006522}" destId="{0788F894-344F-4ABA-A82F-311642669B18}" srcOrd="0" destOrd="0" presId="urn:microsoft.com/office/officeart/2005/8/layout/chevron1"/>
    <dgm:cxn modelId="{DA329279-67EA-459C-9CC3-D7BE3865C6A9}"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234" y="0"/>
          <a:ext cx="2524832"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ysClr val="windowText" lastClr="000000">
                  <a:lumMod val="75000"/>
                  <a:lumOff val="25000"/>
                </a:sysClr>
              </a:solidFill>
              <a:latin typeface="Arial Narrow" panose="020B0606020202030204" pitchFamily="34" charset="0"/>
              <a:ea typeface="+mn-ea"/>
              <a:cs typeface="+mn-cs"/>
            </a:rPr>
            <a:t>Input</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1892" y="0"/>
        <a:ext cx="1983517" cy="541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0" y="0"/>
          <a:ext cx="3661483" cy="541315"/>
        </a:xfrm>
        <a:prstGeom prst="chevron">
          <a:avLst/>
        </a:prstGeom>
        <a:gradFill rotWithShape="0">
          <a:gsLst>
            <a:gs pos="0">
              <a:srgbClr val="EFE0D9"/>
            </a:gs>
            <a:gs pos="50000">
              <a:srgbClr val="EFE0D9"/>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Calculator</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0658" y="0"/>
        <a:ext cx="3120168" cy="541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324" y="0"/>
          <a:ext cx="2709246"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ysClr val="windowText" lastClr="000000">
                  <a:lumMod val="75000"/>
                  <a:lumOff val="25000"/>
                </a:sysClr>
              </a:solidFill>
              <a:latin typeface="Arial Narrow" panose="020B0606020202030204" pitchFamily="34" charset="0"/>
              <a:ea typeface="+mn-ea"/>
              <a:cs typeface="+mn-cs"/>
            </a:rPr>
            <a:t>Output</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1982" y="0"/>
        <a:ext cx="2167931" cy="541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234" y="0"/>
          <a:ext cx="2524832"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ysClr val="windowText" lastClr="000000">
                  <a:lumMod val="75000"/>
                  <a:lumOff val="25000"/>
                </a:sysClr>
              </a:solidFill>
              <a:latin typeface="Arial Narrow" panose="020B0606020202030204" pitchFamily="34" charset="0"/>
              <a:ea typeface="+mn-ea"/>
              <a:cs typeface="+mn-cs"/>
            </a:rPr>
            <a:t>Input</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1892" y="0"/>
        <a:ext cx="1983517" cy="541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0" y="0"/>
          <a:ext cx="3661483" cy="541315"/>
        </a:xfrm>
        <a:prstGeom prst="chevron">
          <a:avLst/>
        </a:prstGeom>
        <a:gradFill rotWithShape="0">
          <a:gsLst>
            <a:gs pos="0">
              <a:srgbClr val="EFE0D9"/>
            </a:gs>
            <a:gs pos="50000">
              <a:srgbClr val="EFE0D9"/>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Calculator</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0658" y="0"/>
        <a:ext cx="3120168" cy="5413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324" y="0"/>
          <a:ext cx="2709246" cy="541315"/>
        </a:xfrm>
        <a:prstGeom prst="chevron">
          <a:avLst/>
        </a:prstGeom>
        <a:gradFill rotWithShape="0">
          <a:gsLst>
            <a:gs pos="0">
              <a:srgbClr val="EFE0D9"/>
            </a:gs>
            <a:gs pos="50000">
              <a:srgbClr val="E5CDC1"/>
            </a:gs>
            <a:gs pos="100000">
              <a:srgbClr val="D3A791"/>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ysClr val="windowText" lastClr="000000">
                  <a:lumMod val="75000"/>
                  <a:lumOff val="25000"/>
                </a:sysClr>
              </a:solidFill>
              <a:latin typeface="Arial Narrow" panose="020B0606020202030204" pitchFamily="34" charset="0"/>
              <a:ea typeface="+mn-ea"/>
              <a:cs typeface="+mn-cs"/>
            </a:rPr>
            <a:t>Output</a:t>
          </a:r>
          <a:r>
            <a:rPr kumimoji="0" lang="en-US" sz="2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mn-cs"/>
            </a:rPr>
            <a:t>1</a:t>
          </a:r>
          <a:endParaRPr lang="en-US" sz="2800" b="1" kern="1200" dirty="0">
            <a:solidFill>
              <a:sysClr val="windowText" lastClr="000000">
                <a:lumMod val="75000"/>
                <a:lumOff val="25000"/>
              </a:sysClr>
            </a:solidFill>
            <a:latin typeface="Arial Narrow" panose="020B0606020202030204" pitchFamily="34" charset="0"/>
            <a:ea typeface="+mn-ea"/>
            <a:cs typeface="+mn-cs"/>
          </a:endParaRPr>
        </a:p>
      </dsp:txBody>
      <dsp:txXfrm>
        <a:off x="271982" y="0"/>
        <a:ext cx="2167931" cy="5413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0.29374</cdr:x>
      <cdr:y>0.12799</cdr:y>
    </cdr:from>
    <cdr:to>
      <cdr:x>0.61744</cdr:x>
      <cdr:y>0.18256</cdr:y>
    </cdr:to>
    <cdr:sp macro="" textlink="">
      <cdr:nvSpPr>
        <cdr:cNvPr id="4" name="TextBox 1"/>
        <cdr:cNvSpPr txBox="1"/>
      </cdr:nvSpPr>
      <cdr:spPr>
        <a:xfrm xmlns:a="http://schemas.openxmlformats.org/drawingml/2006/main">
          <a:off x="1191352" y="603764"/>
          <a:ext cx="1312877" cy="25741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latin typeface="Arial Narrow" panose="020B0606020202030204" pitchFamily="34" charset="0"/>
            </a:rPr>
            <a:t>NS</a:t>
          </a:r>
        </a:p>
      </cdr:txBody>
    </cdr:sp>
  </cdr:relSizeAnchor>
  <cdr:relSizeAnchor xmlns:cdr="http://schemas.openxmlformats.org/drawingml/2006/chartDrawing">
    <cdr:from>
      <cdr:x>0.27981</cdr:x>
      <cdr:y>0.17956</cdr:y>
    </cdr:from>
    <cdr:to>
      <cdr:x>0.61485</cdr:x>
      <cdr:y>0.341</cdr:y>
    </cdr:to>
    <cdr:sp macro="" textlink="">
      <cdr:nvSpPr>
        <cdr:cNvPr id="6" name="Freeform 5"/>
        <cdr:cNvSpPr/>
      </cdr:nvSpPr>
      <cdr:spPr>
        <a:xfrm xmlns:a="http://schemas.openxmlformats.org/drawingml/2006/main">
          <a:off x="1134846" y="847029"/>
          <a:ext cx="1358900" cy="761541"/>
        </a:xfrm>
        <a:custGeom xmlns:a="http://schemas.openxmlformats.org/drawingml/2006/main">
          <a:avLst/>
          <a:gdLst>
            <a:gd name="connsiteX0" fmla="*/ 0 w 784860"/>
            <a:gd name="connsiteY0" fmla="*/ 754380 h 754380"/>
            <a:gd name="connsiteX1" fmla="*/ 0 w 784860"/>
            <a:gd name="connsiteY1" fmla="*/ 0 h 754380"/>
            <a:gd name="connsiteX2" fmla="*/ 784860 w 784860"/>
            <a:gd name="connsiteY2" fmla="*/ 0 h 754380"/>
            <a:gd name="connsiteX3" fmla="*/ 784860 w 784860"/>
            <a:gd name="connsiteY3" fmla="*/ 175260 h 754380"/>
          </a:gdLst>
          <a:ahLst/>
          <a:cxnLst>
            <a:cxn ang="0">
              <a:pos x="connsiteX0" y="connsiteY0"/>
            </a:cxn>
            <a:cxn ang="0">
              <a:pos x="connsiteX1" y="connsiteY1"/>
            </a:cxn>
            <a:cxn ang="0">
              <a:pos x="connsiteX2" y="connsiteY2"/>
            </a:cxn>
            <a:cxn ang="0">
              <a:pos x="connsiteX3" y="connsiteY3"/>
            </a:cxn>
          </a:cxnLst>
          <a:rect l="l" t="t" r="r" b="b"/>
          <a:pathLst>
            <a:path w="784860" h="754380">
              <a:moveTo>
                <a:pt x="0" y="754380"/>
              </a:moveTo>
              <a:lnTo>
                <a:pt x="0" y="0"/>
              </a:lnTo>
              <a:lnTo>
                <a:pt x="784860" y="0"/>
              </a:lnTo>
              <a:lnTo>
                <a:pt x="784860" y="175260"/>
              </a:lnTo>
            </a:path>
          </a:pathLst>
        </a:custGeom>
        <a:noFill xmlns:a="http://schemas.openxmlformats.org/drawingml/2006/main"/>
        <a:ln xmlns:a="http://schemas.openxmlformats.org/drawingml/2006/main">
          <a:solidFill>
            <a:schemeClr val="tx1"/>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0.21208</cdr:x>
      <cdr:y>0.83665</cdr:y>
    </cdr:from>
    <cdr:to>
      <cdr:x>0.33902</cdr:x>
      <cdr:y>0.94615</cdr:y>
    </cdr:to>
    <cdr:sp macro="" textlink="">
      <cdr:nvSpPr>
        <cdr:cNvPr id="7" name="TextBox 1"/>
        <cdr:cNvSpPr txBox="1"/>
      </cdr:nvSpPr>
      <cdr:spPr>
        <a:xfrm xmlns:a="http://schemas.openxmlformats.org/drawingml/2006/main">
          <a:off x="860146" y="3946649"/>
          <a:ext cx="514849" cy="516531"/>
        </a:xfrm>
        <a:prstGeom xmlns:a="http://schemas.openxmlformats.org/drawingml/2006/main" prst="rect">
          <a:avLst/>
        </a:prstGeom>
      </cdr:spPr>
      <cdr:txBody>
        <a:bodyPr xmlns:a="http://schemas.openxmlformats.org/drawingml/2006/main" wrap="non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solidFill>
                <a:schemeClr val="tx1">
                  <a:lumMod val="75000"/>
                  <a:lumOff val="25000"/>
                </a:schemeClr>
              </a:solidFill>
              <a:latin typeface="Arial Narrow" panose="020B0606020202030204" pitchFamily="34" charset="0"/>
            </a:rPr>
            <a:t>Z6P3</a:t>
          </a:r>
        </a:p>
        <a:p xmlns:a="http://schemas.openxmlformats.org/drawingml/2006/main">
          <a:pPr algn="ctr"/>
          <a:endParaRPr lang="en-CA" sz="1100" dirty="0">
            <a:solidFill>
              <a:schemeClr val="tx1">
                <a:lumMod val="75000"/>
                <a:lumOff val="25000"/>
              </a:schemeClr>
            </a:solidFill>
            <a:latin typeface="Arial Narrow" panose="020B0606020202030204" pitchFamily="34" charset="0"/>
          </a:endParaRPr>
        </a:p>
      </cdr:txBody>
    </cdr:sp>
  </cdr:relSizeAnchor>
  <cdr:relSizeAnchor xmlns:cdr="http://schemas.openxmlformats.org/drawingml/2006/chartDrawing">
    <cdr:from>
      <cdr:x>0.56089</cdr:x>
      <cdr:y>0.83665</cdr:y>
    </cdr:from>
    <cdr:to>
      <cdr:x>0.68783</cdr:x>
      <cdr:y>0.94615</cdr:y>
    </cdr:to>
    <cdr:sp macro="" textlink="">
      <cdr:nvSpPr>
        <cdr:cNvPr id="8" name="TextBox 1"/>
        <cdr:cNvSpPr txBox="1"/>
      </cdr:nvSpPr>
      <cdr:spPr>
        <a:xfrm xmlns:a="http://schemas.openxmlformats.org/drawingml/2006/main">
          <a:off x="2274895" y="3946649"/>
          <a:ext cx="514849" cy="516531"/>
        </a:xfrm>
        <a:prstGeom xmlns:a="http://schemas.openxmlformats.org/drawingml/2006/main" prst="rect">
          <a:avLst/>
        </a:prstGeom>
      </cdr:spPr>
      <cdr:txBody>
        <a:bodyPr xmlns:a="http://schemas.openxmlformats.org/drawingml/2006/main" wrap="non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solidFill>
                <a:schemeClr val="tx1">
                  <a:lumMod val="75000"/>
                  <a:lumOff val="25000"/>
                </a:schemeClr>
              </a:solidFill>
              <a:latin typeface="Arial Narrow" panose="020B0606020202030204" pitchFamily="34" charset="0"/>
            </a:rPr>
            <a:t>Z9</a:t>
          </a:r>
        </a:p>
        <a:p xmlns:a="http://schemas.openxmlformats.org/drawingml/2006/main">
          <a:pPr algn="ctr"/>
          <a:endParaRPr lang="en-CA" sz="1100" dirty="0">
            <a:solidFill>
              <a:schemeClr val="tx1">
                <a:lumMod val="75000"/>
                <a:lumOff val="25000"/>
              </a:schemeClr>
            </a:solidFill>
            <a:latin typeface="Arial Narrow" panose="020B0606020202030204" pitchFamily="34" charset="0"/>
          </a:endParaRPr>
        </a:p>
      </cdr:txBody>
    </cdr:sp>
  </cdr:relSizeAnchor>
  <cdr:relSizeAnchor xmlns:cdr="http://schemas.openxmlformats.org/drawingml/2006/chartDrawing">
    <cdr:from>
      <cdr:x>0.1972</cdr:x>
      <cdr:y>0.78939</cdr:y>
    </cdr:from>
    <cdr:to>
      <cdr:x>0.3832</cdr:x>
      <cdr:y>0.83051</cdr:y>
    </cdr:to>
    <cdr:sp macro="" textlink="">
      <cdr:nvSpPr>
        <cdr:cNvPr id="17" name="TextBox 1"/>
        <cdr:cNvSpPr txBox="1"/>
      </cdr:nvSpPr>
      <cdr:spPr>
        <a:xfrm xmlns:a="http://schemas.openxmlformats.org/drawingml/2006/main">
          <a:off x="762179" y="3594816"/>
          <a:ext cx="718891" cy="18723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400" dirty="0">
              <a:solidFill>
                <a:schemeClr val="bg2">
                  <a:lumMod val="25000"/>
                </a:schemeClr>
              </a:solidFill>
              <a:latin typeface="Arial Narrow" panose="020B0606020202030204" pitchFamily="34" charset="0"/>
            </a:rPr>
            <a:t>9/95</a:t>
          </a:r>
        </a:p>
        <a:p xmlns:a="http://schemas.openxmlformats.org/drawingml/2006/main">
          <a:endParaRPr lang="en-CA" sz="1400" dirty="0">
            <a:solidFill>
              <a:schemeClr val="bg2">
                <a:lumMod val="25000"/>
              </a:schemeClr>
            </a:solidFill>
            <a:latin typeface="Arial Narrow" panose="020B0606020202030204" pitchFamily="34" charset="0"/>
          </a:endParaRPr>
        </a:p>
      </cdr:txBody>
    </cdr:sp>
  </cdr:relSizeAnchor>
  <cdr:relSizeAnchor xmlns:cdr="http://schemas.openxmlformats.org/drawingml/2006/chartDrawing">
    <cdr:from>
      <cdr:x>0.51633</cdr:x>
      <cdr:y>0.78744</cdr:y>
    </cdr:from>
    <cdr:to>
      <cdr:x>0.69915</cdr:x>
      <cdr:y>0.84339</cdr:y>
    </cdr:to>
    <cdr:sp macro="" textlink="">
      <cdr:nvSpPr>
        <cdr:cNvPr id="18" name="TextBox 1"/>
        <cdr:cNvSpPr txBox="1"/>
      </cdr:nvSpPr>
      <cdr:spPr>
        <a:xfrm xmlns:a="http://schemas.openxmlformats.org/drawingml/2006/main">
          <a:off x="2094172" y="3714495"/>
          <a:ext cx="741489" cy="26392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400" dirty="0">
              <a:solidFill>
                <a:schemeClr val="bg2">
                  <a:lumMod val="25000"/>
                </a:schemeClr>
              </a:solidFill>
              <a:latin typeface="Arial Narrow" panose="020B0606020202030204" pitchFamily="34" charset="0"/>
            </a:rPr>
            <a:t>10/95</a:t>
          </a:r>
        </a:p>
      </cdr:txBody>
    </cdr:sp>
  </cdr:relSizeAnchor>
</c:userShapes>
</file>

<file path=ppt/drawings/drawing2.xml><?xml version="1.0" encoding="utf-8"?>
<c:userShapes xmlns:c="http://schemas.openxmlformats.org/drawingml/2006/chart">
  <cdr:relSizeAnchor xmlns:cdr="http://schemas.openxmlformats.org/drawingml/2006/chartDrawing">
    <cdr:from>
      <cdr:x>0.8362</cdr:x>
      <cdr:y>0.13863</cdr:y>
    </cdr:from>
    <cdr:to>
      <cdr:x>0.95227</cdr:x>
      <cdr:y>0.23156</cdr:y>
    </cdr:to>
    <cdr:sp macro="" textlink="">
      <cdr:nvSpPr>
        <cdr:cNvPr id="2" name="TextBox 1"/>
        <cdr:cNvSpPr txBox="1"/>
      </cdr:nvSpPr>
      <cdr:spPr>
        <a:xfrm xmlns:a="http://schemas.openxmlformats.org/drawingml/2006/main">
          <a:off x="3478416" y="596890"/>
          <a:ext cx="482824" cy="400110"/>
        </a:xfrm>
        <a:prstGeom xmlns:a="http://schemas.openxmlformats.org/drawingml/2006/main" prst="rect">
          <a:avLst/>
        </a:prstGeom>
      </cdr:spPr>
      <cdr:txBody>
        <a:bodyPr xmlns:a="http://schemas.openxmlformats.org/drawingml/2006/main" vertOverflow="clip" wrap="none" rtlCol="0">
          <a:spAutoFit/>
        </a:bodyPr>
        <a:lstStyle xmlns:a="http://schemas.openxmlformats.org/drawingml/2006/main"/>
        <a:p xmlns:a="http://schemas.openxmlformats.org/drawingml/2006/main">
          <a:pPr algn="ctr"/>
          <a:r>
            <a:rPr lang="en-CA" sz="1000" dirty="0">
              <a:solidFill>
                <a:schemeClr val="tx1">
                  <a:lumMod val="75000"/>
                  <a:lumOff val="25000"/>
                </a:schemeClr>
              </a:solidFill>
              <a:latin typeface="Arial Narrow" panose="020B0606020202030204" pitchFamily="34" charset="0"/>
            </a:rPr>
            <a:t>Z9</a:t>
          </a:r>
        </a:p>
        <a:p xmlns:a="http://schemas.openxmlformats.org/drawingml/2006/main">
          <a:pPr algn="ctr"/>
          <a:r>
            <a:rPr lang="en-CA" sz="1000" dirty="0">
              <a:solidFill>
                <a:schemeClr val="tx1">
                  <a:lumMod val="75000"/>
                  <a:lumOff val="25000"/>
                </a:schemeClr>
              </a:solidFill>
              <a:latin typeface="Arial Narrow" panose="020B0606020202030204" pitchFamily="34" charset="0"/>
            </a:rPr>
            <a:t>+4.6%</a:t>
          </a:r>
        </a:p>
      </cdr:txBody>
    </cdr:sp>
  </cdr:relSizeAnchor>
  <cdr:relSizeAnchor xmlns:cdr="http://schemas.openxmlformats.org/drawingml/2006/chartDrawing">
    <cdr:from>
      <cdr:x>0.8378</cdr:x>
      <cdr:y>0.41739</cdr:y>
    </cdr:from>
    <cdr:to>
      <cdr:x>0.95386</cdr:x>
      <cdr:y>0.51032</cdr:y>
    </cdr:to>
    <cdr:sp macro="" textlink="">
      <cdr:nvSpPr>
        <cdr:cNvPr id="3" name="TextBox 1"/>
        <cdr:cNvSpPr txBox="1"/>
      </cdr:nvSpPr>
      <cdr:spPr>
        <a:xfrm xmlns:a="http://schemas.openxmlformats.org/drawingml/2006/main">
          <a:off x="3485050" y="1797129"/>
          <a:ext cx="482824" cy="400110"/>
        </a:xfrm>
        <a:prstGeom xmlns:a="http://schemas.openxmlformats.org/drawingml/2006/main" prst="rect">
          <a:avLst/>
        </a:prstGeom>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000" dirty="0">
              <a:solidFill>
                <a:schemeClr val="tx1">
                  <a:lumMod val="75000"/>
                  <a:lumOff val="25000"/>
                </a:schemeClr>
              </a:solidFill>
              <a:latin typeface="Arial Narrow" panose="020B0606020202030204" pitchFamily="34" charset="0"/>
            </a:rPr>
            <a:t>Z6P3</a:t>
          </a:r>
        </a:p>
        <a:p xmlns:a="http://schemas.openxmlformats.org/drawingml/2006/main">
          <a:pPr algn="ctr"/>
          <a:r>
            <a:rPr lang="en-CA" sz="1000" dirty="0">
              <a:solidFill>
                <a:schemeClr val="tx1">
                  <a:lumMod val="75000"/>
                  <a:lumOff val="25000"/>
                </a:schemeClr>
              </a:solidFill>
              <a:latin typeface="Arial Narrow" panose="020B0606020202030204" pitchFamily="34" charset="0"/>
            </a:rPr>
            <a:t>+3.7%</a:t>
          </a:r>
        </a:p>
      </cdr:txBody>
    </cdr:sp>
  </cdr:relSizeAnchor>
  <cdr:relSizeAnchor xmlns:cdr="http://schemas.openxmlformats.org/drawingml/2006/chartDrawing">
    <cdr:from>
      <cdr:x>0.37563</cdr:x>
      <cdr:y>0.53466</cdr:y>
    </cdr:from>
    <cdr:to>
      <cdr:x>0.77687</cdr:x>
      <cdr:y>0.67405</cdr:y>
    </cdr:to>
    <cdr:sp macro="" textlink="">
      <cdr:nvSpPr>
        <cdr:cNvPr id="4" name="TextBox 49"/>
        <cdr:cNvSpPr txBox="1"/>
      </cdr:nvSpPr>
      <cdr:spPr>
        <a:xfrm xmlns:a="http://schemas.openxmlformats.org/drawingml/2006/main">
          <a:off x="1562554" y="2302051"/>
          <a:ext cx="1669047" cy="60016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dirty="0">
              <a:solidFill>
                <a:schemeClr val="tx1">
                  <a:lumMod val="75000"/>
                  <a:lumOff val="25000"/>
                </a:schemeClr>
              </a:solidFill>
              <a:latin typeface="Arial Narrow" panose="020B0606020202030204" pitchFamily="34" charset="0"/>
            </a:rPr>
            <a:t>Mean %</a:t>
          </a:r>
        </a:p>
        <a:p xmlns:a="http://schemas.openxmlformats.org/drawingml/2006/main">
          <a:pPr algn="ctr"/>
          <a:r>
            <a:rPr lang="en-US" sz="1100" dirty="0">
              <a:solidFill>
                <a:schemeClr val="tx1">
                  <a:lumMod val="75000"/>
                  <a:lumOff val="25000"/>
                </a:schemeClr>
              </a:solidFill>
              <a:latin typeface="Arial Narrow" panose="020B0606020202030204" pitchFamily="34" charset="0"/>
            </a:rPr>
            <a:t>Difference at 9 years,</a:t>
          </a:r>
        </a:p>
        <a:p xmlns:a="http://schemas.openxmlformats.org/drawingml/2006/main">
          <a:pPr algn="ctr"/>
          <a:r>
            <a:rPr lang="en-US" sz="1100" dirty="0">
              <a:solidFill>
                <a:schemeClr val="tx1">
                  <a:lumMod val="75000"/>
                  <a:lumOff val="25000"/>
                </a:schemeClr>
              </a:solidFill>
              <a:latin typeface="Arial Narrow" panose="020B0606020202030204" pitchFamily="34" charset="0"/>
            </a:rPr>
            <a:t>0.96% (-1.07, 2.98), </a:t>
          </a:r>
          <a:r>
            <a:rPr lang="en-US" sz="1100" i="1" dirty="0">
              <a:solidFill>
                <a:schemeClr val="tx1">
                  <a:lumMod val="75000"/>
                  <a:lumOff val="25000"/>
                </a:schemeClr>
              </a:solidFill>
              <a:latin typeface="Arial Narrow" panose="020B0606020202030204" pitchFamily="34" charset="0"/>
            </a:rPr>
            <a:t>P</a:t>
          </a:r>
          <a:r>
            <a:rPr lang="en-US" sz="1100" dirty="0">
              <a:solidFill>
                <a:schemeClr val="tx1">
                  <a:lumMod val="75000"/>
                  <a:lumOff val="25000"/>
                </a:schemeClr>
              </a:solidFill>
              <a:latin typeface="Arial Narrow" panose="020B0606020202030204" pitchFamily="34" charset="0"/>
            </a:rPr>
            <a:t>=0.351</a:t>
          </a:r>
        </a:p>
      </cdr:txBody>
    </cdr:sp>
  </cdr:relSizeAnchor>
  <cdr:relSizeAnchor xmlns:cdr="http://schemas.openxmlformats.org/drawingml/2006/chartDrawing">
    <cdr:from>
      <cdr:x>0.06093</cdr:x>
      <cdr:y>0.14643</cdr:y>
    </cdr:from>
    <cdr:to>
      <cdr:x>0.65627</cdr:x>
      <cdr:y>0.27291</cdr:y>
    </cdr:to>
    <cdr:sp macro="" textlink="">
      <cdr:nvSpPr>
        <cdr:cNvPr id="6" name="TextBox 5"/>
        <cdr:cNvSpPr txBox="1"/>
      </cdr:nvSpPr>
      <cdr:spPr>
        <a:xfrm xmlns:a="http://schemas.openxmlformats.org/drawingml/2006/main">
          <a:off x="253463" y="291744"/>
          <a:ext cx="2476472" cy="25197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CA" sz="1100" dirty="0">
              <a:solidFill>
                <a:schemeClr val="tx1">
                  <a:lumMod val="75000"/>
                  <a:lumOff val="25000"/>
                </a:schemeClr>
              </a:solidFill>
              <a:latin typeface="Arial Narrow" panose="020B0606020202030204" pitchFamily="34" charset="0"/>
            </a:rPr>
            <a:t>HORIZON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6FA3D-3F3A-4A92-B817-7338A1139502}" type="datetimeFigureOut">
              <a:rPr lang="en-CA" smtClean="0"/>
              <a:t>2020-02-25</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AC6E5-C0F1-45D7-915F-6945D939D69A}" type="slidenum">
              <a:rPr lang="en-CA" smtClean="0"/>
              <a:t>‹#›</a:t>
            </a:fld>
            <a:endParaRPr lang="en-CA"/>
          </a:p>
        </p:txBody>
      </p:sp>
    </p:spTree>
    <p:extLst>
      <p:ext uri="{BB962C8B-B14F-4D97-AF65-F5344CB8AC3E}">
        <p14:creationId xmlns:p14="http://schemas.microsoft.com/office/powerpoint/2010/main" val="1280084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www.cag-acg.org/uploads/position/cag_position_ppi_hip_fracture_2013_rev.pdf"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osteoporosis.ca/osteoporosis-and-you/diagnosis/risk-factor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osteoporosis.ca/osteoporosis-and-you/diagnosis/risk-factor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68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83387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200" b="1" dirty="0"/>
              <a:t>NOTE: Ranitidine has been taken off the shelves and we should acknowledge the Health Canada action, so it is not a good choice.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200" dirty="0"/>
              <a:t>Correct Answer 3:  High</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02578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200" b="1" dirty="0"/>
              <a:t>NOTE: Ranitidine has been taken off the shelves and we should acknowledge the Health Canada action, so it is not a good choice.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200" dirty="0"/>
              <a:t>Correct Answer 3:  Restart PPI and change OP therapy to denosumab</a:t>
            </a:r>
            <a:endParaRPr lang="en-US" alt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CA" sz="1200"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80070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Key Points:</a:t>
            </a:r>
            <a:endParaRPr lang="en-CA" dirty="0"/>
          </a:p>
          <a:p>
            <a:pPr marL="167455" indent="-167455">
              <a:buFont typeface="Arial" panose="020B0604020202020204" pitchFamily="34" charset="0"/>
              <a:buChar char="•"/>
              <a:defRPr/>
            </a:pPr>
            <a:r>
              <a:rPr lang="en-CA" dirty="0"/>
              <a:t>Proton pump inhibitors (PPIs) have been widely used in treating acid-related conditions (GERD, Barrett’s esophagus, </a:t>
            </a:r>
            <a:r>
              <a:rPr lang="en-CA" dirty="0" err="1"/>
              <a:t>etc</a:t>
            </a:r>
            <a:r>
              <a:rPr lang="en-CA" dirty="0"/>
              <a:t>) since the late 1980s</a:t>
            </a:r>
          </a:p>
          <a:p>
            <a:pPr marL="167455" indent="-167455">
              <a:buFont typeface="Arial" panose="020B0604020202020204" pitchFamily="34" charset="0"/>
              <a:buChar char="•"/>
              <a:defRPr/>
            </a:pPr>
            <a:r>
              <a:rPr lang="en-CA" dirty="0"/>
              <a:t>PPIs are one of the most commonly prescribed classes of medication and have a high prevalence of chronic use that continues to escalate</a:t>
            </a:r>
            <a:endParaRPr lang="en-US" dirty="0"/>
          </a:p>
          <a:p>
            <a:pPr marL="167455" indent="-167455">
              <a:buFont typeface="Arial" panose="020B0604020202020204" pitchFamily="34" charset="0"/>
              <a:buChar char="•"/>
              <a:defRPr/>
            </a:pPr>
            <a:r>
              <a:rPr lang="en-US" dirty="0"/>
              <a:t>Some</a:t>
            </a:r>
            <a:r>
              <a:rPr lang="en-CA" dirty="0"/>
              <a:t> epidemiological studies have suggested a positive association between PPI therapy and the risk of osteoporotic </a:t>
            </a:r>
            <a:r>
              <a:rPr lang="en-US" dirty="0"/>
              <a:t>fractures, potentially due to the effects of chronic acid suppression on calcium metabolism, although other studies have failed to demonstrate effect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63271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70340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t>With adjusted HR 1.33</a:t>
            </a:r>
          </a:p>
          <a:p>
            <a:r>
              <a:rPr lang="en-CA" sz="1200" b="1" dirty="0"/>
              <a:t>(1.15 – 1.56, p&lt;0.001)</a:t>
            </a:r>
          </a:p>
          <a:p>
            <a:r>
              <a:rPr lang="en-CA" sz="1200" b="1" dirty="0"/>
              <a:t>Key Points:</a:t>
            </a:r>
          </a:p>
          <a:p>
            <a:pPr marL="178024" indent="-178024">
              <a:buFont typeface="Arial" panose="020B0604020202020204" pitchFamily="34" charset="0"/>
              <a:buChar char="•"/>
            </a:pPr>
            <a:r>
              <a:rPr lang="en-CA" sz="1200" dirty="0"/>
              <a:t>9,347 subjects who were never treated with SSRIs, GCs, PPIs, estrogen or AOM</a:t>
            </a:r>
          </a:p>
          <a:p>
            <a:pPr marL="178024" indent="-178024">
              <a:buFont typeface="Arial" panose="020B0604020202020204" pitchFamily="34" charset="0"/>
              <a:buChar char="•"/>
            </a:pPr>
            <a:r>
              <a:rPr lang="en-CA" sz="1200" dirty="0"/>
              <a:t>At baseline: 2,715 subjects were on PPIs; 5,304 were on GCs; 1,149 were on SSRIs</a:t>
            </a:r>
          </a:p>
          <a:p>
            <a:endParaRPr lang="en-CA" sz="1200" dirty="0"/>
          </a:p>
          <a:p>
            <a:r>
              <a:rPr lang="en-CA" sz="1200" b="1" dirty="0"/>
              <a:t>Reference:</a:t>
            </a:r>
          </a:p>
          <a:p>
            <a:r>
              <a:rPr lang="en-CA" sz="1200" dirty="0"/>
              <a:t>Fraser LA, et al. The effect of proton pump inhibitors on fracture risk: report from the Canadian Multicentre Osteoporosis Study. </a:t>
            </a:r>
            <a:r>
              <a:rPr lang="en-CA" sz="1200" dirty="0" err="1"/>
              <a:t>Osteoporos</a:t>
            </a:r>
            <a:r>
              <a:rPr lang="en-CA" sz="1200" dirty="0"/>
              <a:t> Int. 2013;24:1161-1168.</a:t>
            </a:r>
          </a:p>
          <a:p>
            <a:endParaRPr lang="en-CA" sz="1200" dirty="0"/>
          </a:p>
          <a:p>
            <a:endParaRPr lang="en-CA" sz="1200" dirty="0"/>
          </a:p>
          <a:p>
            <a:endParaRPr lang="en-CA" sz="12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92345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Key Points:</a:t>
            </a:r>
          </a:p>
          <a:p>
            <a:pPr>
              <a:buFont typeface="Arial" pitchFamily="34" charset="0"/>
              <a:buChar char="•"/>
              <a:defRPr/>
            </a:pPr>
            <a:r>
              <a:rPr lang="en-CA" b="1" dirty="0"/>
              <a:t> </a:t>
            </a:r>
            <a:r>
              <a:rPr lang="en-CA" dirty="0"/>
              <a:t>This international meta-analysis evaluated the association between proton pump inhibitor and risk of fractures. </a:t>
            </a:r>
          </a:p>
          <a:p>
            <a:pPr>
              <a:buFont typeface="Arial" pitchFamily="34" charset="0"/>
              <a:buChar char="•"/>
              <a:defRPr/>
            </a:pPr>
            <a:r>
              <a:rPr lang="en-CA" dirty="0"/>
              <a:t> A systematic search of published literature (up to Feb 2015) was performed in PubMed. 17 publications reporting 18 studies were considered eligible for analysis.</a:t>
            </a:r>
          </a:p>
          <a:p>
            <a:pPr>
              <a:buFont typeface="Arial" pitchFamily="34" charset="0"/>
              <a:buChar char="•"/>
              <a:defRPr/>
            </a:pPr>
            <a:r>
              <a:rPr lang="en-CA" dirty="0"/>
              <a:t> All studies were observational case-control or cohort studies mostly in older adults. </a:t>
            </a:r>
          </a:p>
          <a:p>
            <a:pPr>
              <a:buFont typeface="Arial" pitchFamily="34" charset="0"/>
              <a:buChar char="•"/>
              <a:defRPr/>
            </a:pPr>
            <a:r>
              <a:rPr lang="en-CA" dirty="0"/>
              <a:t> The</a:t>
            </a:r>
            <a:r>
              <a:rPr lang="en-CA" baseline="0" dirty="0"/>
              <a:t> authors combined RRs for fractures using random-effects models and conducted sub-group and stratified analyses</a:t>
            </a:r>
          </a:p>
          <a:p>
            <a:pPr>
              <a:buFont typeface="Arial" pitchFamily="34" charset="0"/>
              <a:buChar char="•"/>
              <a:defRPr/>
            </a:pPr>
            <a:r>
              <a:rPr lang="en-CA" dirty="0"/>
              <a:t>The summary effect estimate for risk of hip fracture increased modestly among individuals taking proton pump inhibitors (relative risk [RR] 1.26, 95% confidence interval [CI], 1.16-1.36). There also was an increase in spine (RR 1.58, 95% CI, 1.38-1.82) and any-site fractures (RR 1.33, 95% CI, 1.15-1.54) among proton pump inhibitor users. </a:t>
            </a:r>
          </a:p>
          <a:p>
            <a:pPr>
              <a:buFont typeface="Arial" pitchFamily="34" charset="0"/>
              <a:buChar char="•"/>
              <a:defRPr/>
            </a:pPr>
            <a:r>
              <a:rPr lang="en-CA" dirty="0"/>
              <a:t>No evidence of duration effect in subgroup analysis (i.e. similar findings after stratification for short vs. long-term use). </a:t>
            </a:r>
          </a:p>
          <a:p>
            <a:pPr>
              <a:defRPr/>
            </a:pPr>
            <a:endParaRPr lang="en-CA" b="1" dirty="0"/>
          </a:p>
          <a:p>
            <a:pPr>
              <a:defRPr/>
            </a:pPr>
            <a:r>
              <a:rPr lang="en-CA" b="1" dirty="0"/>
              <a:t>Reference:</a:t>
            </a:r>
          </a:p>
          <a:p>
            <a:pPr>
              <a:defRPr/>
            </a:pPr>
            <a:r>
              <a:rPr lang="en-CA" dirty="0"/>
              <a:t>Zhou</a:t>
            </a:r>
            <a:r>
              <a:rPr lang="en-CA" baseline="0" dirty="0"/>
              <a:t> B</a:t>
            </a:r>
            <a:r>
              <a:rPr lang="en-CA" dirty="0"/>
              <a:t> et al. Proton Pump Inhibitors and Risk of Fractures: An Update Meta-</a:t>
            </a:r>
            <a:r>
              <a:rPr lang="en-CA" dirty="0" err="1"/>
              <a:t>Analylsis</a:t>
            </a:r>
            <a:r>
              <a:rPr lang="en-CA" dirty="0"/>
              <a:t>. </a:t>
            </a:r>
            <a:r>
              <a:rPr lang="en-CA" i="1" dirty="0" err="1"/>
              <a:t>Osteoporos</a:t>
            </a:r>
            <a:r>
              <a:rPr lang="en-CA" i="1" dirty="0"/>
              <a:t> Int </a:t>
            </a:r>
            <a:r>
              <a:rPr lang="en-CA" dirty="0"/>
              <a:t>2016;27:339-347.</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6960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Key Points:</a:t>
            </a:r>
          </a:p>
          <a:p>
            <a:pPr marL="167455" indent="-167455">
              <a:buFont typeface="Arial" panose="020B0604020202020204" pitchFamily="34" charset="0"/>
              <a:buChar char="•"/>
              <a:defRPr/>
            </a:pPr>
            <a:r>
              <a:rPr lang="en-US" dirty="0"/>
              <a:t>In this study, subject from the </a:t>
            </a:r>
            <a:r>
              <a:rPr lang="en-US" i="1" dirty="0"/>
              <a:t>Global Longitudinal Study of Osteoporosis in Women </a:t>
            </a:r>
            <a:r>
              <a:rPr lang="en-US" dirty="0"/>
              <a:t>(GLOW) study were used to examine fracture patterns with use of SSRIs, PPIs and glucocorticoids over 5 years.</a:t>
            </a:r>
          </a:p>
          <a:p>
            <a:pPr marL="167455" indent="-167455">
              <a:buFont typeface="Arial" panose="020B0604020202020204" pitchFamily="34" charset="0"/>
              <a:buChar char="•"/>
              <a:defRPr/>
            </a:pPr>
            <a:r>
              <a:rPr lang="en-CA" dirty="0"/>
              <a:t>GLOW comprises women: </a:t>
            </a:r>
          </a:p>
          <a:p>
            <a:pPr marL="614002" lvl="1" indent="-167455">
              <a:buFont typeface="Arial" panose="020B0604020202020204" pitchFamily="34" charset="0"/>
              <a:buChar char="•"/>
              <a:defRPr/>
            </a:pPr>
            <a:r>
              <a:rPr lang="en-CA" dirty="0"/>
              <a:t>≥55 years of age, </a:t>
            </a:r>
          </a:p>
          <a:p>
            <a:pPr marL="614002" lvl="1" indent="-167455">
              <a:buFont typeface="Arial" panose="020B0604020202020204" pitchFamily="34" charset="0"/>
              <a:buChar char="•"/>
              <a:defRPr/>
            </a:pPr>
            <a:r>
              <a:rPr lang="en-CA" dirty="0"/>
              <a:t>615 primary care practices (17 sites, 10 countries). </a:t>
            </a:r>
          </a:p>
          <a:p>
            <a:pPr marL="614002" lvl="1" indent="-167455">
              <a:buFont typeface="Arial" panose="020B0604020202020204" pitchFamily="34" charset="0"/>
              <a:buChar char="•"/>
              <a:defRPr/>
            </a:pPr>
            <a:r>
              <a:rPr lang="en-CA" dirty="0"/>
              <a:t>Self-administered surveys, mailed at baseline, 12, 24, 36 and 60 months</a:t>
            </a:r>
          </a:p>
          <a:p>
            <a:pPr marL="614002" lvl="1" indent="-167455">
              <a:buFont typeface="Arial" panose="020B0604020202020204" pitchFamily="34" charset="0"/>
              <a:buChar char="•"/>
              <a:defRPr/>
            </a:pPr>
            <a:r>
              <a:rPr lang="en-CA" dirty="0"/>
              <a:t>Patient characteristics, risk factors for fracture, and use of estrogens, SSRIs, PPIs, GCs and anti-osteoporosis medication (AOM)</a:t>
            </a:r>
            <a:endParaRPr lang="en-US" dirty="0"/>
          </a:p>
          <a:p>
            <a:pPr marL="167455" indent="-167455">
              <a:buFont typeface="Arial" panose="020B0604020202020204" pitchFamily="34" charset="0"/>
              <a:buChar char="•"/>
              <a:defRPr/>
            </a:pPr>
            <a:r>
              <a:rPr lang="en-CA" dirty="0"/>
              <a:t>Multivariable regression calculated odds ratios (ORs) and 95% confidence intervals (CIs) are shown for PPIs.  Models were adjusted for age, fracture between age 45 and enrollment into the study (baseline), and baseline use of anti-osteoporosis medication.</a:t>
            </a:r>
          </a:p>
          <a:p>
            <a:pPr marL="167455" indent="-167455">
              <a:buFont typeface="Arial" panose="020B0604020202020204" pitchFamily="34" charset="0"/>
              <a:buChar char="•"/>
              <a:defRPr/>
            </a:pPr>
            <a:r>
              <a:rPr lang="en-CA" dirty="0"/>
              <a:t>N=2,715 women were on PPIs at some point between baseline and year 2</a:t>
            </a:r>
          </a:p>
          <a:p>
            <a:pPr marL="167455" indent="-167455">
              <a:buFont typeface="Arial" panose="020B0604020202020204" pitchFamily="34" charset="0"/>
              <a:buChar char="•"/>
              <a:defRPr/>
            </a:pPr>
            <a:r>
              <a:rPr lang="en-CA" dirty="0"/>
              <a:t>Overall fractures=self-reported fracture of any of the following bones: collar bone or clavicle, upper arm, wrist, spine, rib, hip, pelvis, ankle, upper leg or lower leg</a:t>
            </a:r>
          </a:p>
          <a:p>
            <a:pPr marL="167455" indent="-167455">
              <a:buFont typeface="Arial" panose="020B0604020202020204" pitchFamily="34" charset="0"/>
              <a:buChar char="•"/>
              <a:defRPr/>
            </a:pPr>
            <a:r>
              <a:rPr lang="en-CA" dirty="0"/>
              <a:t>NHNV fractures=self-reported fracture of any of the following bones: collar bone or clavicle, upper arm, wrist, rib, pelvis, ankle, upper leg, or lower leg</a:t>
            </a:r>
            <a:endParaRPr lang="en-US" dirty="0"/>
          </a:p>
          <a:p>
            <a:pPr>
              <a:buFont typeface="Arial" panose="020B0604020202020204" pitchFamily="34" charset="0"/>
              <a:buNone/>
              <a:defRPr/>
            </a:pPr>
            <a:endParaRPr lang="en-US" b="1" dirty="0"/>
          </a:p>
          <a:p>
            <a:pPr>
              <a:defRPr/>
            </a:pPr>
            <a:r>
              <a:rPr lang="en-US" b="1" dirty="0"/>
              <a:t>Reference:</a:t>
            </a:r>
          </a:p>
          <a:p>
            <a:pPr>
              <a:defRPr/>
            </a:pPr>
            <a:r>
              <a:rPr lang="en-CA" dirty="0"/>
              <a:t>Adachi JD, et al. </a:t>
            </a:r>
            <a:r>
              <a:rPr lang="en-US" dirty="0"/>
              <a:t>Fracture Patterns with use of Selective Serotonin Receptor Inhibitors, Proton Pump Inhibitors and Glucocorticoids in a Large International Observational Study: GLOW. </a:t>
            </a:r>
            <a:r>
              <a:rPr lang="en-CA" dirty="0"/>
              <a:t>ASBMR 2013. Oral presentation; OP 1049.</a:t>
            </a:r>
            <a:endParaRPr lang="en-US"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34889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itchFamily="34" charset="0"/>
              <a:buChar char="•"/>
              <a:defRPr/>
            </a:pPr>
            <a:r>
              <a:rPr lang="en-CA" dirty="0"/>
              <a:t>Yang YX</a:t>
            </a:r>
            <a:r>
              <a:rPr lang="en-CA" baseline="30000" dirty="0"/>
              <a:t> </a:t>
            </a:r>
            <a:r>
              <a:rPr lang="en-CA" dirty="0"/>
              <a:t>presents a potential mechanistic link between PPI therapy and decreased bone strength, suggesting that chronic acid suppression associated with PPI treatment impacts calcium metabolism, which ultimately affects bone metabolism and bone strength</a:t>
            </a:r>
          </a:p>
          <a:p>
            <a:pPr marL="167455" indent="-167455">
              <a:buFont typeface="Arial" pitchFamily="34" charset="0"/>
              <a:buChar char="•"/>
              <a:defRPr/>
            </a:pPr>
            <a:r>
              <a:rPr lang="en-CA" dirty="0"/>
              <a:t>The model suggests </a:t>
            </a:r>
            <a:r>
              <a:rPr lang="en-US" dirty="0"/>
              <a:t>chronic hypergastrinemia </a:t>
            </a:r>
            <a:r>
              <a:rPr lang="en-CA" dirty="0"/>
              <a:t>induced by PPI use may lead to parathyroid hyperplasia, resulting in increased loss of calcium from bone (left)</a:t>
            </a:r>
          </a:p>
          <a:p>
            <a:pPr marL="167455" indent="-167455">
              <a:buFont typeface="Arial" pitchFamily="34" charset="0"/>
              <a:buChar char="•"/>
              <a:defRPr/>
            </a:pPr>
            <a:r>
              <a:rPr lang="en-CA" dirty="0"/>
              <a:t>Gastric acid suppression may also reduce the bioavailability of calcium for intestinal absorption (right)</a:t>
            </a:r>
          </a:p>
          <a:p>
            <a:pPr>
              <a:buFont typeface="Arial" pitchFamily="34" charset="0"/>
              <a:buChar char="•"/>
              <a:defRPr/>
            </a:pPr>
            <a:endParaRPr lang="en-CA" dirty="0"/>
          </a:p>
          <a:p>
            <a:pPr>
              <a:defRPr/>
            </a:pPr>
            <a:r>
              <a:rPr lang="en-CA" b="1" dirty="0"/>
              <a:t>References:</a:t>
            </a:r>
          </a:p>
          <a:p>
            <a:pPr>
              <a:defRPr/>
            </a:pPr>
            <a:r>
              <a:rPr lang="en-CA" dirty="0"/>
              <a:t>Yang YX. Chronic proton pump inhibitor therapy and calcium metabolism. </a:t>
            </a:r>
            <a:r>
              <a:rPr lang="en-CA" i="1" dirty="0" err="1"/>
              <a:t>Curr</a:t>
            </a:r>
            <a:r>
              <a:rPr lang="en-CA" i="1" dirty="0"/>
              <a:t> Gastroenterol Rep. </a:t>
            </a:r>
            <a:r>
              <a:rPr lang="en-CA" dirty="0"/>
              <a:t>2012; 14: 473 – 479.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74488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sz="1100" b="1" dirty="0"/>
              <a:t>Key Points:</a:t>
            </a:r>
          </a:p>
          <a:p>
            <a:pPr marL="167455" indent="-167455">
              <a:buFont typeface="Arial" panose="020B0604020202020204" pitchFamily="34" charset="0"/>
              <a:buChar char="•"/>
              <a:defRPr/>
            </a:pPr>
            <a:r>
              <a:rPr lang="en-CA" sz="1100" dirty="0"/>
              <a:t>In April 2013, Health Canada issued an alert informing Canadians and Canadian HCPs of the potential risk of bone fractures associated with PPI use</a:t>
            </a:r>
          </a:p>
          <a:p>
            <a:pPr marL="167455" indent="-167455">
              <a:buFont typeface="Arial" panose="020B0604020202020204" pitchFamily="34" charset="0"/>
              <a:buChar char="•"/>
              <a:defRPr/>
            </a:pPr>
            <a:r>
              <a:rPr lang="en-CA" sz="1100" dirty="0"/>
              <a:t>The Health Canada alert notes the following key points: </a:t>
            </a:r>
          </a:p>
          <a:p>
            <a:pPr marL="614002" lvl="1" indent="-167455">
              <a:buFont typeface="Arial" panose="020B0604020202020204" pitchFamily="34" charset="0"/>
              <a:buChar char="•"/>
              <a:defRPr/>
            </a:pPr>
            <a:r>
              <a:rPr lang="en-CA" sz="1100" dirty="0"/>
              <a:t>Several scientific studies suggest that PPI therapy may be associated with a small increased risk for fracture of the hip, wrist, or spine related to osteoporosis, a disease resulting in the weakening of bones </a:t>
            </a:r>
          </a:p>
          <a:p>
            <a:pPr marL="614002" lvl="1" indent="-167455">
              <a:buFont typeface="Arial" panose="020B0604020202020204" pitchFamily="34" charset="0"/>
              <a:buChar char="•"/>
              <a:defRPr/>
            </a:pPr>
            <a:r>
              <a:rPr lang="en-CA" sz="1100" dirty="0"/>
              <a:t>The risk of fracture was higher in patients who received multiple daily doses of PPIs and therapy for a year or longer </a:t>
            </a:r>
          </a:p>
          <a:p>
            <a:pPr marL="614002" lvl="1" indent="-167455">
              <a:buFont typeface="Arial" panose="020B0604020202020204" pitchFamily="34" charset="0"/>
              <a:buChar char="•"/>
              <a:defRPr/>
            </a:pPr>
            <a:r>
              <a:rPr lang="en-CA" sz="1100" dirty="0"/>
              <a:t>Additional risk factors for OP, such as age, gender and the presence of other health conditions, may also contribute to the increased risk of fractures</a:t>
            </a:r>
          </a:p>
          <a:p>
            <a:pPr marL="167455" indent="-167455">
              <a:buFont typeface="Arial" panose="020B0604020202020204" pitchFamily="34" charset="0"/>
              <a:buChar char="•"/>
              <a:defRPr/>
            </a:pPr>
            <a:r>
              <a:rPr lang="en-US" sz="1100" dirty="0"/>
              <a:t>The alert also notes that the following proton pump inhibitors are available in Canada:</a:t>
            </a:r>
          </a:p>
          <a:p>
            <a:pPr marL="614002" lvl="1" indent="-167455">
              <a:buFont typeface="Arial" panose="020B0604020202020204" pitchFamily="34" charset="0"/>
              <a:buChar char="•"/>
              <a:defRPr/>
            </a:pPr>
            <a:r>
              <a:rPr lang="en-US" sz="1100" dirty="0" err="1"/>
              <a:t>Dexlansoprazole</a:t>
            </a:r>
            <a:r>
              <a:rPr lang="en-US" sz="1100" dirty="0"/>
              <a:t> (brand name Dexilant)</a:t>
            </a:r>
          </a:p>
          <a:p>
            <a:pPr marL="614002" lvl="1" indent="-167455">
              <a:buFont typeface="Arial" panose="020B0604020202020204" pitchFamily="34" charset="0"/>
              <a:buChar char="•"/>
              <a:defRPr/>
            </a:pPr>
            <a:r>
              <a:rPr lang="en-US" sz="1100" dirty="0"/>
              <a:t>Esomeprazole (brand name Nexium and its generic equivalent)</a:t>
            </a:r>
          </a:p>
          <a:p>
            <a:pPr marL="614002" lvl="1" indent="-167455">
              <a:buFont typeface="Arial" panose="020B0604020202020204" pitchFamily="34" charset="0"/>
              <a:buChar char="•"/>
              <a:defRPr/>
            </a:pPr>
            <a:r>
              <a:rPr lang="en-US" sz="1100" dirty="0"/>
              <a:t>Omeprazole (brand name </a:t>
            </a:r>
            <a:r>
              <a:rPr lang="en-US" sz="1100" dirty="0" err="1"/>
              <a:t>Losec</a:t>
            </a:r>
            <a:r>
              <a:rPr lang="en-US" sz="1100" dirty="0"/>
              <a:t> and its generic equivalents)</a:t>
            </a:r>
          </a:p>
          <a:p>
            <a:pPr marL="614002" lvl="1" indent="-167455">
              <a:buFont typeface="Arial" panose="020B0604020202020204" pitchFamily="34" charset="0"/>
              <a:buChar char="•"/>
              <a:defRPr/>
            </a:pPr>
            <a:r>
              <a:rPr lang="en-US" sz="1100" dirty="0"/>
              <a:t>Lansoprazole (brand name </a:t>
            </a:r>
            <a:r>
              <a:rPr lang="en-US" sz="1100" dirty="0" err="1"/>
              <a:t>Prevacid</a:t>
            </a:r>
            <a:r>
              <a:rPr lang="en-US" sz="1100" dirty="0"/>
              <a:t> and its generic equivalents)</a:t>
            </a:r>
          </a:p>
          <a:p>
            <a:pPr marL="614002" lvl="1" indent="-167455">
              <a:buFont typeface="Arial" panose="020B0604020202020204" pitchFamily="34" charset="0"/>
              <a:buChar char="•"/>
              <a:defRPr/>
            </a:pPr>
            <a:r>
              <a:rPr lang="en-US" sz="1100" dirty="0"/>
              <a:t>Pantoprazole (brand names </a:t>
            </a:r>
            <a:r>
              <a:rPr lang="en-US" sz="1100" dirty="0" err="1"/>
              <a:t>Pantoloc</a:t>
            </a:r>
            <a:r>
              <a:rPr lang="en-US" sz="1100" dirty="0"/>
              <a:t> and </a:t>
            </a:r>
            <a:r>
              <a:rPr lang="en-US" sz="1100" dirty="0" err="1"/>
              <a:t>Panto</a:t>
            </a:r>
            <a:r>
              <a:rPr lang="en-US" sz="1100" dirty="0"/>
              <a:t> IV, and their generic equivalents)</a:t>
            </a:r>
          </a:p>
          <a:p>
            <a:pPr marL="614002" lvl="1" indent="-167455">
              <a:buFont typeface="Arial" panose="020B0604020202020204" pitchFamily="34" charset="0"/>
              <a:buChar char="•"/>
              <a:defRPr/>
            </a:pPr>
            <a:r>
              <a:rPr lang="en-US" sz="1100" dirty="0"/>
              <a:t>Pantoprazole/magnesium (brand name Tecta)</a:t>
            </a:r>
          </a:p>
          <a:p>
            <a:pPr marL="614002" lvl="1" indent="-167455">
              <a:buFont typeface="Arial" panose="020B0604020202020204" pitchFamily="34" charset="0"/>
              <a:buChar char="•"/>
              <a:defRPr/>
            </a:pPr>
            <a:r>
              <a:rPr lang="en-US" sz="1100" dirty="0"/>
              <a:t>Rabeprazole (brand name </a:t>
            </a:r>
            <a:r>
              <a:rPr lang="en-US" sz="1100" dirty="0" err="1"/>
              <a:t>Pariet</a:t>
            </a:r>
            <a:r>
              <a:rPr lang="en-US" sz="1100" dirty="0"/>
              <a:t> and its generic equivalents</a:t>
            </a:r>
            <a:endParaRPr lang="en-CA" sz="1100" b="1" dirty="0"/>
          </a:p>
          <a:p>
            <a:pPr>
              <a:buFont typeface="Arial" pitchFamily="34" charset="0"/>
              <a:buNone/>
              <a:defRPr/>
            </a:pPr>
            <a:endParaRPr lang="en-CA" sz="1100" b="1" dirty="0"/>
          </a:p>
          <a:p>
            <a:pPr>
              <a:buFont typeface="Arial" pitchFamily="34" charset="0"/>
              <a:buNone/>
              <a:defRPr/>
            </a:pPr>
            <a:r>
              <a:rPr lang="en-CA" sz="1100" b="1" dirty="0"/>
              <a:t>Reference:</a:t>
            </a:r>
          </a:p>
          <a:p>
            <a:pPr>
              <a:defRPr/>
            </a:pPr>
            <a:r>
              <a:rPr lang="en-CA" sz="1100" dirty="0"/>
              <a:t>Health Canada Alert April 2013. Proton Pump </a:t>
            </a:r>
            <a:r>
              <a:rPr lang="en-CA" sz="1100" dirty="0" err="1"/>
              <a:t>Inhibtors</a:t>
            </a:r>
            <a:r>
              <a:rPr lang="en-CA" sz="1100" dirty="0"/>
              <a:t>: Risk of Bone Fractures. Available at: </a:t>
            </a:r>
          </a:p>
          <a:p>
            <a:pPr>
              <a:defRPr/>
            </a:pPr>
            <a:r>
              <a:rPr lang="en-CA" sz="1100" dirty="0"/>
              <a:t>http://healthycanadians.gc.ca/recall-alert-rappel-avis/hc-sc/2013/26523a-eng.php. Last accessed 12/10/2013.</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50717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311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defTabSz="914400">
              <a:spcBef>
                <a:spcPct val="0"/>
              </a:spcBef>
              <a:buFontTx/>
              <a:buChar char="•"/>
            </a:pPr>
            <a:r>
              <a:rPr lang="en-US" altLang="en-US" sz="1200" dirty="0">
                <a:solidFill>
                  <a:srgbClr val="000000"/>
                </a:solidFill>
                <a:ea typeface="ＭＳ Ｐゴシック" panose="020B0600070205080204" pitchFamily="34" charset="-128"/>
                <a:cs typeface="Arial" panose="020B0604020202020204" pitchFamily="34" charset="0"/>
              </a:rPr>
              <a:t>Wrist fractures are usually the first fragility fracture, with vertebral fractures occurring next</a:t>
            </a:r>
            <a:r>
              <a:rPr lang="en-US" altLang="en-US" sz="1200" b="1" dirty="0">
                <a:solidFill>
                  <a:srgbClr val="000000"/>
                </a:solidFill>
                <a:ea typeface="ＭＳ Ｐゴシック" panose="020B0600070205080204" pitchFamily="34" charset="-128"/>
                <a:cs typeface="Arial" panose="020B0604020202020204" pitchFamily="34" charset="0"/>
              </a:rPr>
              <a:t>. </a:t>
            </a:r>
          </a:p>
          <a:p>
            <a:pPr defTabSz="914400">
              <a:spcBef>
                <a:spcPct val="0"/>
              </a:spcBef>
              <a:buFontTx/>
              <a:buChar char="•"/>
            </a:pPr>
            <a:r>
              <a:rPr lang="en-CA" altLang="en-US" sz="1200" dirty="0">
                <a:ea typeface="ＭＳ Ｐゴシック" panose="020B0600070205080204" pitchFamily="34" charset="-128"/>
              </a:rPr>
              <a:t>Preventative Therapy Is Effective and Safe.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Reference:</a:t>
            </a:r>
          </a:p>
          <a:p>
            <a:pPr defTabSz="914400">
              <a:spcBef>
                <a:spcPct val="0"/>
              </a:spcBef>
            </a:pPr>
            <a:r>
              <a:rPr lang="en-US" altLang="en-US" sz="1200" dirty="0" err="1">
                <a:solidFill>
                  <a:srgbClr val="000000"/>
                </a:solidFill>
                <a:ea typeface="ＭＳ Ｐゴシック" panose="020B0600070205080204" pitchFamily="34" charset="-128"/>
                <a:cs typeface="Arial" panose="020B0604020202020204" pitchFamily="34" charset="0"/>
              </a:rPr>
              <a:t>Kanis</a:t>
            </a:r>
            <a:r>
              <a:rPr lang="en-US" altLang="en-US" sz="1200" dirty="0">
                <a:solidFill>
                  <a:srgbClr val="000000"/>
                </a:solidFill>
                <a:ea typeface="ＭＳ Ｐゴシック" panose="020B0600070205080204" pitchFamily="34" charset="-128"/>
                <a:cs typeface="Arial" panose="020B0604020202020204" pitchFamily="34" charset="0"/>
              </a:rPr>
              <a:t> JA, </a:t>
            </a:r>
            <a:r>
              <a:rPr lang="en-US" altLang="en-US" sz="1200" dirty="0" err="1">
                <a:solidFill>
                  <a:srgbClr val="000000"/>
                </a:solidFill>
                <a:ea typeface="ＭＳ Ｐゴシック" panose="020B0600070205080204" pitchFamily="34" charset="-128"/>
                <a:cs typeface="Arial" panose="020B0604020202020204" pitchFamily="34" charset="0"/>
              </a:rPr>
              <a:t>Johnell</a:t>
            </a:r>
            <a:r>
              <a:rPr lang="en-US" altLang="en-US" sz="1200" dirty="0">
                <a:solidFill>
                  <a:srgbClr val="000000"/>
                </a:solidFill>
                <a:ea typeface="ＭＳ Ｐゴシック" panose="020B0600070205080204" pitchFamily="34" charset="-128"/>
                <a:cs typeface="Arial" panose="020B0604020202020204" pitchFamily="34" charset="0"/>
              </a:rPr>
              <a:t> O. </a:t>
            </a:r>
            <a:r>
              <a:rPr lang="en-CA" altLang="en-US" sz="1200" dirty="0">
                <a:ea typeface="ＭＳ Ｐゴシック" panose="020B0600070205080204" pitchFamily="34" charset="-128"/>
              </a:rPr>
              <a:t>The burden of osteoporosis. J Endocrinol Invest. 1999;22(8):583-8.</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97086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References:</a:t>
            </a:r>
          </a:p>
          <a:p>
            <a:pPr marL="223274" indent="-223274">
              <a:buFontTx/>
              <a:buAutoNum type="arabicPeriod"/>
              <a:defRPr/>
            </a:pPr>
            <a:r>
              <a:rPr lang="pt-BR" dirty="0"/>
              <a:t>Yang YX. </a:t>
            </a:r>
            <a:r>
              <a:rPr lang="en-CA" dirty="0"/>
              <a:t>Chronic proton pump inhibitor therapy and calcium metabolism. </a:t>
            </a:r>
            <a:r>
              <a:rPr lang="sv-SE" i="1" dirty="0"/>
              <a:t>Curr Gastroenterol Rep.</a:t>
            </a:r>
            <a:r>
              <a:rPr lang="sv-SE" dirty="0"/>
              <a:t> 2012;14:473–479.</a:t>
            </a:r>
          </a:p>
          <a:p>
            <a:pPr marL="223274" indent="-223274">
              <a:buFontTx/>
              <a:buAutoNum type="arabicPeriod"/>
              <a:defRPr/>
            </a:pPr>
            <a:r>
              <a:rPr lang="en-CA" dirty="0"/>
              <a:t>CAG Position Statement: Hip Fracture and Proton Pump Inhibitor Therapy – A 2013 update.  Available at: </a:t>
            </a:r>
            <a:r>
              <a:rPr lang="en-CA" dirty="0">
                <a:hlinkClick r:id="rId3"/>
              </a:rPr>
              <a:t>http://www.cag-acg.org/uploads/position/cag_position_ppi_hip_fracture_2013_rev.pdf</a:t>
            </a:r>
            <a:r>
              <a:rPr lang="en-CA" dirty="0"/>
              <a:t>  Last accessed 12/10/2013.</a:t>
            </a:r>
          </a:p>
          <a:p>
            <a:pPr marL="223274" indent="-223274">
              <a:buFontTx/>
              <a:buAutoNum type="arabicPeriod"/>
              <a:defRPr/>
            </a:pPr>
            <a:r>
              <a:rPr lang="en-CA" dirty="0"/>
              <a:t>Health Canada Alert April 2013. Proton Pump Inhibitors: Risk of Bone Fractures. Available at: http://healthycanadians.gc.ca/recall-alert-rappel-avis/hc-sc/2013/26523a-eng.php. Last accessed 12/10/2013.</a:t>
            </a:r>
          </a:p>
          <a:p>
            <a:pPr marL="223274" indent="-223274">
              <a:buFontTx/>
              <a:buAutoNum type="arabicPeriod"/>
              <a:defRPr/>
            </a:pPr>
            <a:endParaRPr lang="en-US" b="1"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6032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06669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65945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(2) Moderate</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4318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(5) 1, 2 &amp;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her bone density results and fracture risk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Ensure she is taking adequate calcium and vitamin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to her that the SSRI has increased her risk of fragility fracture and start her on a bisphosphonate or denosumab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6227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Key Points:</a:t>
            </a:r>
          </a:p>
          <a:p>
            <a:pPr marL="167455" indent="-167455">
              <a:buFont typeface="Arial" panose="020B0604020202020204" pitchFamily="34" charset="0"/>
              <a:buChar char="•"/>
              <a:defRPr/>
            </a:pPr>
            <a:r>
              <a:rPr lang="en-CA" sz="1200" dirty="0"/>
              <a:t>This slide outlines key points related to the use of selective serotonin reuptake inhibitors (SSRIs) and the potential impact on bone health</a:t>
            </a:r>
            <a:r>
              <a:rPr lang="en-CA" sz="1200" baseline="30000" dirty="0"/>
              <a:t>1-3</a:t>
            </a:r>
          </a:p>
          <a:p>
            <a:pPr marL="167455" indent="-167455">
              <a:buFont typeface="Arial" panose="020B0604020202020204" pitchFamily="34" charset="0"/>
              <a:buChar char="•"/>
              <a:defRPr/>
            </a:pPr>
            <a:r>
              <a:rPr lang="en-CA" sz="1200" dirty="0"/>
              <a:t>Although SSRIs have a direct impact on serotonin signalling in the central nervous system, recent evidence has suggested a potential association between antidepressant use and bone health, which is in part supported by evidence that serotonin and serotonin signalling pathways are present in bone cells</a:t>
            </a:r>
            <a:r>
              <a:rPr lang="en-CA" sz="1200" baseline="30000" dirty="0"/>
              <a:t>3</a:t>
            </a:r>
            <a:r>
              <a:rPr lang="en-CA" sz="1200" dirty="0"/>
              <a:t>  </a:t>
            </a:r>
          </a:p>
          <a:p>
            <a:pPr marL="167455" indent="-167455">
              <a:buFont typeface="Arial" panose="020B0604020202020204" pitchFamily="34" charset="0"/>
              <a:buChar char="•"/>
              <a:defRPr/>
            </a:pPr>
            <a:r>
              <a:rPr lang="en-CA" sz="1200" dirty="0"/>
              <a:t>Serotonin (5-HT) receptors have been identified on osteoclast, osteoblast and osteocyte cell lines.  Effects on bone formation and resorption may be governed by the activation of a number of 5-HT receptors on osteoblasts and osteoclasts via endocrine, autocrine/paracrine and neuronal pathways</a:t>
            </a:r>
            <a:r>
              <a:rPr lang="en-CA" sz="1200" baseline="30000" dirty="0"/>
              <a:t>4</a:t>
            </a:r>
          </a:p>
          <a:p>
            <a:pPr marL="167455" indent="-167455">
              <a:buFont typeface="Arial" panose="020B0604020202020204" pitchFamily="34" charset="0"/>
              <a:buChar char="•"/>
              <a:defRPr/>
            </a:pPr>
            <a:endParaRPr lang="en-CA" dirty="0"/>
          </a:p>
          <a:p>
            <a:pPr>
              <a:buFont typeface="Arial" panose="020B0604020202020204" pitchFamily="34" charset="0"/>
              <a:buNone/>
              <a:defRPr/>
            </a:pPr>
            <a:endParaRPr lang="en-CA" dirty="0"/>
          </a:p>
          <a:p>
            <a:pPr>
              <a:buFont typeface="Arial" panose="020B0604020202020204" pitchFamily="34" charset="0"/>
              <a:buNone/>
              <a:defRPr/>
            </a:pPr>
            <a:r>
              <a:rPr lang="en-CA" b="1" dirty="0"/>
              <a:t>Reference:</a:t>
            </a:r>
          </a:p>
          <a:p>
            <a:pPr marL="223274" indent="-223274">
              <a:buFontTx/>
              <a:buAutoNum type="arabicPeriod"/>
              <a:defRPr/>
            </a:pPr>
            <a:r>
              <a:rPr lang="en-CA" dirty="0"/>
              <a:t>Kennedy SH et al. Canadian Network for Mood and Anxiety Treatments (CANMAT) 2016 Clinical Guidelines for the Management of Adults with Major Depressive Disorder.</a:t>
            </a:r>
            <a:r>
              <a:rPr lang="en-CA" baseline="0" dirty="0"/>
              <a:t> Section 3</a:t>
            </a:r>
            <a:r>
              <a:rPr lang="en-CA" dirty="0"/>
              <a:t>. Pharmacological</a:t>
            </a:r>
            <a:r>
              <a:rPr lang="en-CA" baseline="0" dirty="0"/>
              <a:t> Treatments</a:t>
            </a:r>
            <a:r>
              <a:rPr lang="en-CA" dirty="0"/>
              <a:t>. </a:t>
            </a:r>
            <a:r>
              <a:rPr lang="en-CA" i="1" dirty="0"/>
              <a:t>Can J Psychiatry</a:t>
            </a:r>
            <a:r>
              <a:rPr lang="en-CA" dirty="0"/>
              <a:t>. 2016;61(9):540-560.</a:t>
            </a:r>
          </a:p>
          <a:p>
            <a:pPr marL="223274" indent="-223274">
              <a:buFontTx/>
              <a:buAutoNum type="arabicPeriod"/>
              <a:defRPr/>
            </a:pPr>
            <a:r>
              <a:rPr lang="en-CA" dirty="0"/>
              <a:t>IMSB, </a:t>
            </a:r>
            <a:r>
              <a:rPr lang="en-CA" dirty="0" err="1"/>
              <a:t>Compuscript</a:t>
            </a:r>
            <a:r>
              <a:rPr lang="en-CA" dirty="0"/>
              <a:t> (Feb'14) </a:t>
            </a:r>
          </a:p>
          <a:p>
            <a:pPr marL="223274" indent="-223274">
              <a:buFontTx/>
              <a:buAutoNum type="arabicPeriod"/>
              <a:defRPr/>
            </a:pPr>
            <a:r>
              <a:rPr lang="en-CA" dirty="0"/>
              <a:t>Chau K et al. Are selective serotonin reuptake inhibitors a secondary cause of low bone density? </a:t>
            </a:r>
            <a:r>
              <a:rPr lang="en-CA" i="1" dirty="0"/>
              <a:t>J </a:t>
            </a:r>
            <a:r>
              <a:rPr lang="en-CA" i="1" dirty="0" err="1"/>
              <a:t>Osteoporos</a:t>
            </a:r>
            <a:r>
              <a:rPr lang="en-CA" dirty="0"/>
              <a:t>. 2012;</a:t>
            </a:r>
            <a:r>
              <a:rPr lang="en-CA" sz="1800" dirty="0"/>
              <a:t>2012:323061</a:t>
            </a:r>
          </a:p>
          <a:p>
            <a:pPr marL="223274" indent="-223274">
              <a:buFontTx/>
              <a:buAutoNum type="arabicPeriod"/>
              <a:defRPr/>
            </a:pPr>
            <a:r>
              <a:rPr lang="en-CA" dirty="0" err="1"/>
              <a:t>Tsapakis</a:t>
            </a:r>
            <a:r>
              <a:rPr lang="en-CA" dirty="0"/>
              <a:t> et al.  The adverse skeletal effects of selective serotonin reuptake inhibitors. </a:t>
            </a:r>
            <a:r>
              <a:rPr lang="en-CA" i="1" dirty="0"/>
              <a:t> European Psychiatry.  </a:t>
            </a:r>
            <a:r>
              <a:rPr lang="en-CA" dirty="0"/>
              <a:t>2012;27:156-169.</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1881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25938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US" dirty="0"/>
              <a:t>The specific biochemical </a:t>
            </a:r>
            <a:r>
              <a:rPr lang="en-CA" dirty="0"/>
              <a:t>nature of serotonergic pathways and their direct and/or indirect effects on bone metabolism are still unclear, although the effect of SSRIs on bone formation and resorption appears to be governed by activation of 5-HT receptors on osteoblasts and osteoclasts via </a:t>
            </a:r>
            <a:r>
              <a:rPr lang="en-US" dirty="0"/>
              <a:t>endocrine, autocrine/paracrine and neuronal pathways</a:t>
            </a:r>
            <a:r>
              <a:rPr lang="en-CA" baseline="30000" dirty="0"/>
              <a:t>1,2</a:t>
            </a:r>
          </a:p>
          <a:p>
            <a:pPr marL="167455" indent="-167455">
              <a:buFont typeface="Arial" panose="020B0604020202020204" pitchFamily="34" charset="0"/>
              <a:buChar char="•"/>
              <a:defRPr/>
            </a:pPr>
            <a:r>
              <a:rPr lang="en-CA" dirty="0"/>
              <a:t>Stimulation of the 5-HTR1a,b and d receptor inhibits cAMP mediated inhibition of protein kinase A (PKA) dependent phosphorylation pathways.  This reduces the phosphorylation of the transcription factor CREB, therefore decreasing osteoblast proliferation (figure in above slide)</a:t>
            </a:r>
          </a:p>
          <a:p>
            <a:pPr marL="167455" indent="-167455">
              <a:buFont typeface="Arial" panose="020B0604020202020204" pitchFamily="34" charset="0"/>
              <a:buChar char="•"/>
              <a:defRPr/>
            </a:pPr>
            <a:r>
              <a:rPr lang="en-US" dirty="0"/>
              <a:t>5HTR</a:t>
            </a:r>
            <a:r>
              <a:rPr lang="en-US" baseline="-25000" dirty="0"/>
              <a:t>1B,4 </a:t>
            </a:r>
            <a:r>
              <a:rPr lang="en-US" dirty="0"/>
              <a:t>receptors have been shown to play a role in osteoclast differentiation, although the exact mechanism remains unknown.</a:t>
            </a:r>
          </a:p>
          <a:p>
            <a:pPr marL="167455" indent="-167455">
              <a:buFont typeface="Arial" panose="020B0604020202020204" pitchFamily="34" charset="0"/>
              <a:buChar char="•"/>
              <a:defRPr/>
            </a:pPr>
            <a:r>
              <a:rPr lang="en-US" dirty="0"/>
              <a:t>Vortioxetine is an agonist</a:t>
            </a:r>
            <a:r>
              <a:rPr lang="en-US" baseline="0" dirty="0"/>
              <a:t> of 5-HTR1a, partial agonist of 5-HTR1b, and antagonist of 5-HTR 1d, 3a, 7.</a:t>
            </a:r>
            <a:endParaRPr lang="en-US" dirty="0"/>
          </a:p>
          <a:p>
            <a:pPr marL="167455" indent="-167455">
              <a:buFont typeface="Arial" panose="020B0604020202020204" pitchFamily="34" charset="0"/>
              <a:buChar char="•"/>
              <a:defRPr/>
            </a:pPr>
            <a:endParaRPr lang="en-CA" dirty="0"/>
          </a:p>
          <a:p>
            <a:pPr>
              <a:defRPr/>
            </a:pPr>
            <a:r>
              <a:rPr lang="en-CA" altLang="en-US" sz="1200" dirty="0">
                <a:solidFill>
                  <a:srgbClr val="FFFFFF"/>
                </a:solidFill>
              </a:rPr>
              <a: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51190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Key Points:</a:t>
            </a:r>
          </a:p>
          <a:p>
            <a:pPr marL="167455" indent="-167455">
              <a:buFont typeface="Arial" panose="020B0604020202020204" pitchFamily="34" charset="0"/>
              <a:buChar char="•"/>
              <a:defRPr/>
            </a:pPr>
            <a:r>
              <a:rPr lang="en-US" sz="1100" dirty="0"/>
              <a:t>In this study, subject from the </a:t>
            </a:r>
            <a:r>
              <a:rPr lang="en-US" sz="1100" i="1" dirty="0"/>
              <a:t>Global Longitudinal Study of Osteoporosis in Women </a:t>
            </a:r>
            <a:r>
              <a:rPr lang="en-US" sz="1100" dirty="0"/>
              <a:t>(GLOW) study were used to examine fracture patterns with use of SSRIs, PPIs and glucocorticoids over 5 years.</a:t>
            </a:r>
          </a:p>
          <a:p>
            <a:pPr marL="167455" indent="-167455">
              <a:buFont typeface="Arial" panose="020B0604020202020204" pitchFamily="34" charset="0"/>
              <a:buChar char="•"/>
              <a:defRPr/>
            </a:pPr>
            <a:r>
              <a:rPr lang="en-CA" sz="1100" dirty="0"/>
              <a:t>GLOW comprises women: </a:t>
            </a:r>
          </a:p>
          <a:p>
            <a:pPr marL="614002" lvl="1" indent="-167455">
              <a:buFont typeface="Arial" panose="020B0604020202020204" pitchFamily="34" charset="0"/>
              <a:buChar char="•"/>
              <a:defRPr/>
            </a:pPr>
            <a:r>
              <a:rPr lang="en-CA" sz="1100" dirty="0"/>
              <a:t>≥55 years of age, </a:t>
            </a:r>
          </a:p>
          <a:p>
            <a:pPr marL="614002" lvl="1" indent="-167455">
              <a:buFont typeface="Arial" panose="020B0604020202020204" pitchFamily="34" charset="0"/>
              <a:buChar char="•"/>
              <a:defRPr/>
            </a:pPr>
            <a:r>
              <a:rPr lang="en-CA" sz="1100" dirty="0"/>
              <a:t>615 primary care practices (17 sites, 10 countries). </a:t>
            </a:r>
          </a:p>
          <a:p>
            <a:pPr marL="614002" lvl="1" indent="-167455">
              <a:buFont typeface="Arial" panose="020B0604020202020204" pitchFamily="34" charset="0"/>
              <a:buChar char="•"/>
              <a:defRPr/>
            </a:pPr>
            <a:r>
              <a:rPr lang="en-CA" sz="1100" dirty="0"/>
              <a:t>Self-administered surveys, mailed at baseline, 12, 24, 36 and 60 months</a:t>
            </a:r>
          </a:p>
          <a:p>
            <a:pPr marL="614002" lvl="1" indent="-167455">
              <a:buFont typeface="Arial" panose="020B0604020202020204" pitchFamily="34" charset="0"/>
              <a:buChar char="•"/>
              <a:defRPr/>
            </a:pPr>
            <a:r>
              <a:rPr lang="en-CA" sz="1100" dirty="0"/>
              <a:t>Patient characteristics, risk factors for fracture, and use of estrogens, SSRIs, PPIs, GCs and anti-osteoporosis medication (AOM)</a:t>
            </a:r>
            <a:endParaRPr lang="en-US" sz="1100" dirty="0"/>
          </a:p>
          <a:p>
            <a:pPr marL="167455" indent="-167455">
              <a:buFont typeface="Arial" panose="020B0604020202020204" pitchFamily="34" charset="0"/>
              <a:buChar char="•"/>
              <a:defRPr/>
            </a:pPr>
            <a:r>
              <a:rPr lang="en-CA" sz="1100" dirty="0"/>
              <a:t>Multivariable regression calculated odds ratios (ORs) and 95% confidence intervals (CIs) are shown for SSRIs.  Models were adjusted for age, fracture between age 45 and enrollment into the study (baseline), and baseline use of anti-osteoporosis medication.</a:t>
            </a:r>
          </a:p>
          <a:p>
            <a:pPr marL="167455" indent="-167455">
              <a:buFont typeface="Arial" panose="020B0604020202020204" pitchFamily="34" charset="0"/>
              <a:buChar char="•"/>
              <a:defRPr/>
            </a:pPr>
            <a:r>
              <a:rPr lang="en-CA" sz="1100" dirty="0"/>
              <a:t>N=1149 women were on SSRIs at some point between baseline and year 2</a:t>
            </a:r>
          </a:p>
          <a:p>
            <a:pPr marL="167455" indent="-167455">
              <a:buFont typeface="Arial" panose="020B0604020202020204" pitchFamily="34" charset="0"/>
              <a:buChar char="•"/>
              <a:defRPr/>
            </a:pPr>
            <a:r>
              <a:rPr lang="en-CA" sz="1100" dirty="0"/>
              <a:t>Overall fractures=self-reported fracture of any of the following bones: collar bone or clavicle, upper arm, wrist, spine, rib, hip, pelvis, ankle, upper leg or lower leg</a:t>
            </a:r>
          </a:p>
          <a:p>
            <a:pPr marL="167455" indent="-167455">
              <a:buFont typeface="Arial" panose="020B0604020202020204" pitchFamily="34" charset="0"/>
              <a:buChar char="•"/>
              <a:defRPr/>
            </a:pPr>
            <a:r>
              <a:rPr lang="en-CA" sz="1100" dirty="0"/>
              <a:t>NHNV fractures=self-reported fracture of any of the following bones: collar bone or clavicle, upper arm, wrist, rib, pelvis, ankle, upper leg, or lower leg</a:t>
            </a:r>
            <a:endParaRPr lang="en-US" sz="1100" dirty="0"/>
          </a:p>
          <a:p>
            <a:pPr>
              <a:buFont typeface="Arial" panose="020B0604020202020204" pitchFamily="34" charset="0"/>
              <a:buNone/>
              <a:defRPr/>
            </a:pPr>
            <a:endParaRPr lang="en-US" sz="1100" b="1" dirty="0"/>
          </a:p>
          <a:p>
            <a:pPr>
              <a:defRPr/>
            </a:pPr>
            <a:r>
              <a:rPr lang="en-US" sz="1100" b="1" dirty="0"/>
              <a:t>Reference:</a:t>
            </a:r>
          </a:p>
          <a:p>
            <a:pPr>
              <a:defRPr/>
            </a:pPr>
            <a:r>
              <a:rPr lang="en-CA" sz="1100" dirty="0"/>
              <a:t>Adachi JD, et al. </a:t>
            </a:r>
            <a:r>
              <a:rPr lang="en-US" sz="1100" dirty="0"/>
              <a:t>Fracture Patterns with use of Selective Serotonin Receptor Inhibitors, Proton Pump Inhibitors and Glucocorticoids in a Large International Observational Study: GLOW. </a:t>
            </a:r>
            <a:r>
              <a:rPr lang="en-CA" sz="1100" dirty="0"/>
              <a:t>ASBMR 2013. Oral presentation; OP 1049.</a:t>
            </a:r>
            <a:endParaRPr lang="en-US" sz="11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5576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defRPr/>
                </a:pPr>
                <a:r>
                  <a:rPr lang="en-CA" sz="1600" b="1" dirty="0"/>
                  <a:t>Key Points:</a:t>
                </a:r>
              </a:p>
              <a:p>
                <a:pPr marL="167455" indent="-167455">
                  <a:buFont typeface="Arial" panose="020B0604020202020204" pitchFamily="34" charset="0"/>
                  <a:buChar char="•"/>
                  <a:defRPr/>
                </a:pPr>
                <a:r>
                  <a:rPr lang="en-CA" sz="1600" dirty="0"/>
                  <a:t>In Moura et al,</a:t>
                </a:r>
                <a:r>
                  <a:rPr lang="en-CA" sz="1600" baseline="30000" dirty="0"/>
                  <a:t>2 </a:t>
                </a:r>
                <a:r>
                  <a:rPr lang="en-CA" sz="1600" dirty="0"/>
                  <a:t>the </a:t>
                </a:r>
                <a:r>
                  <a:rPr lang="en-CA" sz="1600" dirty="0" err="1"/>
                  <a:t>CaMos</a:t>
                </a:r>
                <a:r>
                  <a:rPr lang="en-CA" sz="1600" dirty="0"/>
                  <a:t> cohort was used to determine whether the use of SSRIs and SNRIs were associated with increased risk of fragility fracture in adults 50+</a:t>
                </a:r>
              </a:p>
              <a:p>
                <a:pPr marL="167455" indent="-167455">
                  <a:buFont typeface="Arial" panose="020B0604020202020204" pitchFamily="34" charset="0"/>
                  <a:buChar char="•"/>
                  <a:defRPr/>
                </a:pPr>
                <a:r>
                  <a:rPr lang="en-CA" sz="1600" dirty="0"/>
                  <a:t>N=6,645 men and women; 192 (2.9%) were using SSRIs and/or SNRIs at baseline. </a:t>
                </a:r>
                <a:r>
                  <a:rPr lang="en-CA" altLang="en-US" sz="1600" dirty="0">
                    <a:solidFill>
                      <a:srgbClr val="FFFFFF"/>
                    </a:solidFill>
                  </a:rPr>
                  <a:t>011 (60%) completed the full 10 years of follow up.</a:t>
                </a:r>
                <a:endParaRPr lang="en-CA" sz="1600" dirty="0"/>
              </a:p>
              <a:p>
                <a:pPr marL="167455" indent="-167455">
                  <a:buFont typeface="Arial" panose="020B0604020202020204" pitchFamily="34" charset="0"/>
                  <a:buChar char="•"/>
                  <a:defRPr/>
                </a:pPr>
                <a:r>
                  <a:rPr lang="en-CA" sz="1600" dirty="0"/>
                  <a:t>During the 10-year study period, 978 (14.7%) participants experienced at least one fragility fracture. </a:t>
                </a:r>
                <a:endParaRPr lang="en-CA" sz="1600" dirty="0">
                  <a:solidFill>
                    <a:schemeClr val="tx1"/>
                  </a:solidFill>
                </a:endParaRP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en-US" sz="1600" dirty="0">
                    <a:solidFill>
                      <a:schemeClr val="tx1"/>
                    </a:solidFill>
                  </a:rPr>
                  <a:t>Hazard ratio adjusted for </a:t>
                </a:r>
                <a:r>
                  <a:rPr lang="en-CA" altLang="en-US" sz="1600" dirty="0" err="1">
                    <a:solidFill>
                      <a:schemeClr val="tx1"/>
                    </a:solidFill>
                  </a:rPr>
                  <a:t>Charlson</a:t>
                </a:r>
                <a:r>
                  <a:rPr lang="en-CA" altLang="en-US" sz="1600" dirty="0">
                    <a:solidFill>
                      <a:schemeClr val="tx1"/>
                    </a:solidFill>
                  </a:rPr>
                  <a:t> score, age, sex, education level, fall in previous month, physical activity, depressive symptoms (MCS scale), BMD hip and lumbar, thiazolidinedione use, vitamin D, and previous vertebral deformity (</a:t>
                </a:r>
                <a:r>
                  <a:rPr lang="en-CA" altLang="en-US" sz="1600" dirty="0" err="1">
                    <a:solidFill>
                      <a:schemeClr val="tx1"/>
                    </a:solidFill>
                  </a:rPr>
                  <a:t>Genant</a:t>
                </a:r>
                <a:r>
                  <a:rPr lang="en-CA" altLang="en-US" sz="1600" dirty="0">
                    <a:solidFill>
                      <a:schemeClr val="tx1"/>
                    </a:solidFill>
                  </a:rPr>
                  <a:t> grade </a:t>
                </a:r>
                <a14:m>
                  <m:oMath xmlns:m="http://schemas.openxmlformats.org/officeDocument/2006/math">
                    <m:r>
                      <a:rPr lang="en-CA" altLang="en-US" sz="1600" i="1" smtClean="0">
                        <a:solidFill>
                          <a:schemeClr val="tx1"/>
                        </a:solidFill>
                        <a:latin typeface="Cambria Math" panose="02040503050406030204" pitchFamily="18" charset="0"/>
                      </a:rPr>
                      <m:t>≥</m:t>
                    </m:r>
                  </m:oMath>
                </a14:m>
                <a:r>
                  <a:rPr lang="en-CA" altLang="en-US" sz="1600" dirty="0">
                    <a:solidFill>
                      <a:schemeClr val="tx1"/>
                    </a:solidFill>
                  </a:rPr>
                  <a:t>2). </a:t>
                </a: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600" dirty="0"/>
                  <a:t>SSRI/SNRI was associated with a ~70% increased risk of fragility fracture</a:t>
                </a:r>
              </a:p>
              <a:p>
                <a:pPr marL="167455" indent="-167455">
                  <a:buFont typeface="Arial" panose="020B0604020202020204" pitchFamily="34" charset="0"/>
                  <a:buChar char="•"/>
                  <a:defRPr/>
                </a:pPr>
                <a:r>
                  <a:rPr lang="en-CA" sz="1600" dirty="0"/>
                  <a:t>SSRI included citalopram, fluoxetine, fluvoxamine, paroxetine, sertraline. SNRIs included venlafaxine.</a:t>
                </a:r>
              </a:p>
              <a:p>
                <a:pPr marL="167455" indent="-167455">
                  <a:buFont typeface="Arial" panose="020B0604020202020204" pitchFamily="34" charset="0"/>
                  <a:buChar char="•"/>
                  <a:defRPr/>
                </a:pPr>
                <a:r>
                  <a:rPr lang="en-CA" sz="1600" dirty="0"/>
                  <a:t>Univariate and multivariable Cox models were performed using alternative</a:t>
                </a:r>
                <a:r>
                  <a:rPr lang="en-CA" sz="1600" baseline="0" dirty="0"/>
                  <a:t> approaches to SSRI/SNRI exposure. See reference for details.</a:t>
                </a:r>
              </a:p>
              <a:p>
                <a:pPr marL="167455" indent="-167455">
                  <a:buFont typeface="Arial" panose="020B0604020202020204" pitchFamily="34" charset="0"/>
                  <a:buChar char="•"/>
                  <a:defRPr/>
                </a:pPr>
                <a:endParaRPr lang="en-CA" sz="1100" baseline="0" dirty="0"/>
              </a:p>
              <a:p>
                <a:r>
                  <a:rPr lang="en-CA" sz="800" u="none" strike="noStrike" kern="1200" baseline="0" dirty="0">
                    <a:solidFill>
                      <a:schemeClr val="tx1"/>
                    </a:solidFill>
                    <a:ea typeface="+mn-ea"/>
                    <a:cs typeface="+mn-cs"/>
                  </a:rPr>
                  <a:t>“We adopted two alternative assumptions for defining time dependent drug exposure (Fig. 1). For both approaches, if the participant reported being on use of SSRI/SNRI at two adjacent time points (y0 and y5, or y5 and y10), he/she was considered a current user during the entire 5-year period between these two years. In the first approach, drug use was further assumed to be constant for the period covered by each interview; if, for example, a participant reported being on SSRI/SNRI at y0 but neither at y5 nor y10, then he/she was considered current SSRI/SNRI from year 1 to year 4 and a non-user from year 5 to year 10. Using the second approach, if a participant reported being on SSRI/SNRI therapy at the beginning of the 5-year period but not 5 years later, then he/she was considered a user only in the first year of the period and a non-user in the following 4 years. As part of the second approach, if drug use was reported only at the end of the period but not 5 years earlier, the participant was assumed to be exposed only the last (fifth) year of the corresponding</a:t>
                </a:r>
              </a:p>
              <a:p>
                <a:r>
                  <a:rPr lang="en-CA" sz="800" u="none" strike="noStrike" kern="1200" baseline="0" dirty="0">
                    <a:solidFill>
                      <a:schemeClr val="tx1"/>
                    </a:solidFill>
                    <a:ea typeface="+mn-ea"/>
                    <a:cs typeface="+mn-cs"/>
                  </a:rPr>
                  <a:t>period.”</a:t>
                </a:r>
                <a:endParaRPr lang="en-CA" sz="800" baseline="0" dirty="0"/>
              </a:p>
              <a:p>
                <a:pPr marL="167455" indent="-167455">
                  <a:buFont typeface="Arial" panose="020B0604020202020204" pitchFamily="34" charset="0"/>
                  <a:buChar char="•"/>
                  <a:defRPr/>
                </a:pPr>
                <a:r>
                  <a:rPr lang="en-CA" sz="800" baseline="0" dirty="0"/>
                  <a:t>An example: A patient reports use at baseline and year 5 but reports no longer using during their year 10 interview. In definition 1 they would be coded as a current user for baseline to year 9. In definition 2 they would be coded as current for baseline to year 5. Stepwise means they are coded as current for baseline to year 5, then use decreases in increments of 0.2/year in a stepwise function.</a:t>
                </a:r>
              </a:p>
              <a:p>
                <a:pPr marL="167455" indent="-167455">
                  <a:buFont typeface="Arial" panose="020B0604020202020204" pitchFamily="34" charset="0"/>
                  <a:buChar char="•"/>
                  <a:defRPr/>
                </a:pPr>
                <a:endParaRPr lang="en-CA" sz="1100" b="1" baseline="0" dirty="0"/>
              </a:p>
              <a:p>
                <a:pPr marL="0" indent="0">
                  <a:buFont typeface="Arial" panose="020B0604020202020204" pitchFamily="34" charset="0"/>
                  <a:buNone/>
                  <a:defRPr/>
                </a:pPr>
                <a:r>
                  <a:rPr lang="en-CA" sz="1100" b="1" dirty="0"/>
                  <a:t>Reference:</a:t>
                </a:r>
              </a:p>
              <a:p>
                <a:pPr>
                  <a:defRPr/>
                </a:pPr>
                <a:r>
                  <a:rPr lang="en-CA" sz="1100" dirty="0"/>
                  <a:t>Moura C et al. Antidepressant use and 10-year incident fracture risk: the population-based Canadian Multicentre Osteoporosis Study (</a:t>
                </a:r>
                <a:r>
                  <a:rPr lang="en-CA" sz="1100" dirty="0" err="1"/>
                  <a:t>CaMos</a:t>
                </a:r>
                <a:r>
                  <a:rPr lang="en-CA" sz="1100" dirty="0"/>
                  <a:t>) </a:t>
                </a:r>
                <a:r>
                  <a:rPr lang="en-CA" sz="1100" i="1" dirty="0" err="1"/>
                  <a:t>Osteoporos</a:t>
                </a:r>
                <a:r>
                  <a:rPr lang="en-CA" sz="1100" i="1" dirty="0"/>
                  <a:t> </a:t>
                </a:r>
                <a:r>
                  <a:rPr lang="en-CA" sz="1100" i="1" dirty="0" err="1"/>
                  <a:t>Int</a:t>
                </a:r>
                <a:r>
                  <a:rPr lang="en-CA" sz="1100" dirty="0"/>
                  <a:t> . 2014;25:1473–1481.</a:t>
                </a:r>
              </a:p>
              <a:p>
                <a:endParaRPr lang="en-CA" dirty="0"/>
              </a:p>
            </p:txBody>
          </p:sp>
        </mc:Choice>
        <mc:Fallback xmlns="">
          <p:sp>
            <p:nvSpPr>
              <p:cNvPr id="3" name="Notes Placeholder 2"/>
              <p:cNvSpPr>
                <a:spLocks noGrp="1"/>
              </p:cNvSpPr>
              <p:nvPr>
                <p:ph type="body" idx="1"/>
              </p:nvPr>
            </p:nvSpPr>
            <p:spPr/>
            <p:txBody>
              <a:bodyPr/>
              <a:lstStyle/>
              <a:p>
                <a:pPr>
                  <a:defRPr/>
                </a:pPr>
                <a:r>
                  <a:rPr lang="en-CA" sz="1600" b="1" dirty="0"/>
                  <a:t>Key Points:</a:t>
                </a:r>
              </a:p>
              <a:p>
                <a:pPr marL="167455" indent="-167455">
                  <a:buFont typeface="Arial" panose="020B0604020202020204" pitchFamily="34" charset="0"/>
                  <a:buChar char="•"/>
                  <a:defRPr/>
                </a:pPr>
                <a:r>
                  <a:rPr lang="en-CA" sz="1600" dirty="0"/>
                  <a:t>In Moura et al,</a:t>
                </a:r>
                <a:r>
                  <a:rPr lang="en-CA" sz="1600" baseline="30000" dirty="0"/>
                  <a:t>2 </a:t>
                </a:r>
                <a:r>
                  <a:rPr lang="en-CA" sz="1600" dirty="0"/>
                  <a:t>the </a:t>
                </a:r>
                <a:r>
                  <a:rPr lang="en-CA" sz="1600" dirty="0" err="1"/>
                  <a:t>CaMos</a:t>
                </a:r>
                <a:r>
                  <a:rPr lang="en-CA" sz="1600" dirty="0"/>
                  <a:t> cohort was used to determine whether the use of SSRIs and SNRIs were associated with increased risk of fragility fracture in adults 50+</a:t>
                </a:r>
              </a:p>
              <a:p>
                <a:pPr marL="167455" indent="-167455">
                  <a:buFont typeface="Arial" panose="020B0604020202020204" pitchFamily="34" charset="0"/>
                  <a:buChar char="•"/>
                  <a:defRPr/>
                </a:pPr>
                <a:r>
                  <a:rPr lang="en-CA" sz="1600" dirty="0"/>
                  <a:t>N=6,645 men and women; 192 (2.9%) were using SSRIs and/or SNRIs at baseline. </a:t>
                </a:r>
                <a:r>
                  <a:rPr lang="en-CA" altLang="en-US" sz="1600" dirty="0">
                    <a:solidFill>
                      <a:srgbClr val="FFFFFF"/>
                    </a:solidFill>
                  </a:rPr>
                  <a:t>011 (60%) completed the full 10 years of follow up.</a:t>
                </a:r>
                <a:endParaRPr lang="en-CA" sz="1600" dirty="0"/>
              </a:p>
              <a:p>
                <a:pPr marL="167455" indent="-167455">
                  <a:buFont typeface="Arial" panose="020B0604020202020204" pitchFamily="34" charset="0"/>
                  <a:buChar char="•"/>
                  <a:defRPr/>
                </a:pPr>
                <a:r>
                  <a:rPr lang="en-CA" sz="1600" dirty="0"/>
                  <a:t>During the 10-year study period, 978 (14.7%) participants experienced at least one fragility fracture. </a:t>
                </a:r>
                <a:endParaRPr lang="en-CA" sz="1600" dirty="0">
                  <a:solidFill>
                    <a:schemeClr val="tx1"/>
                  </a:solidFill>
                </a:endParaRP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en-US" sz="1600" dirty="0">
                    <a:solidFill>
                      <a:schemeClr val="tx1"/>
                    </a:solidFill>
                  </a:rPr>
                  <a:t>Hazard ratio adjusted for </a:t>
                </a:r>
                <a:r>
                  <a:rPr lang="en-CA" altLang="en-US" sz="1600" dirty="0" err="1">
                    <a:solidFill>
                      <a:schemeClr val="tx1"/>
                    </a:solidFill>
                  </a:rPr>
                  <a:t>Charlson</a:t>
                </a:r>
                <a:r>
                  <a:rPr lang="en-CA" altLang="en-US" sz="1600" dirty="0">
                    <a:solidFill>
                      <a:schemeClr val="tx1"/>
                    </a:solidFill>
                  </a:rPr>
                  <a:t> score, age, sex, education level, fall in previous month, physical activity, depressive symptoms (MCS scale), BMD hip and lumbar, thiazolidinedione use, vitamin D, and previous vertebral deformity (</a:t>
                </a:r>
                <a:r>
                  <a:rPr lang="en-CA" altLang="en-US" sz="1600" dirty="0" err="1">
                    <a:solidFill>
                      <a:schemeClr val="tx1"/>
                    </a:solidFill>
                  </a:rPr>
                  <a:t>Genant</a:t>
                </a:r>
                <a:r>
                  <a:rPr lang="en-CA" altLang="en-US" sz="1600" dirty="0">
                    <a:solidFill>
                      <a:schemeClr val="tx1"/>
                    </a:solidFill>
                  </a:rPr>
                  <a:t> grade </a:t>
                </a:r>
                <a:r>
                  <a:rPr lang="en-CA" altLang="en-US" sz="1600" i="0">
                    <a:solidFill>
                      <a:schemeClr val="tx1"/>
                    </a:solidFill>
                    <a:latin typeface="Cambria Math" panose="02040503050406030204" pitchFamily="18" charset="0"/>
                  </a:rPr>
                  <a:t>≥</a:t>
                </a:r>
                <a:r>
                  <a:rPr lang="en-CA" altLang="en-US" sz="1600" dirty="0">
                    <a:solidFill>
                      <a:schemeClr val="tx1"/>
                    </a:solidFill>
                  </a:rPr>
                  <a:t>2). </a:t>
                </a: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600" dirty="0"/>
                  <a:t>SSRI/SNRI was associated with a ~70% increased risk of fragility fracture</a:t>
                </a:r>
              </a:p>
              <a:p>
                <a:pPr marL="167455" indent="-167455">
                  <a:buFont typeface="Arial" panose="020B0604020202020204" pitchFamily="34" charset="0"/>
                  <a:buChar char="•"/>
                  <a:defRPr/>
                </a:pPr>
                <a:r>
                  <a:rPr lang="en-CA" sz="1600" dirty="0"/>
                  <a:t>SSRI included citalopram, fluoxetine, fluvoxamine, paroxetine, sertraline. SNRIs included venlafaxine.</a:t>
                </a:r>
              </a:p>
              <a:p>
                <a:pPr marL="167455" indent="-167455">
                  <a:buFont typeface="Arial" panose="020B0604020202020204" pitchFamily="34" charset="0"/>
                  <a:buChar char="•"/>
                  <a:defRPr/>
                </a:pPr>
                <a:r>
                  <a:rPr lang="en-CA" sz="1600" dirty="0"/>
                  <a:t>Univariate and multivariable Cox models were performed using alternative</a:t>
                </a:r>
                <a:r>
                  <a:rPr lang="en-CA" sz="1600" baseline="0" dirty="0"/>
                  <a:t> approaches to SSRI/SNRI exposure. See reference for details.</a:t>
                </a:r>
              </a:p>
              <a:p>
                <a:pPr marL="167455" indent="-167455">
                  <a:buFont typeface="Arial" panose="020B0604020202020204" pitchFamily="34" charset="0"/>
                  <a:buChar char="•"/>
                  <a:defRPr/>
                </a:pPr>
                <a:endParaRPr lang="en-CA" sz="1100" baseline="0" dirty="0"/>
              </a:p>
              <a:p>
                <a:r>
                  <a:rPr lang="en-CA" sz="800" u="none" strike="noStrike" kern="1200" baseline="0" dirty="0">
                    <a:solidFill>
                      <a:schemeClr val="tx1"/>
                    </a:solidFill>
                    <a:ea typeface="+mn-ea"/>
                    <a:cs typeface="+mn-cs"/>
                  </a:rPr>
                  <a:t>“We adopted two alternative assumptions for defining time dependent drug exposure (Fig. 1). For both approaches, if the participant reported being on use of SSRI/SNRI at two adjacent time points (y0 and y5, or y5 and y10), he/she was considered a current user during the entire 5-year period between these two years. In the first approach, drug use was further assumed to be constant for the period covered by each interview; if, for example, a participant reported being on SSRI/SNRI at y0 but neither at y5 nor y10, then he/she was considered current SSRI/SNRI from year 1 to year 4 and a non-user from year 5 to year 10. Using the second approach, if a participant reported being on SSRI/SNRI therapy at the beginning of the 5-year period but not 5 years later, then he/she was considered a user only in the first year of the period and a non-user in the following 4 years. As part of the second approach, if drug use was reported only at the end of the period but not 5 years earlier, the participant was assumed to be exposed only the last (fifth) year of the corresponding</a:t>
                </a:r>
              </a:p>
              <a:p>
                <a:r>
                  <a:rPr lang="en-CA" sz="800" u="none" strike="noStrike" kern="1200" baseline="0" dirty="0">
                    <a:solidFill>
                      <a:schemeClr val="tx1"/>
                    </a:solidFill>
                    <a:ea typeface="+mn-ea"/>
                    <a:cs typeface="+mn-cs"/>
                  </a:rPr>
                  <a:t>period.”</a:t>
                </a:r>
                <a:endParaRPr lang="en-CA" sz="800" baseline="0" dirty="0"/>
              </a:p>
              <a:p>
                <a:pPr marL="167455" indent="-167455">
                  <a:buFont typeface="Arial" panose="020B0604020202020204" pitchFamily="34" charset="0"/>
                  <a:buChar char="•"/>
                  <a:defRPr/>
                </a:pPr>
                <a:r>
                  <a:rPr lang="en-CA" sz="800" baseline="0" dirty="0"/>
                  <a:t>An example: A patient reports use at baseline and year 5 but reports no longer using during their year 10 interview. In definition 1 they would be coded as a current user for baseline to year 9. In definition 2 they would be coded as current for baseline to year 5. Stepwise means they are coded as current for baseline to year 5, then use decreases in increments of 0.2/year in a stepwise function.</a:t>
                </a:r>
              </a:p>
              <a:p>
                <a:pPr marL="167455" indent="-167455">
                  <a:buFont typeface="Arial" panose="020B0604020202020204" pitchFamily="34" charset="0"/>
                  <a:buChar char="•"/>
                  <a:defRPr/>
                </a:pPr>
                <a:endParaRPr lang="en-CA" sz="1100" b="1" baseline="0" dirty="0"/>
              </a:p>
              <a:p>
                <a:pPr marL="0" indent="0">
                  <a:buFont typeface="Arial" panose="020B0604020202020204" pitchFamily="34" charset="0"/>
                  <a:buNone/>
                  <a:defRPr/>
                </a:pPr>
                <a:r>
                  <a:rPr lang="en-CA" sz="1100" b="1" dirty="0"/>
                  <a:t>Reference:</a:t>
                </a:r>
              </a:p>
              <a:p>
                <a:pPr>
                  <a:defRPr/>
                </a:pPr>
                <a:r>
                  <a:rPr lang="en-CA" sz="1100" dirty="0"/>
                  <a:t>Moura C et al. Antidepressant use and 10-year incident fracture risk: the population-based Canadian Multicentre Osteoporosis Study (</a:t>
                </a:r>
                <a:r>
                  <a:rPr lang="en-CA" sz="1100" dirty="0" err="1"/>
                  <a:t>CaMos</a:t>
                </a:r>
                <a:r>
                  <a:rPr lang="en-CA" sz="1100" dirty="0"/>
                  <a:t>) </a:t>
                </a:r>
                <a:r>
                  <a:rPr lang="en-CA" sz="1100" i="1" dirty="0" err="1"/>
                  <a:t>Osteoporos</a:t>
                </a:r>
                <a:r>
                  <a:rPr lang="en-CA" sz="1100" i="1" dirty="0"/>
                  <a:t> </a:t>
                </a:r>
                <a:r>
                  <a:rPr lang="en-CA" sz="1100" i="1" dirty="0" err="1"/>
                  <a:t>Int</a:t>
                </a:r>
                <a:r>
                  <a:rPr lang="en-CA" sz="1100" dirty="0"/>
                  <a:t> . 2014;25:1473–1481.</a:t>
                </a:r>
              </a:p>
              <a:p>
                <a:endParaRPr lang="en-CA" dirty="0"/>
              </a:p>
            </p:txBody>
          </p:sp>
        </mc:Fallback>
      </mc:AlternateContent>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8595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Months after 1</a:t>
            </a:r>
            <a:r>
              <a:rPr lang="en-CA" baseline="30000" dirty="0"/>
              <a:t>st</a:t>
            </a:r>
            <a:r>
              <a:rPr lang="en-CA" dirty="0"/>
              <a:t> fracture</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9350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5812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72441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Note: </a:t>
            </a:r>
            <a:r>
              <a:rPr lang="en-CA" sz="1200" b="0" i="0" kern="1200" dirty="0">
                <a:solidFill>
                  <a:schemeClr val="tx1"/>
                </a:solidFill>
                <a:effectLst/>
                <a:latin typeface="+mn-lt"/>
                <a:ea typeface="+mn-ea"/>
                <a:cs typeface="+mn-cs"/>
              </a:rPr>
              <a:t>Empowering for the GP to make the choice, CT RX for someone who is depressed/needs ADT, but pay attention to the lifestyle/medical options that may be of benefit. Again, take control and work to decrease risk</a:t>
            </a:r>
            <a:endParaRPr lang="en-CA" b="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8145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67685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19410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02196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01436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arrows on this slide illustrates the progressive reduction in NV fracture risk with longer </a:t>
            </a:r>
            <a:r>
              <a:rPr lang="en-CA" dirty="0" err="1"/>
              <a:t>DMAb</a:t>
            </a:r>
            <a:r>
              <a:rPr lang="en-CA" dirty="0"/>
              <a:t> therapy. The importance of this is that it illustrates that longer therapy gives greater benefit (different from BP).</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09656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97394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290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11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78190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65143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Points:</a:t>
            </a:r>
          </a:p>
          <a:p>
            <a:pPr marL="185359" indent="-185359">
              <a:buFont typeface="Arial" panose="020B0604020202020204" pitchFamily="34" charset="0"/>
              <a:buChar char="•"/>
            </a:pPr>
            <a:r>
              <a:rPr lang="en-CA" dirty="0"/>
              <a:t>In years 3 to 6, femoral neck-BMD remained constant in Z6 and dropped slightly in Z3P3 (between-treatment difference = 1.04%; 95% CI: 0.4 to 1.7; p = 0.0009) but remained above </a:t>
            </a:r>
            <a:r>
              <a:rPr lang="en-CA" dirty="0" err="1"/>
              <a:t>pretreatment</a:t>
            </a:r>
            <a:r>
              <a:rPr lang="en-CA" dirty="0"/>
              <a:t> levels. </a:t>
            </a:r>
          </a:p>
          <a:p>
            <a:pPr marL="185359" indent="-185359">
              <a:buFont typeface="Arial" panose="020B0604020202020204" pitchFamily="34" charset="0"/>
              <a:buChar char="•"/>
            </a:pPr>
            <a:r>
              <a:rPr lang="en-CA" dirty="0"/>
              <a:t>Small differences in bone density in those who continued vs. those who stopped treatment suggest residual effects, and therefore, after 3 years of annual ZOL, many patients may discontinue therapy up to 3 years.</a:t>
            </a:r>
          </a:p>
          <a:p>
            <a:pPr marL="185359" indent="-185359">
              <a:buFont typeface="Arial" panose="020B0604020202020204" pitchFamily="34" charset="0"/>
              <a:buChar char="•"/>
            </a:pPr>
            <a:r>
              <a:rPr lang="en-CA" dirty="0"/>
              <a:t>After treatment from three to 6 years:  Morphometric vertebral fracture risk was significantly lower (after 6 years) in Z6 ( n = 14) versus Z3P3 ( n = 30; 3.0% versus 6.2%, odds ratio [OR] = 0.51, 95% CICI: 0.26 to 0.95; p = 0.035). However, there was no significant difference in fracture incidence for nonvertebral (HR = 0.99, 95% CI 0.7 to 1.5), clinical vertebral (HR = 1.81, 95% CI 0.53 to 6.2), hip (HR = 0.9, 95% CI 0.33 to 2.49), or all clinical fractures (HR = 1.04, 95% CI 0.71 to 1.54).</a:t>
            </a:r>
          </a:p>
          <a:p>
            <a:pPr marL="185359" indent="-185359">
              <a:buFont typeface="Arial" panose="020B0604020202020204" pitchFamily="34" charset="0"/>
              <a:buChar char="•"/>
            </a:pPr>
            <a:r>
              <a:rPr lang="en-CA" dirty="0"/>
              <a:t>In year 6 to 9,  the results suggest that almost all patients who have received six annual ZOL infusions can stop medication for up to three years with apparent maintenance of benefit.</a:t>
            </a:r>
          </a:p>
          <a:p>
            <a:pPr marL="185359" indent="-185359">
              <a:buFont typeface="Arial" panose="020B0604020202020204" pitchFamily="34" charset="0"/>
              <a:buChar char="•"/>
            </a:pPr>
            <a:r>
              <a:rPr lang="en-CA" dirty="0">
                <a:cs typeface="Helvetica"/>
              </a:rPr>
              <a:t>From year 6 to 9, the mean change in total hip BMD was −0.54% in Z9 vs. −1.31% in Z6P3 (difference 0.78%; 95% confidence interval [CI]: 0.37%, 1.93%; p=0.183). BTMs showed small, non-significant increases in those who discontinued after 6 years compared with those who continued for 9 years. The</a:t>
            </a:r>
            <a:r>
              <a:rPr lang="en-CA" dirty="0"/>
              <a:t> small sample size and limited number of fractures made identification of trends difficult to impossible</a:t>
            </a:r>
            <a:r>
              <a:rPr lang="en-CA" dirty="0">
                <a:cs typeface="Helvetica"/>
              </a:rPr>
              <a:t>; The number of fractures was low and did not significantly differ by treatment. </a:t>
            </a:r>
            <a:endParaRPr lang="en-CA" dirty="0"/>
          </a:p>
          <a:p>
            <a:pPr marL="185359" indent="-185359">
              <a:buFont typeface="Arial" panose="020B0604020202020204" pitchFamily="34" charset="0"/>
              <a:buChar char="•"/>
            </a:pPr>
            <a:endParaRPr lang="en-CA" dirty="0"/>
          </a:p>
          <a:p>
            <a:r>
              <a:rPr lang="en-CA" dirty="0"/>
              <a:t>N Values:</a:t>
            </a:r>
          </a:p>
          <a:p>
            <a:r>
              <a:rPr lang="en-CA" i="1" dirty="0"/>
              <a:t>Morphometric vertebral fractures</a:t>
            </a:r>
            <a:endParaRPr lang="en-CA" dirty="0"/>
          </a:p>
          <a:p>
            <a:pPr marL="181906" indent="-181906">
              <a:buFont typeface="Arial" panose="020B0604020202020204" pitchFamily="34" charset="0"/>
              <a:buChar char="•"/>
            </a:pPr>
            <a:r>
              <a:rPr lang="en-CA" dirty="0"/>
              <a:t>Z6P3: 5/69</a:t>
            </a:r>
          </a:p>
          <a:p>
            <a:pPr marL="181906" indent="-181906">
              <a:buFont typeface="Arial" panose="020B0604020202020204" pitchFamily="34" charset="0"/>
              <a:buChar char="•"/>
            </a:pPr>
            <a:r>
              <a:rPr lang="en-CA" dirty="0"/>
              <a:t>Z9: 3/68</a:t>
            </a:r>
          </a:p>
          <a:p>
            <a:endParaRPr lang="en-CA" dirty="0"/>
          </a:p>
          <a:p>
            <a:r>
              <a:rPr lang="en-CA" i="1" dirty="0"/>
              <a:t>Non-</a:t>
            </a:r>
            <a:r>
              <a:rPr lang="en-CA" i="1" dirty="0" err="1"/>
              <a:t>veretebral</a:t>
            </a:r>
            <a:r>
              <a:rPr lang="en-CA" i="1" dirty="0"/>
              <a:t> / All fractures</a:t>
            </a:r>
            <a:endParaRPr lang="en-CA" dirty="0"/>
          </a:p>
          <a:p>
            <a:pPr marL="181906" indent="-181906">
              <a:buFont typeface="Arial" panose="020B0604020202020204" pitchFamily="34" charset="0"/>
              <a:buChar char="•"/>
            </a:pPr>
            <a:r>
              <a:rPr lang="en-CA" dirty="0"/>
              <a:t>Z6P3: 9/95</a:t>
            </a:r>
          </a:p>
          <a:p>
            <a:pPr marL="181906" indent="-181906">
              <a:buFont typeface="Arial" panose="020B0604020202020204" pitchFamily="34" charset="0"/>
              <a:buChar char="•"/>
            </a:pPr>
            <a:r>
              <a:rPr lang="en-CA" dirty="0"/>
              <a:t>Z9: 10/95</a:t>
            </a:r>
            <a:endParaRPr lang="en-CA" i="1" dirty="0"/>
          </a:p>
          <a:p>
            <a:endParaRPr lang="en-CA" dirty="0"/>
          </a:p>
          <a:p>
            <a:r>
              <a:rPr lang="en-CA" b="1" dirty="0"/>
              <a:t>References:</a:t>
            </a:r>
          </a:p>
          <a:p>
            <a:r>
              <a:rPr lang="en-CA" dirty="0"/>
              <a:t>Black DM, et al. The effect of 3 versus 6 years of zoledronic acid treatment of osteoporosis: a randomized extension to the HORIZON-Pivotal Fracture Trial (PFT). J Bone Miner Res. 2012;27(2):243-54. </a:t>
            </a:r>
          </a:p>
          <a:p>
            <a:pPr defTabSz="970163">
              <a:defRPr/>
            </a:pPr>
            <a:r>
              <a:rPr lang="en-CA" dirty="0">
                <a:solidFill>
                  <a:schemeClr val="tx1">
                    <a:lumMod val="85000"/>
                    <a:lumOff val="15000"/>
                  </a:schemeClr>
                </a:solidFill>
                <a:cs typeface="Arial"/>
              </a:rPr>
              <a:t>Black DM, et al. </a:t>
            </a:r>
            <a:r>
              <a:rPr lang="en-CA" i="1" dirty="0">
                <a:solidFill>
                  <a:schemeClr val="tx1">
                    <a:lumMod val="85000"/>
                    <a:lumOff val="15000"/>
                  </a:schemeClr>
                </a:solidFill>
                <a:cs typeface="Arial"/>
              </a:rPr>
              <a:t>J Bone Miner Res</a:t>
            </a:r>
            <a:r>
              <a:rPr lang="en-US" dirty="0">
                <a:solidFill>
                  <a:schemeClr val="tx1">
                    <a:lumMod val="85000"/>
                    <a:lumOff val="15000"/>
                  </a:schemeClr>
                </a:solidFill>
                <a:cs typeface="Arial"/>
              </a:rPr>
              <a:t> DOI 10.1002/jbmr.2442</a:t>
            </a:r>
            <a:r>
              <a:rPr lang="en-CA" dirty="0"/>
              <a:t> </a:t>
            </a:r>
          </a:p>
          <a:p>
            <a:endParaRPr lang="en-CA" dirty="0"/>
          </a:p>
          <a:p>
            <a:endParaRPr lang="en-CA" dirty="0"/>
          </a:p>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0237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45040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Bis-AFF—bisphosphonate-associated atypical subtrochanteric and diaphyseal femur fracture, Bis-ONJ—bisphosphonate-associated osteonecrosis of the jaw, BMD—bone mineral density, FN—femoral neck, FRAX—Fracture Risk Assessment Tool, MVA—motor vehicle accident. *Data from Khan et al33 (Canadian data). †Data from Dell et al38 (American data). ‡Data from Statistics Canada77 (Canadian data). §Data from Transport Canada78 (Canadian data). ||The 10-year risk of major osteoporotic fracture in a low-risk woman by Canadian FRAX (65-year-old woman, weighing 60 kg with a height of 168 cm; BMD FN T-score -1.2). ¶ The 10-year risk of major osteoporotic fracture in a moderate-risk woman by Canadian FRAX (65-year-old woman weighing 60 kg with a height of 168 cm; parent hip fracture history; BMD FN T-score -2.0). # The10-year risk of major osteoporotic fracture in a high-risk woman by Canadian FRAX (65-year-old woman weighing 60 kg with a height of 168 cm; parent hip fracture history; previous fracture; BMD FN T-score -2.6).</a:t>
            </a:r>
          </a:p>
          <a:p>
            <a:endParaRPr lang="en-US" dirty="0"/>
          </a:p>
          <a:p>
            <a:endParaRPr lang="en-US" dirty="0"/>
          </a:p>
          <a:p>
            <a:r>
              <a:rPr lang="en-US" dirty="0"/>
              <a:t>Figure 1 provides a comparison of the absolute risks of bisphosphonate-related ONJ or AFF compared with the risk of suffering major osteoporotic fracture in untreated postmenopausal women of low, moderate, and high fracture risk.</a:t>
            </a:r>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68716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37749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319"/>
              </a:spcBef>
            </a:pPr>
            <a:r>
              <a:rPr lang="en-US" altLang="ko-KR" sz="1000" b="1" dirty="0">
                <a:ea typeface="Gulim" pitchFamily="34" charset="-127"/>
                <a:cs typeface="Arial" pitchFamily="34" charset="0"/>
              </a:rPr>
              <a:t>Key Points:</a:t>
            </a:r>
          </a:p>
          <a:p>
            <a:pPr>
              <a:lnSpc>
                <a:spcPct val="90000"/>
              </a:lnSpc>
              <a:spcBef>
                <a:spcPts val="319"/>
              </a:spcBef>
            </a:pPr>
            <a:endParaRPr lang="en-US" sz="1000" b="1" dirty="0">
              <a:cs typeface="Arial" pitchFamily="34" charset="0"/>
            </a:endParaRPr>
          </a:p>
          <a:p>
            <a:pPr marL="242473" indent="-242473">
              <a:lnSpc>
                <a:spcPct val="90000"/>
              </a:lnSpc>
              <a:spcBef>
                <a:spcPts val="319"/>
              </a:spcBef>
              <a:buFontTx/>
              <a:buChar char="•"/>
            </a:pPr>
            <a:r>
              <a:rPr lang="en-US" sz="1000" dirty="0">
                <a:cs typeface="Arial" pitchFamily="34" charset="0"/>
              </a:rPr>
              <a:t>Limited data are available that evaluate the effect of denosumab discontinuation</a:t>
            </a:r>
          </a:p>
          <a:p>
            <a:pPr marL="242473" indent="-242473">
              <a:lnSpc>
                <a:spcPct val="90000"/>
              </a:lnSpc>
              <a:spcBef>
                <a:spcPts val="319"/>
              </a:spcBef>
              <a:buFontTx/>
              <a:buChar char="•"/>
            </a:pPr>
            <a:r>
              <a:rPr lang="en-US" sz="1000" dirty="0">
                <a:cs typeface="Arial" pitchFamily="34" charset="0"/>
              </a:rPr>
              <a:t>In an extension study of a phase 3 prevention trial in postmenopausal women with low bone mass, denosumab demonstrated reversibility of bone turnover markers and BMD upon discontinuation following 24 months of treatment (last dose at month 18).</a:t>
            </a:r>
            <a:r>
              <a:rPr lang="en-US" sz="1000" baseline="30000" dirty="0">
                <a:cs typeface="Arial" pitchFamily="34" charset="0"/>
              </a:rPr>
              <a:t>1</a:t>
            </a:r>
            <a:endParaRPr lang="en-US" sz="1000" dirty="0">
              <a:cs typeface="Arial" pitchFamily="34" charset="0"/>
            </a:endParaRPr>
          </a:p>
          <a:p>
            <a:pPr marL="242473" indent="-242473">
              <a:lnSpc>
                <a:spcPct val="90000"/>
              </a:lnSpc>
              <a:spcBef>
                <a:spcPts val="319"/>
              </a:spcBef>
              <a:buFontTx/>
              <a:buChar char="•"/>
            </a:pPr>
            <a:r>
              <a:rPr lang="en-US" sz="1000" dirty="0">
                <a:cs typeface="Arial" pitchFamily="34" charset="0"/>
              </a:rPr>
              <a:t>Following denosumab discontinuation, levels of serum </a:t>
            </a:r>
            <a:r>
              <a:rPr lang="en-US" sz="1000" dirty="0" err="1">
                <a:cs typeface="Arial" pitchFamily="34" charset="0"/>
              </a:rPr>
              <a:t>CTx</a:t>
            </a:r>
            <a:r>
              <a:rPr lang="en-US" sz="1000" dirty="0">
                <a:cs typeface="Arial" pitchFamily="34" charset="0"/>
              </a:rPr>
              <a:t> increased to levels 40-60% above pretreatment values but returned to baseline levels within 12 months.</a:t>
            </a:r>
            <a:r>
              <a:rPr lang="en-US" sz="1000" baseline="30000" dirty="0">
                <a:cs typeface="Arial" pitchFamily="34" charset="0"/>
              </a:rPr>
              <a:t>2</a:t>
            </a:r>
          </a:p>
          <a:p>
            <a:pPr marL="242473" indent="-242473">
              <a:lnSpc>
                <a:spcPct val="90000"/>
              </a:lnSpc>
              <a:spcBef>
                <a:spcPts val="319"/>
              </a:spcBef>
              <a:buFontTx/>
              <a:buChar char="•"/>
            </a:pPr>
            <a:r>
              <a:rPr lang="en-US" sz="1000" dirty="0">
                <a:cs typeface="Arial" pitchFamily="34" charset="0"/>
              </a:rPr>
              <a:t>After denosumab discontinuation, BMD returned to approximately baseline levels within 12 months.</a:t>
            </a:r>
            <a:r>
              <a:rPr lang="en-US" sz="1000" baseline="30000" dirty="0">
                <a:cs typeface="Arial" pitchFamily="34" charset="0"/>
              </a:rPr>
              <a:t>2</a:t>
            </a:r>
          </a:p>
          <a:p>
            <a:pPr>
              <a:lnSpc>
                <a:spcPct val="90000"/>
              </a:lnSpc>
              <a:spcBef>
                <a:spcPts val="319"/>
              </a:spcBef>
            </a:pPr>
            <a:endParaRPr lang="en-US" sz="1000" dirty="0">
              <a:cs typeface="Arial" pitchFamily="34" charset="0"/>
            </a:endParaRPr>
          </a:p>
          <a:p>
            <a:pPr>
              <a:lnSpc>
                <a:spcPct val="90000"/>
              </a:lnSpc>
              <a:spcBef>
                <a:spcPts val="319"/>
              </a:spcBef>
            </a:pPr>
            <a:r>
              <a:rPr lang="en-US" altLang="ko-KR" sz="1000" b="1" dirty="0">
                <a:ea typeface="Gulim" pitchFamily="34" charset="-127"/>
                <a:cs typeface="Arial" pitchFamily="34" charset="0"/>
              </a:rPr>
              <a:t>Supplemental Information</a:t>
            </a:r>
            <a:endParaRPr lang="en-US" sz="1000" b="1" dirty="0">
              <a:cs typeface="Arial" pitchFamily="34" charset="0"/>
            </a:endParaRPr>
          </a:p>
          <a:p>
            <a:pPr marL="242473" indent="-242473">
              <a:lnSpc>
                <a:spcPct val="90000"/>
              </a:lnSpc>
              <a:spcBef>
                <a:spcPts val="319"/>
              </a:spcBef>
              <a:buFontTx/>
              <a:buChar char="•"/>
            </a:pPr>
            <a:r>
              <a:rPr lang="en-US" sz="1000" dirty="0">
                <a:cs typeface="Arial" pitchFamily="34" charset="0"/>
              </a:rPr>
              <a:t>The phase 3 prevention study was a randomized, double-blind, placebo-controlled study that included 332 postmenopausal women with low bone mass and a mean age of 59.4 years.</a:t>
            </a:r>
            <a:r>
              <a:rPr lang="en-US" sz="1000" baseline="30000" dirty="0">
                <a:cs typeface="Arial" pitchFamily="34" charset="0"/>
              </a:rPr>
              <a:t>1,3</a:t>
            </a:r>
          </a:p>
          <a:p>
            <a:pPr marL="727417" lvl="1" indent="-242473">
              <a:lnSpc>
                <a:spcPct val="90000"/>
              </a:lnSpc>
              <a:spcBef>
                <a:spcPts val="319"/>
              </a:spcBef>
              <a:buFont typeface="Arial" pitchFamily="34" charset="0"/>
              <a:buChar char="–"/>
            </a:pPr>
            <a:r>
              <a:rPr lang="en-US" sz="1000" dirty="0">
                <a:cs typeface="Arial" pitchFamily="34" charset="0"/>
              </a:rPr>
              <a:t>Subjects were randomized to 24 months of treatment with denosumab 60 mg Q6M (n = 166) or placebo  (n = 166).</a:t>
            </a:r>
            <a:r>
              <a:rPr lang="en-US" sz="1000" baseline="30000" dirty="0">
                <a:cs typeface="Arial" pitchFamily="34" charset="0"/>
              </a:rPr>
              <a:t>3</a:t>
            </a:r>
          </a:p>
          <a:p>
            <a:pPr marL="727417" lvl="1" indent="-242473">
              <a:lnSpc>
                <a:spcPct val="90000"/>
              </a:lnSpc>
              <a:spcBef>
                <a:spcPts val="319"/>
              </a:spcBef>
              <a:buFont typeface="Arial" pitchFamily="34" charset="0"/>
              <a:buChar char="–"/>
            </a:pPr>
            <a:r>
              <a:rPr lang="en-US" sz="1000" dirty="0">
                <a:cs typeface="Arial" pitchFamily="34" charset="0"/>
              </a:rPr>
              <a:t>The primary endpoint was percent change in lumbar spine BMD at 24 months.</a:t>
            </a:r>
            <a:r>
              <a:rPr lang="en-US" sz="1000" baseline="30000" dirty="0">
                <a:cs typeface="Arial" pitchFamily="34" charset="0"/>
              </a:rPr>
              <a:t>3</a:t>
            </a:r>
          </a:p>
          <a:p>
            <a:pPr marL="727417" lvl="1" indent="-242473">
              <a:lnSpc>
                <a:spcPct val="90000"/>
              </a:lnSpc>
              <a:spcBef>
                <a:spcPts val="319"/>
              </a:spcBef>
              <a:buFont typeface="Arial" pitchFamily="34" charset="0"/>
              <a:buChar char="–"/>
            </a:pPr>
            <a:r>
              <a:rPr lang="en-US" sz="1000" dirty="0">
                <a:cs typeface="Arial" pitchFamily="34" charset="0"/>
              </a:rPr>
              <a:t>Secondary endpoints included the change in BMD at the total hip, femoral neck, one-third radius; and the change in levels of the BTM serum CTx.</a:t>
            </a:r>
            <a:r>
              <a:rPr lang="en-US" sz="1000" baseline="30000" dirty="0">
                <a:cs typeface="Arial" pitchFamily="34" charset="0"/>
              </a:rPr>
              <a:t>3</a:t>
            </a:r>
          </a:p>
          <a:p>
            <a:pPr marL="242473" indent="-242473">
              <a:lnSpc>
                <a:spcPct val="90000"/>
              </a:lnSpc>
              <a:spcBef>
                <a:spcPts val="319"/>
              </a:spcBef>
              <a:buFontTx/>
              <a:buChar char="•"/>
            </a:pPr>
            <a:r>
              <a:rPr lang="en-US" sz="1000" dirty="0">
                <a:cs typeface="Arial" pitchFamily="34" charset="0"/>
              </a:rPr>
              <a:t>Please note that denosumab is not indicated for the prevention of osteoporosis. The FDA has requested a new clinical program in order to consider denosumab for the prevention of postmenopausal osteoporosis.</a:t>
            </a:r>
          </a:p>
          <a:p>
            <a:pPr marL="242473" indent="-242473">
              <a:lnSpc>
                <a:spcPct val="90000"/>
              </a:lnSpc>
              <a:spcBef>
                <a:spcPts val="319"/>
              </a:spcBef>
              <a:buFontTx/>
              <a:buChar char="•"/>
            </a:pPr>
            <a:r>
              <a:rPr lang="en-US" sz="1000" dirty="0">
                <a:cs typeface="Arial" pitchFamily="34" charset="0"/>
              </a:rPr>
              <a:t>A 2-year extension of the phase 3 prevention study was undertaken to determine the effects of Prolia</a:t>
            </a:r>
            <a:r>
              <a:rPr lang="en-US" sz="1000" baseline="30000" dirty="0">
                <a:cs typeface="Arial" pitchFamily="34" charset="0"/>
              </a:rPr>
              <a:t>®</a:t>
            </a:r>
            <a:r>
              <a:rPr lang="en-US" sz="1000" dirty="0">
                <a:cs typeface="Arial" pitchFamily="34" charset="0"/>
              </a:rPr>
              <a:t> discontinuation (placebo, n = 128; discontinued denosumab, n = 128).</a:t>
            </a:r>
            <a:r>
              <a:rPr lang="en-US" sz="1000" baseline="30000" dirty="0">
                <a:cs typeface="Arial" pitchFamily="34" charset="0"/>
              </a:rPr>
              <a:t>1 </a:t>
            </a:r>
          </a:p>
          <a:p>
            <a:pPr marL="242473" indent="-242473">
              <a:lnSpc>
                <a:spcPct val="90000"/>
              </a:lnSpc>
              <a:spcBef>
                <a:spcPts val="319"/>
              </a:spcBef>
              <a:buFontTx/>
              <a:buChar char="•"/>
            </a:pPr>
            <a:r>
              <a:rPr lang="en-US" sz="1000" dirty="0">
                <a:cs typeface="Arial" pitchFamily="34" charset="0"/>
              </a:rPr>
              <a:t>Fractures in this study were reported as adverse events. T</a:t>
            </a:r>
            <a:r>
              <a:rPr lang="en-US" sz="1000" dirty="0">
                <a:solidFill>
                  <a:srgbClr val="000000"/>
                </a:solidFill>
                <a:cs typeface="Arial" pitchFamily="34" charset="0"/>
              </a:rPr>
              <a:t>his study was not powered to evaluate fracture rates</a:t>
            </a:r>
            <a:r>
              <a:rPr lang="en-US" sz="1000" dirty="0">
                <a:cs typeface="Arial" pitchFamily="34" charset="0"/>
              </a:rPr>
              <a:t>. The incidence of nonvertebral fractures during the off-treatment period was placebo, </a:t>
            </a:r>
            <a:br>
              <a:rPr lang="en-US" sz="1000" dirty="0">
                <a:cs typeface="Arial" pitchFamily="34" charset="0"/>
              </a:rPr>
            </a:br>
            <a:r>
              <a:rPr lang="en-US" sz="1000" dirty="0">
                <a:cs typeface="Arial" pitchFamily="34" charset="0"/>
              </a:rPr>
              <a:t>4 (3.1%); denosumab, 4 (3.1%). These included fractures of the </a:t>
            </a:r>
            <a:r>
              <a:rPr lang="en-US" sz="1000" dirty="0">
                <a:solidFill>
                  <a:srgbClr val="000000"/>
                </a:solidFill>
                <a:cs typeface="Arial" pitchFamily="34" charset="0"/>
              </a:rPr>
              <a:t>foot, fibula, radius, femur, and </a:t>
            </a:r>
            <a:r>
              <a:rPr lang="en-US" sz="1000" dirty="0" err="1">
                <a:solidFill>
                  <a:srgbClr val="000000"/>
                </a:solidFill>
                <a:cs typeface="Arial" pitchFamily="34" charset="0"/>
              </a:rPr>
              <a:t>humerus</a:t>
            </a:r>
            <a:r>
              <a:rPr lang="en-US" sz="1000" dirty="0">
                <a:solidFill>
                  <a:srgbClr val="000000"/>
                </a:solidFill>
                <a:cs typeface="Arial" pitchFamily="34" charset="0"/>
              </a:rPr>
              <a:t>.</a:t>
            </a:r>
            <a:r>
              <a:rPr lang="en-US" sz="1000" baseline="30000" dirty="0">
                <a:solidFill>
                  <a:srgbClr val="000000"/>
                </a:solidFill>
                <a:cs typeface="Arial" pitchFamily="34" charset="0"/>
              </a:rPr>
              <a:t> </a:t>
            </a:r>
            <a:r>
              <a:rPr lang="en-US" sz="1000" dirty="0">
                <a:solidFill>
                  <a:srgbClr val="000000"/>
                </a:solidFill>
                <a:cs typeface="Arial" pitchFamily="34" charset="0"/>
              </a:rPr>
              <a:t>One vertebral fracture was observed in the </a:t>
            </a:r>
            <a:r>
              <a:rPr lang="en-US" sz="1000" dirty="0">
                <a:cs typeface="Arial" pitchFamily="34" charset="0"/>
              </a:rPr>
              <a:t>denosumab </a:t>
            </a:r>
            <a:r>
              <a:rPr lang="en-US" sz="1000" dirty="0">
                <a:solidFill>
                  <a:srgbClr val="000000"/>
                </a:solidFill>
                <a:cs typeface="Arial" pitchFamily="34" charset="0"/>
              </a:rPr>
              <a:t>group.</a:t>
            </a:r>
            <a:r>
              <a:rPr lang="en-US" sz="1000" baseline="30000" dirty="0">
                <a:solidFill>
                  <a:srgbClr val="000000"/>
                </a:solidFill>
                <a:cs typeface="Arial" pitchFamily="34" charset="0"/>
              </a:rPr>
              <a:t>1</a:t>
            </a:r>
            <a:endParaRPr lang="en-US" sz="1000" baseline="30000" dirty="0">
              <a:cs typeface="Arial" pitchFamily="34" charset="0"/>
            </a:endParaRPr>
          </a:p>
          <a:p>
            <a:pPr lvl="1">
              <a:lnSpc>
                <a:spcPct val="90000"/>
              </a:lnSpc>
              <a:spcBef>
                <a:spcPts val="319"/>
              </a:spcBef>
              <a:buFontTx/>
              <a:buChar char="•"/>
            </a:pPr>
            <a:endParaRPr lang="en-US" sz="1000" dirty="0">
              <a:cs typeface="Arial" pitchFamily="34" charset="0"/>
            </a:endParaRPr>
          </a:p>
          <a:p>
            <a:pPr>
              <a:lnSpc>
                <a:spcPct val="90000"/>
              </a:lnSpc>
              <a:spcBef>
                <a:spcPts val="319"/>
              </a:spcBef>
            </a:pPr>
            <a:r>
              <a:rPr lang="en-US" sz="1000" dirty="0">
                <a:cs typeface="Arial" pitchFamily="34" charset="0"/>
              </a:rPr>
              <a:t>1. Bone HG, et al. </a:t>
            </a:r>
            <a:r>
              <a:rPr lang="en-US" sz="1000" i="1" dirty="0">
                <a:cs typeface="Arial" pitchFamily="34" charset="0"/>
              </a:rPr>
              <a:t>J Bone Miner Res</a:t>
            </a:r>
            <a:r>
              <a:rPr lang="en-US" sz="1000" dirty="0">
                <a:cs typeface="Arial" pitchFamily="34" charset="0"/>
              </a:rPr>
              <a:t>. 2009;24(Suppl 1). http://www.asbmr.org. Accessed September 17, 2009. Abstract A09001485 and oral presentation.</a:t>
            </a:r>
          </a:p>
          <a:p>
            <a:pPr>
              <a:lnSpc>
                <a:spcPct val="90000"/>
              </a:lnSpc>
              <a:spcBef>
                <a:spcPts val="319"/>
              </a:spcBef>
            </a:pPr>
            <a:r>
              <a:rPr lang="en-US" sz="1000" dirty="0">
                <a:cs typeface="Arial" pitchFamily="34" charset="0"/>
              </a:rPr>
              <a:t>2. Prolia</a:t>
            </a:r>
            <a:r>
              <a:rPr lang="en-US" sz="1000" baseline="30000" dirty="0">
                <a:cs typeface="Arial" pitchFamily="34" charset="0"/>
              </a:rPr>
              <a:t>®</a:t>
            </a:r>
            <a:r>
              <a:rPr lang="en-US" sz="1000" dirty="0">
                <a:cs typeface="Arial" pitchFamily="34" charset="0"/>
              </a:rPr>
              <a:t> (denosumab) prescribing information, Amgen.</a:t>
            </a:r>
          </a:p>
          <a:p>
            <a:pPr>
              <a:lnSpc>
                <a:spcPct val="90000"/>
              </a:lnSpc>
              <a:spcBef>
                <a:spcPts val="319"/>
              </a:spcBef>
            </a:pPr>
            <a:r>
              <a:rPr lang="en-US" sz="1000" dirty="0">
                <a:cs typeface="Arial" pitchFamily="34" charset="0"/>
              </a:rPr>
              <a:t>3. Bone HG, et al. </a:t>
            </a:r>
            <a:r>
              <a:rPr lang="en-US" sz="1000" i="1" dirty="0">
                <a:cs typeface="Arial" pitchFamily="34" charset="0"/>
              </a:rPr>
              <a:t>J Clin Endocrinol </a:t>
            </a:r>
            <a:r>
              <a:rPr lang="en-US" sz="1000" i="1" dirty="0" err="1">
                <a:cs typeface="Arial" pitchFamily="34" charset="0"/>
              </a:rPr>
              <a:t>Metab</a:t>
            </a:r>
            <a:r>
              <a:rPr lang="en-US" sz="1000" dirty="0">
                <a:cs typeface="Arial" pitchFamily="34" charset="0"/>
              </a:rPr>
              <a:t>. 2008;93:2149-2157.</a:t>
            </a:r>
          </a:p>
          <a:p>
            <a:endParaRPr lang="en-CA" sz="1000" dirty="0"/>
          </a:p>
          <a:p>
            <a:endParaRPr lang="en-CA" sz="1000" dirty="0"/>
          </a:p>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70272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5985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12411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7603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76037"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7603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90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3572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8718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913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CA" dirty="0"/>
              <a:t>http://www.medscape.org/viewarticle/747951_2</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875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364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22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058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316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2972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24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498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1309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9895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5"/>
              </a:spcBef>
            </a:pPr>
            <a:r>
              <a:rPr lang="en-US" dirty="0">
                <a:latin typeface="Arial" pitchFamily="34" charset="0"/>
              </a:rPr>
              <a:t>40% of Canadians who experience a fracture have a history of prior fracture</a:t>
            </a:r>
            <a:r>
              <a:rPr lang="en-US" baseline="30000" dirty="0">
                <a:latin typeface="Arial" pitchFamily="34" charset="0"/>
              </a:rPr>
              <a:t>1</a:t>
            </a:r>
          </a:p>
          <a:p>
            <a:pPr>
              <a:spcBef>
                <a:spcPts val="1205"/>
              </a:spcBef>
            </a:pPr>
            <a:r>
              <a:rPr lang="en-US" dirty="0">
                <a:latin typeface="Arial" pitchFamily="34" charset="0"/>
              </a:rPr>
              <a:t>40% of women with a hip fracture required assistance walking </a:t>
            </a:r>
            <a:r>
              <a:rPr lang="en-US" baseline="30000" dirty="0">
                <a:latin typeface="Arial" pitchFamily="34" charset="0"/>
              </a:rPr>
              <a:t>2</a:t>
            </a:r>
          </a:p>
          <a:p>
            <a:pPr>
              <a:spcBef>
                <a:spcPts val="1205"/>
              </a:spcBef>
            </a:pPr>
            <a:r>
              <a:rPr lang="en-US" dirty="0">
                <a:latin typeface="Arial" pitchFamily="34" charset="0"/>
              </a:rPr>
              <a:t>18% of community</a:t>
            </a:r>
            <a:r>
              <a:rPr lang="en-US" baseline="0" dirty="0">
                <a:latin typeface="Arial" pitchFamily="34" charset="0"/>
              </a:rPr>
              <a:t> dwelling </a:t>
            </a:r>
            <a:r>
              <a:rPr lang="en-US" dirty="0">
                <a:latin typeface="Arial" pitchFamily="34" charset="0"/>
              </a:rPr>
              <a:t>women &gt; 50 years of</a:t>
            </a:r>
            <a:r>
              <a:rPr lang="en-US" baseline="0" dirty="0">
                <a:latin typeface="Arial" pitchFamily="34" charset="0"/>
              </a:rPr>
              <a:t> age who were hospitalized </a:t>
            </a:r>
            <a:r>
              <a:rPr lang="en-US" dirty="0">
                <a:latin typeface="Arial" pitchFamily="34" charset="0"/>
              </a:rPr>
              <a:t>after hip fracture were</a:t>
            </a:r>
            <a:r>
              <a:rPr lang="en-US" baseline="0" dirty="0">
                <a:latin typeface="Arial" pitchFamily="34" charset="0"/>
              </a:rPr>
              <a:t> discharged to long-term care facility</a:t>
            </a:r>
            <a:r>
              <a:rPr lang="en-US" dirty="0">
                <a:latin typeface="Arial" pitchFamily="34" charset="0"/>
              </a:rPr>
              <a:t>.</a:t>
            </a:r>
            <a:r>
              <a:rPr lang="en-US" baseline="30000" dirty="0">
                <a:latin typeface="Arial" pitchFamily="34" charset="0"/>
              </a:rPr>
              <a:t>3</a:t>
            </a:r>
            <a:r>
              <a:rPr lang="en-US" dirty="0">
                <a:latin typeface="Arial" pitchFamily="34" charset="0"/>
              </a:rPr>
              <a:t> </a:t>
            </a:r>
            <a:endParaRPr lang="en-US" baseline="30000" dirty="0">
              <a:latin typeface="Arial" pitchFamily="34" charset="0"/>
            </a:endParaRP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535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9550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7457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107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6156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236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1348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2199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sz="1100" dirty="0"/>
              <a:t>Decreases in bone volume has a nonlinear effect on bone strength; extremely low bone volumes </a:t>
            </a:r>
            <a:br>
              <a:rPr lang="en-US" sz="1100" dirty="0"/>
            </a:br>
            <a:r>
              <a:rPr lang="en-US" sz="1100" dirty="0"/>
              <a:t>(&lt; 15% bone/volume) leads to a large drop in mechanical strength of the bone.</a:t>
            </a:r>
            <a:r>
              <a:rPr lang="en-US" sz="1100" baseline="30000" dirty="0"/>
              <a:t>1</a:t>
            </a:r>
            <a:endParaRPr lang="en-US" sz="1100" dirty="0"/>
          </a:p>
          <a:p>
            <a:r>
              <a:rPr lang="en-US" sz="1100" dirty="0"/>
              <a:t>Trabecular thickness decreases with aging,</a:t>
            </a:r>
            <a:r>
              <a:rPr lang="en-US" sz="1100" baseline="30000" dirty="0"/>
              <a:t>2</a:t>
            </a:r>
            <a:r>
              <a:rPr lang="en-US" sz="1100" dirty="0"/>
              <a:t> resulting in decreased bone strength (which is proportional to the square of its radius), which ultimately leads to buckling and bending of the trabecular struts.</a:t>
            </a:r>
            <a:r>
              <a:rPr lang="en-US" sz="1100" baseline="30000" dirty="0"/>
              <a:t>1</a:t>
            </a:r>
            <a:endParaRPr lang="en-US" sz="1100" dirty="0"/>
          </a:p>
          <a:p>
            <a:r>
              <a:rPr lang="en-US" sz="1100" dirty="0"/>
              <a:t>Connectivity is significantly impacted with the loss of each cross tie, since each one leaves two trabecular struts unsupported.</a:t>
            </a:r>
            <a:r>
              <a:rPr lang="en-US" sz="1100" baseline="30000" dirty="0"/>
              <a:t>1</a:t>
            </a:r>
            <a:endParaRPr lang="en-US" sz="1100" dirty="0"/>
          </a:p>
          <a:p>
            <a:r>
              <a:rPr lang="en-US" sz="1100" dirty="0"/>
              <a:t>Cortical porosity increases with aging, leading to disproportionately large losses in bone strength.</a:t>
            </a:r>
            <a:r>
              <a:rPr lang="en-US" sz="1100" baseline="30000" dirty="0"/>
              <a:t>1</a:t>
            </a:r>
            <a:endParaRPr lang="en-US" sz="1100" dirty="0"/>
          </a:p>
          <a:p>
            <a:pPr lvl="1"/>
            <a:r>
              <a:rPr lang="en-US" sz="1100" dirty="0"/>
              <a:t>In older adults (&gt; 60 years), the pores increase in size through coalescing to reduce the actual number of pores.</a:t>
            </a:r>
            <a:r>
              <a:rPr lang="en-US" sz="1100" baseline="30000" dirty="0"/>
              <a:t>1</a:t>
            </a:r>
            <a:endParaRPr lang="en-US" sz="1100" dirty="0"/>
          </a:p>
          <a:p>
            <a:r>
              <a:rPr lang="en-US" sz="1100" dirty="0"/>
              <a:t>Microarchitectural changes in the vertebral body have been shown to occur with aging, including decreased bone volume per trabecular volume (BV/TV) and decreased cortical thickness.</a:t>
            </a:r>
            <a:r>
              <a:rPr lang="en-US" sz="1100" baseline="30000" dirty="0"/>
              <a:t>2</a:t>
            </a:r>
            <a:endParaRPr lang="en-US" sz="1100" dirty="0"/>
          </a:p>
          <a:p>
            <a:endParaRPr lang="en-US" sz="1100" dirty="0"/>
          </a:p>
          <a:p>
            <a:pPr marL="221918" indent="-221918">
              <a:buFont typeface="+mj-lt"/>
              <a:buAutoNum type="arabicPeriod"/>
            </a:pPr>
            <a:r>
              <a:rPr lang="en-US" sz="1100" dirty="0"/>
              <a:t>Davison SK, </a:t>
            </a:r>
            <a:r>
              <a:rPr lang="en-US" sz="1100" dirty="0" err="1"/>
              <a:t>Siminoski</a:t>
            </a:r>
            <a:r>
              <a:rPr lang="en-US" sz="1100" dirty="0"/>
              <a:t> K, Adachi JD, et al. Bone strength: the whole is greater than the sum of its parts. </a:t>
            </a:r>
            <a:r>
              <a:rPr lang="en-US" sz="1100" i="1" dirty="0" err="1"/>
              <a:t>Semin</a:t>
            </a:r>
            <a:r>
              <a:rPr lang="en-US" sz="1100" i="1" dirty="0"/>
              <a:t> Arthritis Rheum</a:t>
            </a:r>
            <a:r>
              <a:rPr lang="en-US" sz="1100" dirty="0"/>
              <a:t>. 2006;36:22-31.</a:t>
            </a:r>
          </a:p>
          <a:p>
            <a:pPr marL="221918" indent="-221918">
              <a:buFont typeface="+mj-lt"/>
              <a:buAutoNum type="arabicPeriod"/>
            </a:pPr>
            <a:r>
              <a:rPr lang="en-US" sz="1100" dirty="0" err="1"/>
              <a:t>Mosekilde</a:t>
            </a:r>
            <a:r>
              <a:rPr lang="en-US" sz="1100" dirty="0"/>
              <a:t> L. The effect of modelling and </a:t>
            </a:r>
            <a:r>
              <a:rPr lang="en-US" sz="1100" dirty="0" err="1"/>
              <a:t>remodelling</a:t>
            </a:r>
            <a:r>
              <a:rPr lang="en-US" sz="1100" dirty="0"/>
              <a:t> on human vertebral body architecture. </a:t>
            </a:r>
            <a:r>
              <a:rPr lang="en-US" sz="1100" i="1" dirty="0"/>
              <a:t>Technol Health Care</a:t>
            </a:r>
            <a:r>
              <a:rPr lang="en-US" sz="1100" dirty="0"/>
              <a:t>. 1998;6:287-297.</a:t>
            </a:r>
          </a:p>
          <a:p>
            <a:pPr marL="234651" indent="-234651">
              <a:buFont typeface="+mj-lt"/>
              <a:buAutoNum type="arabicPeriod"/>
            </a:pPr>
            <a:endParaRPr lang="en-US" sz="800" dirty="0"/>
          </a:p>
          <a:p>
            <a:endParaRPr lang="en-CA"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063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3036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9943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0572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0" marR="0" lvl="0" indent="0" algn="l" defTabSz="914400" rtl="0" eaLnBrk="1" fontAlgn="auto" latinLnBrk="0" hangingPunct="1">
              <a:lnSpc>
                <a:spcPct val="100000"/>
              </a:lnSpc>
              <a:spcBef>
                <a:spcPct val="0"/>
              </a:spcBef>
              <a:spcAft>
                <a:spcPts val="0"/>
              </a:spcAft>
              <a:buClrTx/>
              <a:buSzTx/>
              <a:buFontTx/>
              <a:buNone/>
              <a:tabLst/>
              <a:defRPr/>
            </a:pPr>
            <a:r>
              <a:rPr lang="en-CA" dirty="0">
                <a:solidFill>
                  <a:srgbClr val="FFFFFF"/>
                </a:solidFill>
              </a:rPr>
              <a:t>DIRC 2004 Medications  and Falls in the Elderly Brent Ruddock</a:t>
            </a:r>
            <a:endParaRPr lang="en-CA" b="1" dirty="0">
              <a:latin typeface="Arial" charset="0"/>
            </a:endParaRP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673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170632" indent="-170632">
              <a:spcBef>
                <a:spcPct val="0"/>
              </a:spcBef>
              <a:buFont typeface="Arial" pitchFamily="34" charset="0"/>
              <a:buChar char="•"/>
              <a:defRPr/>
            </a:pPr>
            <a:r>
              <a:rPr lang="en-CA" dirty="0"/>
              <a:t>Chemotherapeutic/transplant drugs (i.e. cyclosporine, tacrolimus, platinum compounds, cyclophosphamide)</a:t>
            </a:r>
          </a:p>
          <a:p>
            <a:pPr marL="170632" indent="-170632">
              <a:spcBef>
                <a:spcPct val="0"/>
              </a:spcBef>
              <a:buFont typeface="Arial" pitchFamily="34" charset="0"/>
              <a:buChar char="•"/>
              <a:defRPr/>
            </a:pPr>
            <a:endParaRPr lang="en-CA" dirty="0"/>
          </a:p>
          <a:p>
            <a:pPr>
              <a:buClr>
                <a:srgbClr val="FFC000"/>
              </a:buClr>
              <a:defRPr/>
            </a:pPr>
            <a:r>
              <a:rPr lang="en-US" u="sng" dirty="0"/>
              <a:t>Commonly Used Medications Recently Suggested to Have a Potential Association With Increased Fracture Risk</a:t>
            </a:r>
          </a:p>
          <a:p>
            <a:pPr>
              <a:buClr>
                <a:srgbClr val="FFC000"/>
              </a:buClr>
              <a:defRPr/>
            </a:pPr>
            <a:r>
              <a:rPr lang="en-US" dirty="0"/>
              <a:t>Proton-pump inhibitors (PPIs)</a:t>
            </a:r>
          </a:p>
          <a:p>
            <a:pPr marL="673047" lvl="1" indent="-331784">
              <a:defRPr/>
            </a:pPr>
            <a:r>
              <a:rPr lang="en-US" dirty="0"/>
              <a:t>-Increased risk of hip fracture observed after long-term, high dose therapy</a:t>
            </a:r>
            <a:r>
              <a:rPr lang="en-US" baseline="30000" dirty="0"/>
              <a:t>3</a:t>
            </a:r>
          </a:p>
          <a:p>
            <a:pPr>
              <a:buClr>
                <a:srgbClr val="FFC000"/>
              </a:buClr>
              <a:defRPr/>
            </a:pPr>
            <a:r>
              <a:rPr lang="en-US" dirty="0"/>
              <a:t>Selective-serotonin reuptake inhibitors (SSRIs)</a:t>
            </a:r>
          </a:p>
          <a:p>
            <a:pPr marL="673047" lvl="1" indent="-331784">
              <a:defRPr/>
            </a:pPr>
            <a:r>
              <a:rPr lang="en-US" dirty="0"/>
              <a:t>2-fold increased risk of clinical fragility fracture observed with daily use</a:t>
            </a:r>
            <a:r>
              <a:rPr lang="en-US" baseline="30000" dirty="0"/>
              <a:t>4</a:t>
            </a:r>
          </a:p>
          <a:p>
            <a:pPr>
              <a:buClr>
                <a:srgbClr val="FFC000"/>
              </a:buClr>
              <a:defRPr/>
            </a:pPr>
            <a:r>
              <a:rPr lang="en-US" dirty="0"/>
              <a:t>Thiazolidinediones (TZDs)</a:t>
            </a:r>
          </a:p>
          <a:p>
            <a:pPr marL="673047" lvl="1" indent="-331784">
              <a:defRPr/>
            </a:pPr>
            <a:r>
              <a:rPr lang="en-US" dirty="0"/>
              <a:t>In postmenopausal women with type 2 diabetes, a significantly increased risk of peripheral fracture was observed with rosiglitazone than with metformin or glyburide</a:t>
            </a:r>
            <a:r>
              <a:rPr lang="en-US" baseline="30000" dirty="0"/>
              <a:t>5</a:t>
            </a:r>
          </a:p>
          <a:p>
            <a:pPr marL="170632" indent="-170632">
              <a:spcBef>
                <a:spcPct val="0"/>
              </a:spcBef>
              <a:buFont typeface="Arial" pitchFamily="34" charset="0"/>
              <a:buChar char="•"/>
              <a:defRPr/>
            </a:pPr>
            <a:endParaRPr lang="en-CA" dirty="0"/>
          </a:p>
          <a:p>
            <a:pPr>
              <a:spcBef>
                <a:spcPct val="0"/>
              </a:spcBef>
              <a:defRPr/>
            </a:pPr>
            <a:endParaRPr lang="en-US" dirty="0"/>
          </a:p>
          <a:p>
            <a:pPr>
              <a:spcBef>
                <a:spcPct val="0"/>
              </a:spcBef>
              <a:defRPr/>
            </a:pPr>
            <a:r>
              <a:rPr lang="en-US" b="1" dirty="0"/>
              <a:t>References:</a:t>
            </a:r>
          </a:p>
          <a:p>
            <a:pPr marL="227509" indent="-227509">
              <a:spcBef>
                <a:spcPct val="0"/>
              </a:spcBef>
              <a:buFont typeface="+mj-lt"/>
              <a:buAutoNum type="arabicPeriod"/>
              <a:defRPr/>
            </a:pPr>
            <a:r>
              <a:rPr lang="en-US" dirty="0"/>
              <a:t>Hodgson SF, Watts NB, et al. American Association of Clinical Endocrinologists medical guidelines for clinical practice for the prevention and treatment of postmenopausal osteoporosis: 2001 edition, with selected updates for 2003. </a:t>
            </a:r>
            <a:r>
              <a:rPr lang="en-US" i="1" dirty="0" err="1"/>
              <a:t>Endocr</a:t>
            </a:r>
            <a:r>
              <a:rPr lang="en-US" i="1" dirty="0"/>
              <a:t> </a:t>
            </a:r>
            <a:r>
              <a:rPr lang="en-US" i="1" dirty="0" err="1"/>
              <a:t>Pract</a:t>
            </a:r>
            <a:r>
              <a:rPr lang="en-US" dirty="0"/>
              <a:t>. 2003;9:544-564.</a:t>
            </a:r>
          </a:p>
          <a:p>
            <a:pPr marL="227509" indent="-227509">
              <a:spcBef>
                <a:spcPct val="0"/>
              </a:spcBef>
              <a:buFont typeface="+mj-lt"/>
              <a:buAutoNum type="arabicPeriod"/>
              <a:defRPr/>
            </a:pPr>
            <a:r>
              <a:rPr lang="en-US" dirty="0"/>
              <a:t>Jacobs-Kosmin D. Osteoporosis. Medscape CME. 2011. Accessed May 25</a:t>
            </a:r>
            <a:r>
              <a:rPr lang="en-US" baseline="30000" dirty="0"/>
              <a:t>th</a:t>
            </a:r>
            <a:r>
              <a:rPr lang="en-US" dirty="0"/>
              <a:t> 2011. http://emedicine.medscape.com/article/330598-overview</a:t>
            </a:r>
          </a:p>
          <a:p>
            <a:pPr marL="227509" indent="-227509">
              <a:spcBef>
                <a:spcPct val="0"/>
              </a:spcBef>
              <a:buFont typeface="+mj-lt"/>
              <a:buAutoNum type="arabicPeriod"/>
              <a:defRPr/>
            </a:pPr>
            <a:r>
              <a:rPr lang="en-US" dirty="0"/>
              <a:t>Yang YX, Lewis JD, Epstein S, Metz DC. Long-term Proton Pump Inhibitor Therapy and Risk of Hip Fracture. </a:t>
            </a:r>
            <a:r>
              <a:rPr lang="en-US" i="1" dirty="0"/>
              <a:t>JAMA</a:t>
            </a:r>
            <a:r>
              <a:rPr lang="en-US" dirty="0"/>
              <a:t>. 2006;296:2947-2953.</a:t>
            </a:r>
          </a:p>
          <a:p>
            <a:pPr marL="112175" indent="-112175">
              <a:defRPr/>
            </a:pPr>
            <a:r>
              <a:rPr lang="en-US" dirty="0"/>
              <a:t>4. Richards JB, </a:t>
            </a:r>
            <a:r>
              <a:rPr lang="en-US" dirty="0" err="1"/>
              <a:t>Papaioannou</a:t>
            </a:r>
            <a:r>
              <a:rPr lang="en-US" dirty="0"/>
              <a:t> A, Adachi JD, et al.  Effect of Selective Serotonin Reuptake Inhibitors on the Risk of Fracture. </a:t>
            </a:r>
            <a:r>
              <a:rPr lang="en-US" i="1" dirty="0"/>
              <a:t>Arch Intern Med</a:t>
            </a:r>
            <a:r>
              <a:rPr lang="en-US" dirty="0"/>
              <a:t>. 2007;167:188-194.</a:t>
            </a:r>
          </a:p>
          <a:p>
            <a:pPr marL="112175" indent="-112175">
              <a:defRPr/>
            </a:pPr>
            <a:r>
              <a:rPr lang="en-US" dirty="0"/>
              <a:t>5. Kahn SE, </a:t>
            </a:r>
            <a:r>
              <a:rPr lang="en-US" dirty="0" err="1"/>
              <a:t>Zinman</a:t>
            </a:r>
            <a:r>
              <a:rPr lang="en-US" dirty="0"/>
              <a:t> B, </a:t>
            </a:r>
            <a:r>
              <a:rPr lang="en-US" dirty="0" err="1"/>
              <a:t>Lachin</a:t>
            </a:r>
            <a:r>
              <a:rPr lang="en-US" dirty="0"/>
              <a:t> JM, et al. Rosiglitazone-Associated Fractures in Type 2 Diabetes: An analysis from A Diabetes Outcome Progression Trial (ADOPT). </a:t>
            </a:r>
            <a:r>
              <a:rPr lang="en-US" i="1" dirty="0"/>
              <a:t>Diabetes Care</a:t>
            </a:r>
            <a:r>
              <a:rPr lang="en-US" dirty="0"/>
              <a:t>. 2008;31:845-851.</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1193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321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4170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0328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9260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1278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04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CA" dirty="0"/>
              <a:t>2025 data: Seeman E. The dilemma of osteoporosis in men. Am J Med. 1995; 98:76S–88S</a:t>
            </a:r>
          </a:p>
          <a:p>
            <a:br>
              <a:rPr lang="en-CA" dirty="0"/>
            </a:br>
            <a:r>
              <a:rPr lang="en-CA" dirty="0"/>
              <a:t>References 5, 6, 6, 7, 8-10 in Gruber-</a:t>
            </a:r>
            <a:r>
              <a:rPr lang="en-CA" dirty="0" err="1"/>
              <a:t>Baldini</a:t>
            </a:r>
            <a:endParaRPr lang="en-CA" dirty="0"/>
          </a:p>
          <a:p>
            <a:endParaRPr lang="en-CA" dirty="0"/>
          </a:p>
          <a:p>
            <a:r>
              <a:rPr lang="en-US" sz="1200" kern="1200" dirty="0" err="1">
                <a:solidFill>
                  <a:schemeClr val="tx1"/>
                </a:solidFill>
                <a:latin typeface="+mn-lt"/>
                <a:ea typeface="+mn-ea"/>
                <a:cs typeface="+mn-cs"/>
              </a:rPr>
              <a:t>pdated</a:t>
            </a:r>
            <a:r>
              <a:rPr lang="en-US" sz="1200" kern="1200" dirty="0">
                <a:solidFill>
                  <a:schemeClr val="tx1"/>
                </a:solidFill>
                <a:latin typeface="+mn-lt"/>
                <a:ea typeface="+mn-ea"/>
                <a:cs typeface="+mn-cs"/>
              </a:rPr>
              <a:t> with Canadian data in hip fracture in men</a:t>
            </a:r>
          </a:p>
          <a:p>
            <a:r>
              <a:rPr lang="en-CA" sz="1200" kern="1200" dirty="0">
                <a:solidFill>
                  <a:schemeClr val="tx1"/>
                </a:solidFill>
                <a:latin typeface="+mn-lt"/>
                <a:ea typeface="+mn-ea"/>
                <a:cs typeface="+mn-cs"/>
              </a:rPr>
              <a:t>form Crilly RG et al Clin Med Insights Arthritis </a:t>
            </a:r>
            <a:r>
              <a:rPr lang="en-CA" sz="1200" kern="1200" dirty="0" err="1">
                <a:solidFill>
                  <a:schemeClr val="tx1"/>
                </a:solidFill>
                <a:latin typeface="+mn-lt"/>
                <a:ea typeface="+mn-ea"/>
                <a:cs typeface="+mn-cs"/>
              </a:rPr>
              <a:t>Musculoskelet</a:t>
            </a:r>
            <a:r>
              <a:rPr lang="en-CA" sz="1200" kern="1200" dirty="0">
                <a:solidFill>
                  <a:schemeClr val="tx1"/>
                </a:solidFill>
                <a:latin typeface="+mn-lt"/>
                <a:ea typeface="+mn-ea"/>
                <a:cs typeface="+mn-cs"/>
              </a:rPr>
              <a:t> </a:t>
            </a:r>
            <a:r>
              <a:rPr lang="en-CA" sz="1200" kern="1200" dirty="0" err="1">
                <a:solidFill>
                  <a:schemeClr val="tx1"/>
                </a:solidFill>
                <a:latin typeface="+mn-lt"/>
                <a:ea typeface="+mn-ea"/>
                <a:cs typeface="+mn-cs"/>
              </a:rPr>
              <a:t>Disord</a:t>
            </a:r>
            <a:r>
              <a:rPr lang="en-CA" sz="1200" kern="1200" dirty="0">
                <a:solidFill>
                  <a:schemeClr val="tx1"/>
                </a:solidFill>
                <a:latin typeface="+mn-lt"/>
                <a:ea typeface="+mn-ea"/>
                <a:cs typeface="+mn-cs"/>
              </a:rPr>
              <a:t>. 2016 May 3 9 75-9.</a:t>
            </a:r>
          </a:p>
          <a:p>
            <a:endParaRPr lang="en-CA"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this study mean age for hip fracture:</a:t>
            </a:r>
          </a:p>
          <a:p>
            <a:r>
              <a:rPr lang="en-CA" sz="1200" kern="1200" dirty="0">
                <a:solidFill>
                  <a:schemeClr val="tx1"/>
                </a:solidFill>
                <a:latin typeface="+mn-lt"/>
                <a:ea typeface="+mn-ea"/>
                <a:cs typeface="+mn-cs"/>
              </a:rPr>
              <a:t>men 78 ± 11 years</a:t>
            </a:r>
          </a:p>
          <a:p>
            <a:r>
              <a:rPr lang="en-CA" sz="1200" kern="1200" dirty="0">
                <a:solidFill>
                  <a:schemeClr val="tx1"/>
                </a:solidFill>
                <a:latin typeface="+mn-lt"/>
                <a:ea typeface="+mn-ea"/>
                <a:cs typeface="+mn-cs"/>
              </a:rPr>
              <a:t>women 82 ± 10 years</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9274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6337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8661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275564" indent="-286530" defTabSz="916896">
              <a:lnSpc>
                <a:spcPct val="80000"/>
              </a:lnSpc>
              <a:spcBef>
                <a:spcPct val="0"/>
              </a:spcBef>
              <a:defRPr/>
            </a:pPr>
            <a:r>
              <a:rPr lang="en-US" dirty="0">
                <a:solidFill>
                  <a:srgbClr val="000000"/>
                </a:solidFill>
              </a:rPr>
              <a:t>Indications for measuring Bone Mineral Density (BMD):</a:t>
            </a:r>
          </a:p>
          <a:p>
            <a:pPr marL="275564" indent="-286530" defTabSz="916896">
              <a:lnSpc>
                <a:spcPct val="80000"/>
              </a:lnSpc>
              <a:spcBef>
                <a:spcPct val="0"/>
              </a:spcBef>
              <a:defRPr/>
            </a:pPr>
            <a:endParaRPr lang="en-US" dirty="0">
              <a:solidFill>
                <a:srgbClr val="000000"/>
              </a:solidFill>
            </a:endParaRPr>
          </a:p>
          <a:p>
            <a:pPr marL="275564" indent="-286530" defTabSz="916896">
              <a:lnSpc>
                <a:spcPct val="80000"/>
              </a:lnSpc>
              <a:spcBef>
                <a:spcPct val="0"/>
              </a:spcBef>
              <a:buFont typeface="Arial" pitchFamily="34" charset="0"/>
              <a:buChar char="•"/>
              <a:defRPr/>
            </a:pPr>
            <a:r>
              <a:rPr lang="en-US" dirty="0">
                <a:solidFill>
                  <a:srgbClr val="000000"/>
                </a:solidFill>
              </a:rPr>
              <a:t>Aged </a:t>
            </a:r>
            <a:r>
              <a:rPr lang="en-US" dirty="0">
                <a:solidFill>
                  <a:srgbClr val="000000"/>
                </a:solidFill>
                <a:cs typeface="Times New Roman"/>
              </a:rPr>
              <a:t>≥65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Everyone</a:t>
            </a:r>
          </a:p>
          <a:p>
            <a:pPr marL="744978" lvl="1" indent="-286530" defTabSz="916896">
              <a:lnSpc>
                <a:spcPct val="80000"/>
              </a:lnSpc>
              <a:spcBef>
                <a:spcPct val="0"/>
              </a:spcBef>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50-64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Clinical risk factors for fracture (menopausal women, men age 50-64 years)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Fragility fracture after age 40 </a:t>
            </a:r>
            <a:r>
              <a:rPr lang="en-US" dirty="0" err="1">
                <a:solidFill>
                  <a:srgbClr val="000000"/>
                </a:solidFill>
                <a:cs typeface="Times New Roman"/>
              </a:rPr>
              <a:t>yr</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Parental hip fracture</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Vertebral fracture or osteopenia identified on radiography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Current smoking</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High alcohol intake </a:t>
            </a:r>
            <a:r>
              <a:rPr lang="en-US" dirty="0">
                <a:solidFill>
                  <a:srgbClr val="000000"/>
                </a:solidFill>
              </a:rPr>
              <a:t>(≥3 units/day)</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Low body weight (&lt;60kg) or major weight loss (&gt;10% of body weight at age 25 </a:t>
            </a:r>
            <a:r>
              <a:rPr lang="en-US" dirty="0" err="1">
                <a:solidFill>
                  <a:srgbClr val="000000"/>
                </a:solidFill>
                <a:cs typeface="Times New Roman"/>
              </a:rPr>
              <a:t>yr</a:t>
            </a:r>
            <a:r>
              <a:rPr lang="en-US" dirty="0">
                <a:solidFill>
                  <a:srgbClr val="000000"/>
                </a:solidFill>
                <a:cs typeface="Times New Roman"/>
              </a:rPr>
              <a:t>)</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Rheumatoid arthritis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Other disorders strongly associated with osteoporosis include: primary hyperparathyroidism, type 1 diabetes, osteogenesis imperfecta, uncontrolled hyperthyroidism, hypogonadism or premature menopause (&lt; 45 years, ), Cushing’s disease, chronic malnutrition or malabsorption, chronic liver disease, COPD and chronic inflammatory conditions (e.g. Inflammatory bowel disease)</a:t>
            </a:r>
          </a:p>
          <a:p>
            <a:pPr marL="1214393" lvl="2" indent="-286530" defTabSz="916896">
              <a:lnSpc>
                <a:spcPct val="80000"/>
              </a:lnSpc>
              <a:spcBef>
                <a:spcPct val="0"/>
              </a:spcBef>
              <a:buFont typeface="Arial" pitchFamily="34" charset="0"/>
              <a:buChar char="•"/>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&lt;50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Fragility fracture</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744978" lvl="1" indent="-286530" defTabSz="916896">
              <a:lnSpc>
                <a:spcPct val="80000"/>
              </a:lnSpc>
              <a:spcBef>
                <a:spcPct val="0"/>
              </a:spcBef>
              <a:buFont typeface="Arial" pitchFamily="34" charset="0"/>
              <a:buChar char="•"/>
              <a:defRPr/>
            </a:pPr>
            <a:r>
              <a:rPr lang="en-US" dirty="0">
                <a:solidFill>
                  <a:srgbClr val="000000"/>
                </a:solidFill>
              </a:rPr>
              <a:t>Hypogonadism or premature menopause (age &lt;45 </a:t>
            </a:r>
            <a:r>
              <a:rPr lang="en-US" dirty="0" err="1">
                <a:solidFill>
                  <a:srgbClr val="000000"/>
                </a:solidFill>
              </a:rPr>
              <a:t>yr</a:t>
            </a:r>
            <a:r>
              <a:rPr lang="en-US" dirty="0">
                <a:solidFill>
                  <a:srgbClr val="000000"/>
                </a:solidFill>
              </a:rPr>
              <a:t>)</a:t>
            </a:r>
          </a:p>
          <a:p>
            <a:pPr marL="744978" lvl="1" indent="-286530" defTabSz="916896">
              <a:lnSpc>
                <a:spcPct val="80000"/>
              </a:lnSpc>
              <a:spcBef>
                <a:spcPct val="0"/>
              </a:spcBef>
              <a:buFont typeface="Arial" pitchFamily="34" charset="0"/>
              <a:buChar char="•"/>
              <a:defRPr/>
            </a:pPr>
            <a:r>
              <a:rPr lang="en-US" dirty="0">
                <a:solidFill>
                  <a:srgbClr val="000000"/>
                </a:solidFill>
              </a:rPr>
              <a:t>Malabsorption syndrome</a:t>
            </a:r>
          </a:p>
          <a:p>
            <a:pPr marL="744978" lvl="1" indent="-286530" defTabSz="916896">
              <a:lnSpc>
                <a:spcPct val="80000"/>
              </a:lnSpc>
              <a:spcBef>
                <a:spcPct val="0"/>
              </a:spcBef>
              <a:buFont typeface="Arial" pitchFamily="34" charset="0"/>
              <a:buChar char="•"/>
              <a:defRPr/>
            </a:pPr>
            <a:r>
              <a:rPr lang="en-US" dirty="0">
                <a:solidFill>
                  <a:srgbClr val="000000"/>
                </a:solidFill>
              </a:rPr>
              <a:t>Primary hyperthyroidism</a:t>
            </a:r>
          </a:p>
          <a:p>
            <a:pPr marL="744978" lvl="1" indent="-286530" defTabSz="916896">
              <a:lnSpc>
                <a:spcPct val="80000"/>
              </a:lnSpc>
              <a:spcBef>
                <a:spcPct val="0"/>
              </a:spcBef>
              <a:buFont typeface="Arial" pitchFamily="34" charset="0"/>
              <a:buChar char="•"/>
              <a:defRPr/>
            </a:pPr>
            <a:r>
              <a:rPr lang="en-US" dirty="0">
                <a:solidFill>
                  <a:srgbClr val="000000"/>
                </a:solidFill>
              </a:rPr>
              <a:t>Other disorders strongly associated with rapid bone loss and/or fracture</a:t>
            </a:r>
          </a:p>
          <a:p>
            <a:pPr marL="275564" indent="-286530" defTabSz="916896">
              <a:lnSpc>
                <a:spcPct val="80000"/>
              </a:lnSpc>
              <a:spcBef>
                <a:spcPct val="0"/>
              </a:spcBef>
              <a:defRPr/>
            </a:pPr>
            <a:endParaRPr lang="en-US" dirty="0">
              <a:solidFill>
                <a:srgbClr val="000000"/>
              </a:solidFill>
            </a:endParaRPr>
          </a:p>
          <a:p>
            <a:pPr defTabSz="916896">
              <a:spcBef>
                <a:spcPct val="0"/>
              </a:spcBef>
              <a:defRPr/>
            </a:pPr>
            <a:r>
              <a:rPr lang="en-US" dirty="0">
                <a:solidFill>
                  <a:srgbClr val="000000"/>
                </a:solidFill>
              </a:rPr>
              <a:t>Perform additional biochemical testing to rule out secondary causes of osteoporosis in selected patients.</a:t>
            </a:r>
          </a:p>
          <a:p>
            <a:pPr defTabSz="916896">
              <a:spcBef>
                <a:spcPct val="0"/>
              </a:spcBef>
              <a:defRPr/>
            </a:pPr>
            <a:endParaRPr lang="en-US" dirty="0">
              <a:solidFill>
                <a:srgbClr val="000000"/>
              </a:solidFill>
            </a:endParaRPr>
          </a:p>
          <a:p>
            <a:pPr defTabSz="916896">
              <a:spcBef>
                <a:spcPct val="0"/>
              </a:spcBef>
              <a:defRPr/>
            </a:pPr>
            <a:r>
              <a:rPr lang="en-US" b="1" dirty="0">
                <a:solidFill>
                  <a:srgbClr val="000000"/>
                </a:solidFill>
              </a:rPr>
              <a:t>Reference:</a:t>
            </a:r>
          </a:p>
          <a:p>
            <a:pPr defTabSz="916896">
              <a:spcBef>
                <a:spcPct val="0"/>
              </a:spcBef>
              <a:defRPr/>
            </a:pPr>
            <a:r>
              <a:rPr lang="en-US" altLang="en-US" dirty="0">
                <a:cs typeface="Arial" pitchFamily="34" charset="0"/>
              </a:rPr>
              <a:t>1. </a:t>
            </a:r>
            <a:r>
              <a:rPr lang="en-US" altLang="en-US" dirty="0" err="1">
                <a:cs typeface="Arial" pitchFamily="34" charset="0"/>
              </a:rPr>
              <a:t>Papaioannou</a:t>
            </a:r>
            <a:r>
              <a:rPr lang="en-US" altLang="en-US" dirty="0">
                <a:cs typeface="Arial" pitchFamily="34" charset="0"/>
              </a:rPr>
              <a:t>  A, et al</a:t>
            </a:r>
            <a:r>
              <a:rPr lang="en-US" altLang="en-US" i="1" dirty="0">
                <a:cs typeface="Arial" pitchFamily="34" charset="0"/>
              </a:rPr>
              <a:t> </a:t>
            </a:r>
            <a:r>
              <a:rPr lang="en-US" altLang="en-US" dirty="0">
                <a:cs typeface="Arial" pitchFamily="34" charset="0"/>
              </a:rPr>
              <a:t>CMAJ</a:t>
            </a:r>
            <a:r>
              <a:rPr lang="en-US" altLang="en-US" i="1" dirty="0">
                <a:cs typeface="Arial" pitchFamily="34" charset="0"/>
              </a:rPr>
              <a:t> </a:t>
            </a:r>
            <a:r>
              <a:rPr lang="en-US" altLang="en-US" dirty="0">
                <a:cs typeface="Arial" pitchFamily="34" charset="0"/>
              </a:rPr>
              <a:t>2010;182:1864-1873. 2. Steering Group Communications Feb 9</a:t>
            </a:r>
            <a:r>
              <a:rPr lang="en-US" altLang="en-US" baseline="30000" dirty="0">
                <a:cs typeface="Arial" pitchFamily="34" charset="0"/>
              </a:rPr>
              <a:t>th</a:t>
            </a:r>
            <a:r>
              <a:rPr lang="en-US" altLang="en-US" dirty="0">
                <a:cs typeface="Arial" pitchFamily="34" charset="0"/>
              </a:rPr>
              <a:t> 2012.</a:t>
            </a:r>
          </a:p>
          <a:p>
            <a:pPr defTabSz="916896">
              <a:spcBef>
                <a:spcPct val="0"/>
              </a:spcBef>
              <a:defRPr/>
            </a:pPr>
            <a:endParaRPr lang="en-US" b="1" dirty="0">
              <a:solidFill>
                <a:srgbClr val="000000"/>
              </a:solidFill>
            </a:endParaRPr>
          </a:p>
          <a:p>
            <a:pPr defTabSz="916896">
              <a:spcBef>
                <a:spcPct val="0"/>
              </a:spcBef>
              <a:defRPr/>
            </a:pPr>
            <a:endParaRPr lang="en-US" b="1" dirty="0">
              <a:solidFill>
                <a:srgbClr val="000000"/>
              </a:solidFill>
            </a:endParaRPr>
          </a:p>
          <a:p>
            <a:pPr>
              <a:spcBef>
                <a:spcPct val="0"/>
              </a:spcBef>
            </a:pPr>
            <a:endParaRPr lang="en-CA" dirty="0"/>
          </a:p>
          <a:p>
            <a:endParaRPr lang="en-CA"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2172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8849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276" indent="-173276">
              <a:spcBef>
                <a:spcPts val="501"/>
              </a:spcBef>
              <a:defRPr/>
            </a:pPr>
            <a:r>
              <a:rPr lang="en-GB" sz="1200" b="1" dirty="0"/>
              <a:t>Animated Slide</a:t>
            </a:r>
          </a:p>
          <a:p>
            <a:pPr marL="173276" indent="-173276">
              <a:spcBef>
                <a:spcPts val="501"/>
              </a:spcBef>
              <a:defRPr/>
            </a:pPr>
            <a:endParaRPr lang="en-GB" sz="1200" b="1" dirty="0"/>
          </a:p>
          <a:p>
            <a:pPr marL="173276" indent="-173276">
              <a:spcBef>
                <a:spcPts val="501"/>
              </a:spcBef>
              <a:defRPr/>
            </a:pPr>
            <a:r>
              <a:rPr lang="en-GB" sz="1200" b="1" dirty="0"/>
              <a:t>Key Points:</a:t>
            </a:r>
          </a:p>
          <a:p>
            <a:r>
              <a:rPr lang="en-CA" sz="1200" dirty="0"/>
              <a:t>The checklists are an easy way to assess patient risk for osteoporosis. If a patient answers yes to one of more items in each section they should be fully assessed for fracture risk and presence of osteoporosis.</a:t>
            </a:r>
          </a:p>
          <a:p>
            <a:endParaRPr lang="en-CA" sz="1200" dirty="0"/>
          </a:p>
          <a:p>
            <a:pPr>
              <a:defRPr/>
            </a:pPr>
            <a:r>
              <a:rPr lang="en-CA" sz="1200" b="1" dirty="0"/>
              <a:t>Checklist for Risk of Broken Bones and Osteoporosis</a:t>
            </a:r>
          </a:p>
          <a:p>
            <a:pPr marL="173276" indent="-173276">
              <a:spcBef>
                <a:spcPts val="501"/>
              </a:spcBef>
              <a:defRPr/>
            </a:pPr>
            <a:endParaRPr lang="en-CA" sz="1200" dirty="0"/>
          </a:p>
          <a:p>
            <a:r>
              <a:rPr lang="en-CA" sz="1200" b="1" dirty="0">
                <a:solidFill>
                  <a:schemeClr val="tx1">
                    <a:lumMod val="75000"/>
                    <a:lumOff val="25000"/>
                  </a:schemeClr>
                </a:solidFill>
              </a:rPr>
              <a:t>DEFINITION OF A FRAGILITY FRACTURE:</a:t>
            </a:r>
          </a:p>
          <a:p>
            <a:pPr marL="229371" indent="-229371" defTabSz="936952">
              <a:buFont typeface="Arial" pitchFamily="34" charset="0"/>
              <a:buChar char="•"/>
              <a:defRPr/>
            </a:pPr>
            <a:r>
              <a:rPr lang="en-US" sz="1200" dirty="0"/>
              <a:t>The ROCQ results demonstrated that fragility fractures were often not appropriately recognized and linked to osteoporosis by either patients or their healthcare practitioners</a:t>
            </a:r>
          </a:p>
          <a:p>
            <a:pPr marL="229371" indent="-229371" defTabSz="936952">
              <a:buFont typeface="Arial" pitchFamily="34" charset="0"/>
              <a:buChar char="•"/>
              <a:defRPr/>
            </a:pPr>
            <a:r>
              <a:rPr lang="en-US" sz="1200" dirty="0"/>
              <a:t>It is important to fully understand the definition of the fragility fracture</a:t>
            </a:r>
          </a:p>
          <a:p>
            <a:pPr marL="229371" indent="-229371" defTabSz="936952">
              <a:defRPr/>
            </a:pPr>
            <a:endParaRPr lang="en-US" sz="1200" dirty="0"/>
          </a:p>
          <a:p>
            <a:pPr marL="229371" indent="-229371" defTabSz="936952">
              <a:defRPr/>
            </a:pPr>
            <a:r>
              <a:rPr lang="en-US" sz="1200" b="1" dirty="0"/>
              <a:t>Get-up</a:t>
            </a:r>
            <a:r>
              <a:rPr lang="en-US" sz="1200" b="1" baseline="0" dirty="0"/>
              <a:t>-and-Go-Test:</a:t>
            </a:r>
          </a:p>
          <a:p>
            <a:pPr marL="229371" indent="-229371" defTabSz="936952">
              <a:defRPr/>
            </a:pPr>
            <a:endParaRPr lang="en-US" sz="1200" dirty="0"/>
          </a:p>
          <a:p>
            <a:pPr marL="229371" indent="-229371"/>
            <a:r>
              <a:rPr lang="en-US" sz="1200" b="1" dirty="0"/>
              <a:t>References:</a:t>
            </a:r>
          </a:p>
          <a:p>
            <a:pPr marL="229371" marR="0" lvl="0" indent="-229371" algn="l" defTabSz="457200" rtl="0" eaLnBrk="1" fontAlgn="auto" latinLnBrk="0" hangingPunct="1">
              <a:lnSpc>
                <a:spcPct val="100000"/>
              </a:lnSpc>
              <a:spcBef>
                <a:spcPts val="0"/>
              </a:spcBef>
              <a:spcAft>
                <a:spcPts val="0"/>
              </a:spcAft>
              <a:buClrTx/>
              <a:buSzTx/>
              <a:buFontTx/>
              <a:buNone/>
              <a:tabLst/>
              <a:defRPr/>
            </a:pPr>
            <a:r>
              <a:rPr lang="en-CA" sz="1200" dirty="0"/>
              <a:t>1. Osteoporosis Canada 2016. Checklist for Risk of Broken Bones and Osteoporosis. Accessed July 8</a:t>
            </a:r>
            <a:r>
              <a:rPr lang="en-CA" sz="1200" baseline="30000" dirty="0"/>
              <a:t>th</a:t>
            </a:r>
            <a:r>
              <a:rPr lang="en-CA" sz="1200" dirty="0"/>
              <a:t> 2016. </a:t>
            </a:r>
            <a:r>
              <a:rPr lang="en-CA" sz="1200" dirty="0">
                <a:hlinkClick r:id="rId3"/>
              </a:rPr>
              <a:t>http://www.osteoporosis.ca/osteoporosis-and-you/diagnosis/risk-factors/</a:t>
            </a:r>
            <a:r>
              <a:rPr lang="en-CA" sz="1200" dirty="0"/>
              <a:t> </a:t>
            </a:r>
            <a:endParaRPr lang="en-US" sz="1200" dirty="0"/>
          </a:p>
          <a:p>
            <a:pPr marL="229371" indent="-229371"/>
            <a:r>
              <a:rPr lang="en-US" sz="1200" dirty="0"/>
              <a:t>2. Bessette L, et al. Recognizing osteoporosis and its consequences in Quebec (ROCQ): Background, rationale, and methods of an anti-fracture patient health-management </a:t>
            </a:r>
            <a:r>
              <a:rPr lang="en-US" sz="1200" dirty="0" err="1"/>
              <a:t>programme</a:t>
            </a:r>
            <a:r>
              <a:rPr lang="en-US" sz="1200" dirty="0"/>
              <a:t>. </a:t>
            </a:r>
            <a:r>
              <a:rPr lang="en-US" sz="1200" dirty="0" err="1"/>
              <a:t>Contemp</a:t>
            </a:r>
            <a:r>
              <a:rPr lang="en-US" sz="1200" dirty="0"/>
              <a:t> Clin Trials 2008; 29:194-210.</a:t>
            </a:r>
          </a:p>
          <a:p>
            <a:pPr marL="229371" indent="-229371"/>
            <a:r>
              <a:rPr lang="en-US" sz="1200" dirty="0"/>
              <a:t>3. Brown JP, et al. Validation of a clinical definition of fragility fracture. </a:t>
            </a:r>
            <a:r>
              <a:rPr lang="en-CA" sz="1200" dirty="0"/>
              <a:t>J Bone Miner Res. 2007;23(Suppl 1):M350.</a:t>
            </a:r>
          </a:p>
          <a:p>
            <a:pPr marL="229371" indent="-229371"/>
            <a:endParaRPr lang="en-CA" sz="1200" dirty="0"/>
          </a:p>
          <a:p>
            <a:endParaRPr lang="en-CA" sz="12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141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4408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6051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4558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9617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1379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http://www.ncbi.nlm.nih.gov/pubmedhealth/PMH0041227</a:t>
            </a:r>
          </a:p>
          <a:p>
            <a:endParaRPr lang="en-CA" dirty="0"/>
          </a:p>
          <a:p>
            <a:r>
              <a:rPr lang="en-CA" dirty="0" err="1"/>
              <a:t>Forteo</a:t>
            </a:r>
            <a:r>
              <a:rPr lang="en-CA" dirty="0"/>
              <a:t>-Drug Label Information. </a:t>
            </a:r>
            <a:r>
              <a:rPr lang="en-CA" dirty="0" err="1"/>
              <a:t>DailyMed</a:t>
            </a:r>
            <a:r>
              <a:rPr lang="en-CA" dirty="0"/>
              <a:t>. February 10, 2015.</a:t>
            </a:r>
          </a:p>
          <a:p>
            <a:r>
              <a:rPr lang="en-CA" dirty="0"/>
              <a:t>[Accessed  on June 1, 2016 https://dailymed.nlm.nih.gov/dailymed/drugInfo.cfm?setid=aae667c5-381f-4f92-93df-2ed6158d07b0]</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9378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4187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9013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18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1309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061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2AC6E5-C0F1-45D7-915F-6945D939D69A}" type="slidenum">
              <a:rPr lang="en-CA" smtClean="0"/>
              <a:t>7</a:t>
            </a:fld>
            <a:endParaRPr lang="en-CA"/>
          </a:p>
        </p:txBody>
      </p:sp>
    </p:spTree>
    <p:extLst>
      <p:ext uri="{BB962C8B-B14F-4D97-AF65-F5344CB8AC3E}">
        <p14:creationId xmlns:p14="http://schemas.microsoft.com/office/powerpoint/2010/main" val="3173455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2515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9941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solidFill>
                  <a:srgbClr val="000000"/>
                </a:solidFill>
                <a:ea typeface="ＭＳ Ｐゴシック" panose="020B0600070205080204" pitchFamily="34" charset="-128"/>
                <a:cs typeface="Arial" panose="020B0604020202020204" pitchFamily="34" charset="0"/>
              </a:rPr>
              <a:t>Key Point: </a:t>
            </a:r>
            <a:r>
              <a:rPr lang="fr-CA" b="1" i="1" u="sng" dirty="0" err="1"/>
              <a:t>Should</a:t>
            </a:r>
            <a:r>
              <a:rPr lang="fr-CA" b="1" i="1" u="sng" dirty="0"/>
              <a:t> </a:t>
            </a:r>
            <a:r>
              <a:rPr lang="fr-CA" b="1" i="1" u="sng" dirty="0" err="1"/>
              <a:t>be</a:t>
            </a:r>
            <a:r>
              <a:rPr lang="fr-CA" b="1" i="1" u="sng" dirty="0"/>
              <a:t> </a:t>
            </a:r>
            <a:r>
              <a:rPr lang="fr-CA" b="1" i="1" u="sng" dirty="0" err="1"/>
              <a:t>emphasized</a:t>
            </a:r>
            <a:r>
              <a:rPr lang="fr-CA" b="1" i="1" u="sng" dirty="0"/>
              <a:t> </a:t>
            </a:r>
            <a:r>
              <a:rPr lang="fr-CA" b="1" i="1" u="sng" dirty="0" err="1"/>
              <a:t>that</a:t>
            </a:r>
            <a:r>
              <a:rPr lang="fr-CA" b="1" i="1" u="sng" dirty="0"/>
              <a:t> </a:t>
            </a:r>
            <a:r>
              <a:rPr lang="fr-CA" b="1" i="1" u="sng" dirty="0" err="1"/>
              <a:t>vertebral</a:t>
            </a:r>
            <a:r>
              <a:rPr lang="fr-CA" b="1" i="1" u="sng" dirty="0"/>
              <a:t> fractures </a:t>
            </a:r>
            <a:r>
              <a:rPr lang="fr-CA" b="1" i="1" u="sng" dirty="0" err="1"/>
              <a:t>happen</a:t>
            </a:r>
            <a:r>
              <a:rPr lang="fr-CA" b="1" i="1" u="sng" dirty="0"/>
              <a:t> </a:t>
            </a:r>
            <a:r>
              <a:rPr lang="fr-CA" b="1" i="1" u="sng" dirty="0" err="1"/>
              <a:t>very</a:t>
            </a:r>
            <a:r>
              <a:rPr lang="fr-CA" b="1" i="1" u="sng" dirty="0"/>
              <a:t> </a:t>
            </a:r>
            <a:r>
              <a:rPr lang="fr-CA" b="1" i="1" u="sng" dirty="0" err="1"/>
              <a:t>soon</a:t>
            </a:r>
            <a:r>
              <a:rPr lang="fr-CA" b="1" i="1" u="sng" dirty="0"/>
              <a:t> </a:t>
            </a:r>
            <a:r>
              <a:rPr lang="fr-CA" b="1" i="1" u="sng" dirty="0" err="1"/>
              <a:t>after</a:t>
            </a:r>
            <a:r>
              <a:rPr lang="fr-CA" b="1" i="1" u="sng" dirty="0"/>
              <a:t> </a:t>
            </a:r>
            <a:r>
              <a:rPr lang="fr-CA" b="1" i="1" u="sng" dirty="0" err="1"/>
              <a:t>initiating</a:t>
            </a:r>
            <a:r>
              <a:rPr lang="fr-CA" b="1" i="1" u="sng" dirty="0"/>
              <a:t> </a:t>
            </a:r>
            <a:r>
              <a:rPr lang="fr-CA" b="1" i="1" u="sng" dirty="0" err="1"/>
              <a:t>glucocorticoids</a:t>
            </a:r>
            <a:r>
              <a:rPr lang="fr-CA" b="1" i="1" u="sng" dirty="0"/>
              <a:t> </a:t>
            </a:r>
            <a:endParaRPr lang="en-US" altLang="en-US" sz="1200" b="1" dirty="0">
              <a:solidFill>
                <a:srgbClr val="000000"/>
              </a:solidFill>
              <a:ea typeface="ＭＳ Ｐゴシック" panose="020B0600070205080204" pitchFamily="34" charset="-128"/>
              <a:cs typeface="Arial" panose="020B0604020202020204" pitchFamily="34" charset="0"/>
            </a:endParaRPr>
          </a:p>
          <a:p>
            <a:pPr defTabSz="914400">
              <a:spcBef>
                <a:spcPct val="0"/>
              </a:spcBef>
            </a:pPr>
            <a:endParaRPr lang="en-CA" altLang="en-US" sz="1200" b="1" dirty="0">
              <a:solidFill>
                <a:srgbClr val="000000"/>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In another study van </a:t>
            </a:r>
            <a:r>
              <a:rPr lang="en-US" altLang="en-US" dirty="0" err="1"/>
              <a:t>Staa</a:t>
            </a:r>
            <a:r>
              <a:rPr lang="en-US" altLang="en-US" dirty="0"/>
              <a:t> showed that there is an increase in vertebral fracture risk occurs early. To the left, at 1 year prior to commencing CS, the % of those with a fracture is noted. This serves as the baseline prevalence. Within the first 3 months of commencing CS therapy there is an increase in fractures most notably in those on the highest doses of CS therapy. By 6 months there is a sharp rise in the prevalence of fractures.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705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solidFill>
                  <a:srgbClr val="000000"/>
                </a:solidFill>
                <a:ea typeface="ＭＳ Ｐゴシック" panose="020B0600070205080204" pitchFamily="34" charset="-128"/>
                <a:cs typeface="Arial" panose="020B0604020202020204" pitchFamily="34" charset="0"/>
              </a:rPr>
              <a:t>Key Point: </a:t>
            </a:r>
            <a:r>
              <a:rPr lang="en-US" b="1" i="1" u="sng" dirty="0"/>
              <a:t>Treatment gap. Most patients who are treated were already identified with and treated for osteoporosis</a:t>
            </a:r>
          </a:p>
          <a:p>
            <a:pPr defTabSz="914400">
              <a:spcBef>
                <a:spcPct val="0"/>
              </a:spcBef>
            </a:pPr>
            <a:endParaRPr lang="en-CA" altLang="en-US" sz="1200" b="1" dirty="0">
              <a:solidFill>
                <a:srgbClr val="000000"/>
              </a:solidFill>
              <a:ea typeface="ＭＳ Ｐゴシック" panose="020B0600070205080204" pitchFamily="34" charset="-128"/>
              <a:cs typeface="Arial" panose="020B0604020202020204" pitchFamily="34" charset="0"/>
            </a:endParaRP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9054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dirty="0"/>
              <a:t>Key Point: </a:t>
            </a:r>
            <a:r>
              <a:rPr lang="fr-CA" b="1" i="1" dirty="0"/>
              <a:t>Message </a:t>
            </a:r>
            <a:r>
              <a:rPr lang="fr-CA" b="1" i="1" dirty="0" err="1"/>
              <a:t>here</a:t>
            </a:r>
            <a:r>
              <a:rPr lang="fr-CA" b="1" i="1" dirty="0"/>
              <a:t> </a:t>
            </a:r>
            <a:r>
              <a:rPr lang="fr-CA" b="1" i="1" dirty="0" err="1"/>
              <a:t>is</a:t>
            </a:r>
            <a:r>
              <a:rPr lang="fr-CA" b="1" i="1" dirty="0"/>
              <a:t> </a:t>
            </a:r>
            <a:r>
              <a:rPr lang="fr-CA" b="1" i="1" dirty="0" err="1"/>
              <a:t>that</a:t>
            </a:r>
            <a:r>
              <a:rPr lang="fr-CA" b="1" i="1" dirty="0"/>
              <a:t> </a:t>
            </a:r>
            <a:r>
              <a:rPr lang="fr-CA" b="1" i="1" dirty="0" err="1"/>
              <a:t>dosing</a:t>
            </a:r>
            <a:r>
              <a:rPr lang="fr-CA" b="1" i="1" dirty="0"/>
              <a:t> </a:t>
            </a:r>
            <a:r>
              <a:rPr lang="fr-CA" b="1" i="1" dirty="0" err="1"/>
              <a:t>is</a:t>
            </a:r>
            <a:r>
              <a:rPr lang="fr-CA" b="1" i="1" dirty="0"/>
              <a:t> the </a:t>
            </a:r>
            <a:r>
              <a:rPr lang="fr-CA" b="1" i="1" dirty="0" err="1"/>
              <a:t>same</a:t>
            </a:r>
            <a:r>
              <a:rPr lang="fr-CA" b="1" i="1" dirty="0"/>
              <a:t> for GIOP </a:t>
            </a:r>
            <a:r>
              <a:rPr lang="fr-CA" b="1" i="1" dirty="0" err="1"/>
              <a:t>than</a:t>
            </a:r>
            <a:r>
              <a:rPr lang="fr-CA" b="1" i="1" dirty="0"/>
              <a:t> for  post-</a:t>
            </a:r>
            <a:r>
              <a:rPr lang="fr-CA" b="1" i="1" dirty="0" err="1"/>
              <a:t>menopausal</a:t>
            </a:r>
            <a:r>
              <a:rPr lang="fr-CA" b="1" i="1" dirty="0"/>
              <a:t> </a:t>
            </a:r>
            <a:r>
              <a:rPr lang="fr-CA" b="1" i="1" dirty="0" err="1"/>
              <a:t>osteoporosis</a:t>
            </a:r>
            <a:r>
              <a:rPr lang="fr-CA" b="1" i="1" dirty="0"/>
              <a:t>. </a:t>
            </a:r>
            <a:r>
              <a:rPr lang="fr-CA" b="1" i="1" dirty="0" err="1"/>
              <a:t>We</a:t>
            </a:r>
            <a:r>
              <a:rPr lang="fr-CA" b="1" i="1" dirty="0"/>
              <a:t> </a:t>
            </a:r>
            <a:r>
              <a:rPr lang="fr-CA" b="1" i="1" dirty="0" err="1"/>
              <a:t>need</a:t>
            </a:r>
            <a:r>
              <a:rPr lang="fr-CA" b="1" i="1" dirty="0"/>
              <a:t> to </a:t>
            </a:r>
            <a:r>
              <a:rPr lang="fr-CA" b="1" i="1" dirty="0" err="1"/>
              <a:t>add</a:t>
            </a:r>
            <a:r>
              <a:rPr lang="fr-CA" b="1" i="1" dirty="0"/>
              <a:t> </a:t>
            </a:r>
            <a:r>
              <a:rPr lang="fr-CA" b="1" i="1" dirty="0" err="1"/>
              <a:t>denosumab</a:t>
            </a:r>
            <a:r>
              <a:rPr lang="fr-CA" b="1" i="1" dirty="0"/>
              <a:t> </a:t>
            </a:r>
            <a:r>
              <a:rPr lang="fr-CA" b="1" i="1" dirty="0" err="1"/>
              <a:t>which</a:t>
            </a:r>
            <a:r>
              <a:rPr lang="fr-CA" b="1" i="1" dirty="0"/>
              <a:t> </a:t>
            </a:r>
            <a:r>
              <a:rPr lang="fr-CA" b="1" i="1" dirty="0" err="1"/>
              <a:t>is</a:t>
            </a:r>
            <a:r>
              <a:rPr lang="fr-CA" b="1" i="1" dirty="0"/>
              <a:t> </a:t>
            </a:r>
            <a:r>
              <a:rPr lang="fr-CA" b="1" i="1" dirty="0" err="1"/>
              <a:t>now</a:t>
            </a:r>
            <a:r>
              <a:rPr lang="fr-CA" b="1" i="1" dirty="0"/>
              <a:t> </a:t>
            </a:r>
            <a:r>
              <a:rPr lang="fr-CA" b="1" i="1" dirty="0" err="1"/>
              <a:t>indicated</a:t>
            </a:r>
            <a:r>
              <a:rPr lang="fr-CA" b="1" i="1" dirty="0"/>
              <a:t> for GIOP</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46838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8293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7130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2301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3161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OBJECTIVES:</a:t>
            </a:r>
          </a:p>
          <a:p>
            <a:r>
              <a:rPr lang="en-CA" sz="1200" b="0" i="0" kern="1200" dirty="0">
                <a:solidFill>
                  <a:schemeClr val="tx1"/>
                </a:solidFill>
                <a:effectLst/>
                <a:latin typeface="+mn-lt"/>
                <a:ea typeface="+mn-ea"/>
                <a:cs typeface="+mn-cs"/>
              </a:rPr>
              <a:t>To evaluate the effect of switching from oral bisphosphonates to denosumab on bone mineral density (BMD) in long-term glucocorticoid users.</a:t>
            </a:r>
          </a:p>
          <a:p>
            <a:r>
              <a:rPr lang="en-CA" sz="1200" b="1" i="0" kern="1200" cap="all"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Adult patients who were receiving long-term prednisolone (≥2.5 mg/day for ≥1 year) and oral bisphosphonates (≥2 years) were recruited. Participants were randomized to either continue oral bisphosphonates or switch to denosumab (60 mg subcutaneously every 6 months) for 12 months. Serial BMD (lumbar spine, hip) and bone turnover markers (serum osteocalcin, P1NP, β-CTX)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42 women were recruited (age 54.7±12.9 years; 21 shifted to denosumab and 21 continued on bisphosphonates). The duration of prednisolone therapy was 101±66.3 months and the daily dose was 4.4±2.1 mg. Baseline demographic data, osteoporosis risk factors, and BMD at various sites were similar between the two groups of patients. At month 12, BMD of the spine and hip increased by +3.4±0.9% (p=0.002) and +1.4±0.6% (p=0.03), respectively, in the denosumab group; whereas the corresponding change was +1.5±0.4% (p=0.001) and +0.80±0.5% (p=0.12) in the bisphosphonate group. The spinal BMD at month 12 was significantly higher in the denosumab than bisphosphonate group after adjustment for baseline BMD and β-CTX values, and other confounding factors (p=0.01). Bone turnover markers (β-CTX and P1NP) were more strongly suppressed by denosumab than the bisphosphonates. Minor infections were more common in denosumab-treated patients while other adverse events occurred at similar frequencies between the two groups.</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patients receiving long-term glucocorticoids, switching from oral bisphosphonates to denosumab resulted in greater gain of the spinal BMD and suppression of bone turnover markers after 12 months of therapy. The results have to be confirmed by a larger clinical trial with fracture as endpoint.</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437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5228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838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7482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07327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1075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65489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2">
              <a:spcAft>
                <a:spcPts val="600"/>
              </a:spcAft>
              <a:defRPr/>
            </a:pPr>
            <a:r>
              <a:rPr lang="en-US" sz="1200" dirty="0"/>
              <a:t>1. Hadji P. </a:t>
            </a:r>
            <a:r>
              <a:rPr lang="en-GB" sz="1200" dirty="0"/>
              <a:t>Guidelines for </a:t>
            </a:r>
            <a:r>
              <a:rPr lang="en-GB" sz="1200" dirty="0" err="1"/>
              <a:t>osteoprotection</a:t>
            </a:r>
            <a:r>
              <a:rPr lang="en-GB" sz="1200" dirty="0"/>
              <a:t> in breast cancer patients on an aromatase inhibitor. Breast Care (Basel) 2010;5:290–6.</a:t>
            </a:r>
            <a:endParaRPr lang="en-CA" sz="1200" dirty="0"/>
          </a:p>
          <a:p>
            <a:r>
              <a:rPr lang="en-CA" sz="1200" dirty="0"/>
              <a:t>2. </a:t>
            </a:r>
            <a:r>
              <a:rPr lang="en-CA" sz="1200" dirty="0" err="1"/>
              <a:t>Kanis</a:t>
            </a:r>
            <a:r>
              <a:rPr lang="en-CA" sz="1200" dirty="0"/>
              <a:t>, J.A., (1997). </a:t>
            </a:r>
            <a:r>
              <a:rPr lang="en-CA" sz="1200" i="1" dirty="0"/>
              <a:t>Osteoporosis, </a:t>
            </a:r>
            <a:r>
              <a:rPr lang="en-CA" sz="1200" dirty="0"/>
              <a:t>22-55; </a:t>
            </a:r>
            <a:br>
              <a:rPr lang="en-CA" sz="1200" dirty="0"/>
            </a:br>
            <a:r>
              <a:rPr lang="en-CA" sz="1200" dirty="0"/>
              <a:t>3. </a:t>
            </a:r>
            <a:r>
              <a:rPr lang="en-CA" sz="1200" dirty="0" err="1"/>
              <a:t>Eastell</a:t>
            </a:r>
            <a:r>
              <a:rPr lang="en-CA" sz="1200" dirty="0"/>
              <a:t>, R. Relationship of early changes in bone resorption to the reduction in fracture risk with risedronate. (2003). </a:t>
            </a:r>
            <a:r>
              <a:rPr lang="en-CA" sz="1200" i="1" dirty="0"/>
              <a:t>J Bone Mineral Res. 18(6):1051-6</a:t>
            </a:r>
            <a:r>
              <a:rPr lang="en-CA" sz="1200" dirty="0"/>
              <a:t> </a:t>
            </a:r>
            <a:endParaRPr lang="en-US" sz="1200" dirty="0"/>
          </a:p>
          <a:p>
            <a:pPr>
              <a:defRPr/>
            </a:pPr>
            <a:r>
              <a:rPr lang="en-US" sz="1200" dirty="0"/>
              <a:t>4. </a:t>
            </a:r>
            <a:r>
              <a:rPr lang="en-US" sz="1200" dirty="0" err="1"/>
              <a:t>Gnant</a:t>
            </a:r>
            <a:r>
              <a:rPr lang="en-US" sz="1200" dirty="0"/>
              <a:t>, M. (2002). </a:t>
            </a:r>
            <a:r>
              <a:rPr lang="en-US" sz="1200" i="1" dirty="0"/>
              <a:t>San Antonio Breast Cancer Symposium.</a:t>
            </a:r>
            <a:r>
              <a:rPr lang="en-US" sz="1200" dirty="0"/>
              <a:t> </a:t>
            </a:r>
          </a:p>
          <a:p>
            <a:pPr>
              <a:defRPr/>
            </a:pPr>
            <a:r>
              <a:rPr lang="en-US" sz="1200" dirty="0"/>
              <a:t>5. Shapiro, C.L. </a:t>
            </a:r>
            <a:r>
              <a:rPr lang="en-CA" sz="1200" dirty="0"/>
              <a:t>Ovarian failure after adjuvant chemotherapy is associated with rapid bone loss in women with early-stage breast cancer.</a:t>
            </a:r>
          </a:p>
          <a:p>
            <a:pPr>
              <a:defRPr/>
            </a:pPr>
            <a:r>
              <a:rPr lang="en-US" sz="1200" dirty="0"/>
              <a:t>(2001). </a:t>
            </a:r>
            <a:r>
              <a:rPr lang="en-US" sz="1200" i="1" dirty="0"/>
              <a:t>J Clin Oncol., </a:t>
            </a:r>
            <a:r>
              <a:rPr lang="en-US" sz="1200" dirty="0"/>
              <a:t>19(14):3306-3311.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71041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a:latin typeface="Arial" pitchFamily="34" charset="0"/>
                <a:ea typeface="ＭＳ Ｐゴシック" pitchFamily="34" charset="-128"/>
              </a:rPr>
              <a:t>On site of Osteoporosis</a:t>
            </a:r>
            <a:r>
              <a:rPr lang="en-US" altLang="en-US" baseline="0" dirty="0">
                <a:latin typeface="Arial" pitchFamily="34" charset="0"/>
                <a:ea typeface="ＭＳ Ｐゴシック" pitchFamily="34" charset="-128"/>
              </a:rPr>
              <a:t> Canada, available to public for download</a:t>
            </a:r>
            <a:endParaRPr lang="en-US" altLang="en-US" dirty="0">
              <a:latin typeface="Arial" pitchFamily="34" charset="0"/>
              <a:ea typeface="ＭＳ Ｐゴシック" pitchFamily="34" charset="-128"/>
            </a:endParaRP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67468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2550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Objectives</a:t>
            </a:r>
          </a:p>
          <a:p>
            <a:r>
              <a:rPr lang="en-CA" dirty="0"/>
              <a:t>To assess the effects of bisphosphonates and other bone agents in addition to anti-cancer treatment: (</a:t>
            </a:r>
            <a:r>
              <a:rPr lang="en-CA" dirty="0" err="1"/>
              <a:t>i</a:t>
            </a:r>
            <a:r>
              <a:rPr lang="en-CA" dirty="0"/>
              <a:t>) in women with early breast</a:t>
            </a:r>
          </a:p>
          <a:p>
            <a:r>
              <a:rPr lang="en-CA" dirty="0"/>
              <a:t>cancer (EBC); (ii) in women with advanced breast cancer without bone metastases (ABC); and (iii) in women with metastatic breast</a:t>
            </a:r>
          </a:p>
          <a:p>
            <a:r>
              <a:rPr lang="en-CA" dirty="0"/>
              <a:t>cancer and bone metastases (BCBM).</a:t>
            </a:r>
          </a:p>
          <a:p>
            <a:endParaRPr lang="en-CA" dirty="0"/>
          </a:p>
          <a:p>
            <a:r>
              <a:rPr lang="en-CA" b="1" dirty="0"/>
              <a:t>Search methods</a:t>
            </a:r>
          </a:p>
          <a:p>
            <a:r>
              <a:rPr lang="en-CA" dirty="0"/>
              <a:t>In this review update, we searched Cochrane Breast Cancer’s Specialised Register, CENTRAL, MEDLINE, </a:t>
            </a:r>
            <a:r>
              <a:rPr lang="en-CA" dirty="0" err="1"/>
              <a:t>Embase</a:t>
            </a:r>
            <a:r>
              <a:rPr lang="en-CA" dirty="0"/>
              <a:t>, the World Health</a:t>
            </a:r>
          </a:p>
          <a:p>
            <a:r>
              <a:rPr lang="en-CA" dirty="0"/>
              <a:t>Organization’s International Clinical Trials Registry Platform (WHO ICTRP) and ClinicalTrials.gov on 19 September 2016.</a:t>
            </a:r>
          </a:p>
          <a:p>
            <a:endParaRPr lang="en-CA" dirty="0"/>
          </a:p>
          <a:p>
            <a:r>
              <a:rPr lang="en-CA" b="1" dirty="0"/>
              <a:t>Selection criteria</a:t>
            </a:r>
          </a:p>
          <a:p>
            <a:r>
              <a:rPr lang="en-CA" dirty="0"/>
              <a:t>We included randomised controlled trials (RCTs) comparing: (a) one treatment with a bisphosphonate/bone-acting agent with the</a:t>
            </a:r>
          </a:p>
          <a:p>
            <a:r>
              <a:rPr lang="en-CA" dirty="0"/>
              <a:t>same treatment without a bisphosphonate/bone-acting agent; (b) treatment with one bisphosphonate versus treatment with a different</a:t>
            </a:r>
          </a:p>
          <a:p>
            <a:r>
              <a:rPr lang="en-CA" dirty="0"/>
              <a:t>bisphosphonate; (c) treatment with a bisphosphonate versus another bone-acting agent of a different mechanism of action (e.g. </a:t>
            </a:r>
            <a:r>
              <a:rPr lang="en-CA" dirty="0" err="1"/>
              <a:t>deno</a:t>
            </a:r>
            <a:r>
              <a:rPr lang="en-CA" dirty="0"/>
              <a:t>-</a:t>
            </a:r>
          </a:p>
          <a:p>
            <a:r>
              <a:rPr lang="en-CA" dirty="0" err="1"/>
              <a:t>sumab</a:t>
            </a:r>
            <a:r>
              <a:rPr lang="en-CA" dirty="0"/>
              <a:t>); and (d) immediate treatment with a bisphosphonate/bone-acting agent versus delayed treatment of the same bisphosphonate/</a:t>
            </a:r>
          </a:p>
          <a:p>
            <a:r>
              <a:rPr lang="en-CA" dirty="0"/>
              <a:t>bone-acting agent.</a:t>
            </a:r>
          </a:p>
          <a:p>
            <a:endParaRPr lang="en-CA" dirty="0"/>
          </a:p>
          <a:p>
            <a:r>
              <a:rPr lang="en-CA" b="1" dirty="0"/>
              <a:t>Data collection and analysis</a:t>
            </a:r>
          </a:p>
          <a:p>
            <a:r>
              <a:rPr lang="en-CA" dirty="0"/>
              <a:t>Two review authors independently extracted data, and assessed risk of bias and quality of the evidence. The primary outcome measure</a:t>
            </a:r>
          </a:p>
          <a:p>
            <a:r>
              <a:rPr lang="en-CA" dirty="0"/>
              <a:t>was bone metastases for EBC and ABC, and a skeletal-related event (SRE) for BCBM. We derived risk ratios (RRs) for dichotomous</a:t>
            </a:r>
          </a:p>
          <a:p>
            <a:r>
              <a:rPr lang="en-CA" dirty="0"/>
              <a:t>outcomes and the meta-analyses used random-effects models. Secondary outcomes included overall survival and disease-free survival</a:t>
            </a:r>
          </a:p>
          <a:p>
            <a:r>
              <a:rPr lang="en-CA" dirty="0"/>
              <a:t>for EBC; we derived hazard ratios (HRs) for these time-to-event outcomes where possible. We collected toxicity and quality-of-life</a:t>
            </a:r>
          </a:p>
          <a:p>
            <a:r>
              <a:rPr lang="en-CA" dirty="0"/>
              <a:t>information. GRADE was used to assess the quality of evidence for the most important outcomes in each treatment setting.</a:t>
            </a:r>
          </a:p>
          <a:p>
            <a:endParaRPr lang="en-CA" b="1" dirty="0"/>
          </a:p>
          <a:p>
            <a:r>
              <a:rPr lang="en-CA" b="1" dirty="0"/>
              <a:t>Main results</a:t>
            </a:r>
          </a:p>
          <a:p>
            <a:r>
              <a:rPr lang="en-CA" dirty="0"/>
              <a:t>We included 44 RCTs involving 37,302 women.</a:t>
            </a:r>
          </a:p>
          <a:p>
            <a:r>
              <a:rPr lang="en-CA" dirty="0"/>
              <a:t>In women with EBC, bisphosphonates were associated with a reduced risk of bone metastases compared to placebo/no bisphosphonate</a:t>
            </a:r>
          </a:p>
          <a:p>
            <a:r>
              <a:rPr lang="en-CA" dirty="0"/>
              <a:t>(RR 0.86, 95% conﬁdence interval (CI) 0.75 to 0.99; P = 0.03, 11 studies; 15,005 women; moderate-quality evidence with no</a:t>
            </a:r>
          </a:p>
          <a:p>
            <a:r>
              <a:rPr lang="en-CA" dirty="0"/>
              <a:t>signiﬁcant heterogeneity). Bisphosphonates provided an overall survival beneﬁt with time-to-event data (HR 0.91, 95% CI 0.83 to</a:t>
            </a:r>
          </a:p>
          <a:p>
            <a:r>
              <a:rPr lang="en-CA" dirty="0"/>
              <a:t>0.99; P = 0.04; 9 studies; 13,949 women; high-quality evidence with evidence of heterogeneity). Subgroup analysis by menopausal</a:t>
            </a:r>
          </a:p>
          <a:p>
            <a:r>
              <a:rPr lang="en-CA" dirty="0"/>
              <a:t>status showed a survival beneﬁt from bisphosphonates in postmenopausal women (HR 0.77, 95% CI 0.66 to 0.90; P = 0.001; 4</a:t>
            </a:r>
          </a:p>
          <a:p>
            <a:r>
              <a:rPr lang="en-CA" dirty="0"/>
              <a:t>studies; 6048 women; high-quality evidence with no evidence of heterogeneity) but no survival beneﬁt for premenopausal women (HR</a:t>
            </a:r>
          </a:p>
          <a:p>
            <a:r>
              <a:rPr lang="en-CA" dirty="0"/>
              <a:t>1.03, 95% CI 0.86 to 1.22; P = 0.78; 2 studies; 3501 women; high-quality evidence with no heterogeneity). There was evidence of</a:t>
            </a:r>
          </a:p>
          <a:p>
            <a:r>
              <a:rPr lang="en-CA" dirty="0"/>
              <a:t>no effect of bisphosphonates on disease-free survival (HR 0.94, 95% 0.87 to 1.02; P = 0.13; 7 studies; 12,578 women; high-quality</a:t>
            </a:r>
          </a:p>
          <a:p>
            <a:r>
              <a:rPr lang="en-CA" dirty="0"/>
              <a:t>evidence with signiﬁcant heterogeneity present) however subgroup analyses showed a disease-free survival beneﬁt from bisphosphonates</a:t>
            </a:r>
          </a:p>
          <a:p>
            <a:r>
              <a:rPr lang="en-CA" dirty="0"/>
              <a:t>in postmenopausal women only (HR 0.82, 95% CI 0.74 to 0.91; P &lt; 0.001; 7 studies; 8314 women; high-quality evidence with no</a:t>
            </a:r>
          </a:p>
          <a:p>
            <a:r>
              <a:rPr lang="en-CA" dirty="0"/>
              <a:t>heterogeneity). Bisphosphonates did not signiﬁcantly reduce the incidence of fractures when compared to placebo/no bisphosphonates</a:t>
            </a:r>
          </a:p>
          <a:p>
            <a:r>
              <a:rPr lang="en-CA" dirty="0"/>
              <a:t>(RR 0.77, 95% CI 0.54 to 1.08, P = 0.13, 6 studies, 7602 women; moderate-quality evidence due to wide conﬁdence intervals). We</a:t>
            </a:r>
          </a:p>
          <a:p>
            <a:r>
              <a:rPr lang="en-CA" dirty="0"/>
              <a:t>await mature overall survival and disease-free survival results for denosumab trials.</a:t>
            </a:r>
          </a:p>
          <a:p>
            <a:r>
              <a:rPr lang="en-CA" dirty="0"/>
              <a:t>In women with ABC without clinically evident bone metastases, there was no evidence of an effect of bisphosphonates on bone</a:t>
            </a:r>
          </a:p>
          <a:p>
            <a:r>
              <a:rPr lang="en-CA" dirty="0"/>
              <a:t>metastases (RR 0.96, 95% CI 0.65 to 1.43; P = 0.86; 3 studies; 330 women; moderate-quality evidence with no heterogeneity) or overall</a:t>
            </a:r>
          </a:p>
          <a:p>
            <a:r>
              <a:rPr lang="en-CA" dirty="0"/>
              <a:t>survival (RR 0.89, 95% CI 0.73 to 1.09; P = 0.28; 3 studies; 330 women; high-quality evidence with no heterogeneity) compared to</a:t>
            </a:r>
          </a:p>
          <a:p>
            <a:r>
              <a:rPr lang="en-CA" dirty="0"/>
              <a:t>placebo/no bisphosphonates however the conﬁdence intervals were wide. One study reported a trend towards an extended period of</a:t>
            </a:r>
          </a:p>
          <a:p>
            <a:r>
              <a:rPr lang="en-CA" dirty="0"/>
              <a:t>time without a SRE with bisphosphonate compared to placebo (low-quality evidence). One study reported quality of life and there was</a:t>
            </a:r>
          </a:p>
          <a:p>
            <a:r>
              <a:rPr lang="en-CA" dirty="0"/>
              <a:t>no apparent difference in scores between bisphosphonate and placebo (moderate-quality evidence).</a:t>
            </a:r>
          </a:p>
          <a:p>
            <a:r>
              <a:rPr lang="en-CA" dirty="0"/>
              <a:t>In women with BCBM, bisphosphonates reduced the SRE risk by 14% (RR 0.86, 95% CI 0.78 to 0.95; P = 0.003; 9 studies; 2810</a:t>
            </a:r>
          </a:p>
          <a:p>
            <a:r>
              <a:rPr lang="en-CA" dirty="0"/>
              <a:t>women; high-quality evidence with evidence of heterogeneity) compared with placebo/no bisphosphonates. This beneﬁt persisted when</a:t>
            </a:r>
          </a:p>
          <a:p>
            <a:r>
              <a:rPr lang="en-CA" dirty="0"/>
              <a:t>administering either intravenous or oral bisphosphonates versus placebo. Bisphosphonates delayed the median time to a SRE with</a:t>
            </a:r>
          </a:p>
          <a:p>
            <a:r>
              <a:rPr lang="en-CA" dirty="0"/>
              <a:t>a median ratio of 1.43 (95% CI 1.29 to 1.58; P &lt; 0.00001; 9 studies; 2891 women; high-quality evidence with no heterogeneity)</a:t>
            </a:r>
          </a:p>
          <a:p>
            <a:r>
              <a:rPr lang="en-CA" dirty="0"/>
              <a:t>and reduced bone pain (in 6 out of 11 studies; moderate-quality evidence) compared to placebo/no bisphosphonate. Treatment</a:t>
            </a:r>
          </a:p>
          <a:p>
            <a:r>
              <a:rPr lang="en-CA" dirty="0"/>
              <a:t>with bisphosphonates did not appear to affect overall survival (RR 1.01, 95% CI 0.91 to 1.11; P = 0.85; 7 studies; 1935 women;</a:t>
            </a:r>
          </a:p>
          <a:p>
            <a:r>
              <a:rPr lang="en-CA" dirty="0"/>
              <a:t>moderate-quality evidence with signiﬁcant heterogeneity). Quality-of-life scores were slightly better with bisphosphonates than placebo</a:t>
            </a:r>
          </a:p>
          <a:p>
            <a:r>
              <a:rPr lang="en-CA" dirty="0"/>
              <a:t>at comparable time points (in three out of ﬁve studies; moderate-quality evidence) however scores decreased during the course of the</a:t>
            </a:r>
          </a:p>
          <a:p>
            <a:r>
              <a:rPr lang="en-CA" dirty="0"/>
              <a:t>studies. Denosumab reduced the risk of developing a SRE compared with bisphosphonates by 22% (RR 0.78, 0.72 to 0.85; P &lt; 0.001;</a:t>
            </a:r>
          </a:p>
          <a:p>
            <a:r>
              <a:rPr lang="en-CA" dirty="0"/>
              <a:t>3 studies, 2345 women). One study reported data on overall survival and observed no difference in survival between denosumab and</a:t>
            </a:r>
          </a:p>
          <a:p>
            <a:r>
              <a:rPr lang="en-CA" dirty="0"/>
              <a:t>bisphosphonate.</a:t>
            </a:r>
          </a:p>
          <a:p>
            <a:r>
              <a:rPr lang="en-CA" dirty="0"/>
              <a:t>Reported toxicities across all settings were generally mild. Osteonecrosis of the jaw was rare, occurring less than 0.5% in the adjuvant</a:t>
            </a:r>
          </a:p>
          <a:p>
            <a:r>
              <a:rPr lang="en-CA" dirty="0"/>
              <a:t>setting (high-quality evidence).</a:t>
            </a:r>
          </a:p>
          <a:p>
            <a:endParaRPr lang="en-CA" dirty="0"/>
          </a:p>
          <a:p>
            <a:r>
              <a:rPr lang="en-CA" b="1" dirty="0"/>
              <a:t>Authors’ conclusions</a:t>
            </a:r>
          </a:p>
          <a:p>
            <a:r>
              <a:rPr lang="en-CA" dirty="0"/>
              <a:t>For women with EBC, bisphosphonates reduce the risk of bone metastases and provide an overall survival beneﬁt compared to placebo</a:t>
            </a:r>
          </a:p>
          <a:p>
            <a:r>
              <a:rPr lang="en-CA" dirty="0"/>
              <a:t>or no bisphosphonates. There is preliminary evidence suggestive that bisphosphonates provide an overall survival and disease-free</a:t>
            </a:r>
          </a:p>
          <a:p>
            <a:r>
              <a:rPr lang="en-CA" dirty="0"/>
              <a:t>survival beneﬁt in postmenopausal women only when compared to placebo or no bisphosphonate. This was not a planned subgroup</a:t>
            </a:r>
          </a:p>
          <a:p>
            <a:r>
              <a:rPr lang="en-CA" dirty="0"/>
              <a:t>for these early trials, and we await the completion of new large clinical trials assessing beneﬁt for postmenopausal women. For women</a:t>
            </a:r>
          </a:p>
          <a:p>
            <a:r>
              <a:rPr lang="en-CA" dirty="0"/>
              <a:t>with BCBM, bisphosphonates reduce the risk of developing SREs, delay the median time to an SRE, and appear to reduce bone pain</a:t>
            </a:r>
          </a:p>
          <a:p>
            <a:r>
              <a:rPr lang="en-CA" dirty="0"/>
              <a:t>compared to placebo or no bisphosphonate.de Abstract in Speaker Notes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947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Postmenopausal breast cancer (BC) patients receiving adjuvant aromatase inhibitor therapy are at risk of progressive bone loss and fractures. Zoledronic acid inhibits osteoclastic bone resorption, is effective in maintaining bone health, and may therefore be beneficial in this setting.</a:t>
            </a:r>
          </a:p>
          <a:p>
            <a:r>
              <a:rPr lang="en-CA" sz="1200" b="1" i="0" kern="1200" cap="all"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Overall, 602 postmenopausal women with early, hormone receptor-positive BC receiving adjuvant letrozole were randomized (301 each group) to receive upfront or delayed-start zoledronic acid (4 mg intravenously every 6 months) for 5 years. The primary endpoint was the change in lumbar spine (LS) bone mineral density (BMD) at month 12. Secondary endpoints included changes in LS BMD, total hip BMD, and bone turnover markers at 2, 3, and 5 years; fracture incidence at 3 years; and time to disease recurrence.</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At month 61, the adjusted mean difference in LS and total hip BMDs between the upfront and delayed groups was 8.9% and 6.7%, respectively (P &lt; .0001, for both). Approximately 25% of delayed patients received zoledronic acid by month 61. Only 1 patient experienced grade 4 renal dysfunction; no confirmed cases of osteonecrosis of the jaw were reported. Fracture rates (upfront, 28 [9.3%]; delayed, 33 [11%]; P = .3803) and Kaplan-Meier disease recurrence rates (upfront, 9.8 [95% confidence interval (CI), 6.0-10.3]; delayed, 10.5 [95% CI, 6.6-14.4]; P = .6283) were similar at month 61.</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Upfront zoledronic acid seems to be the preferred treatment strategy versus delayed administration, as it significantly and progressively increases BMD in postmenopausal women with early BC receiving letrozole for 5 years, and long-term coadministration of letrozole and zoledronic acid is well tolerated.</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950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81450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dirty="0"/>
              <a:t>The primary endpoint of this study was to determine the change from baseline in lumbar spine BMD after 12 months.</a:t>
            </a:r>
            <a:r>
              <a:rPr lang="en-US" baseline="30000" dirty="0"/>
              <a:t>1</a:t>
            </a:r>
          </a:p>
          <a:p>
            <a:r>
              <a:rPr lang="en-US" dirty="0"/>
              <a:t>At 12 months, the denosumab arm demonstrated a mean percentage increase in lumbar spine BMD of 4.8% compared with –0.7% in the placebo group (</a:t>
            </a:r>
            <a:r>
              <a:rPr lang="en-US" i="1" dirty="0"/>
              <a:t>p </a:t>
            </a:r>
            <a:r>
              <a:rPr lang="en-US" dirty="0">
                <a:sym typeface="Symbol" pitchFamily="18" charset="2"/>
              </a:rPr>
              <a:t></a:t>
            </a:r>
            <a:r>
              <a:rPr lang="en-US" dirty="0"/>
              <a:t> 0.0001), a 5.5% difference between arms.</a:t>
            </a:r>
            <a:r>
              <a:rPr lang="en-US" baseline="30000" dirty="0"/>
              <a:t>1</a:t>
            </a:r>
          </a:p>
          <a:p>
            <a:r>
              <a:rPr lang="en-US" dirty="0"/>
              <a:t>Denosumab continued to demonstrate a statistically significant increase in BMD at </a:t>
            </a:r>
            <a:br>
              <a:rPr lang="en-US" dirty="0"/>
            </a:br>
            <a:r>
              <a:rPr lang="en-US" dirty="0"/>
              <a:t>12 months compared to placebo group when covariates (including age, race, baseline weight, body mass index, prior chemotherapy, prior selective estrogen receptor modulator use, and time from last menstrual period) were added to the primary analysis model.</a:t>
            </a:r>
            <a:r>
              <a:rPr lang="en-US" baseline="30000" dirty="0"/>
              <a:t>1</a:t>
            </a:r>
            <a:endParaRPr lang="en-US" dirty="0"/>
          </a:p>
          <a:p>
            <a:r>
              <a:rPr lang="en-US" dirty="0"/>
              <a:t>Increases in lumbar spine BMD at 12 months were not influenced by duration of prior aromatase inhibitor therapy.</a:t>
            </a:r>
            <a:r>
              <a:rPr lang="en-US" baseline="30000" dirty="0"/>
              <a:t>1</a:t>
            </a:r>
            <a:endParaRPr lang="en-US" dirty="0"/>
          </a:p>
          <a:p>
            <a:r>
              <a:rPr lang="en-US" dirty="0"/>
              <a:t>At 24 months, the denosumab arm continued to demonstrate an increase in lumbar spine BMD compared to placebo (7.6% difference).</a:t>
            </a:r>
            <a:r>
              <a:rPr lang="en-US" baseline="30000" dirty="0"/>
              <a:t>1</a:t>
            </a:r>
          </a:p>
          <a:p>
            <a:r>
              <a:rPr lang="en-US" dirty="0"/>
              <a:t>A post hoc analysis assessed the effects on the preservation of lumbar spine BMD at 24 months.</a:t>
            </a:r>
            <a:r>
              <a:rPr lang="en-US" baseline="30000" dirty="0"/>
              <a:t>1</a:t>
            </a:r>
            <a:endParaRPr lang="en-US" dirty="0"/>
          </a:p>
          <a:p>
            <a:pPr lvl="1"/>
            <a:r>
              <a:rPr lang="en-US" dirty="0"/>
              <a:t>A gain (&gt; 6%) or a moderate gain (&gt; 3% to 6%) was reached in 80% of patients in the denosumab group compared with 13% of patients in the placebo group. </a:t>
            </a:r>
          </a:p>
          <a:p>
            <a:pPr lvl="1"/>
            <a:r>
              <a:rPr lang="en-US" dirty="0"/>
              <a:t>A gain (&gt; 6%) was reached in 50% of patients in the denosumab group compared with 3% in the placebo group.</a:t>
            </a:r>
          </a:p>
          <a:p>
            <a:r>
              <a:rPr lang="en-US" dirty="0"/>
              <a:t>Denosumab demonstrated a greater increase from baseline in total hip BMD compared to placebo.</a:t>
            </a:r>
            <a:r>
              <a:rPr lang="en-US" baseline="30000" dirty="0"/>
              <a:t>1</a:t>
            </a:r>
          </a:p>
          <a:p>
            <a:r>
              <a:rPr lang="en-US" dirty="0"/>
              <a:t>Results are presented as least squares means (two-way analysis of covariance models adjusting for treatment, stratification variable, baseline BMD value, densitometer type, and baseline BMD value-by-densitometer-type interaction).</a:t>
            </a:r>
            <a:r>
              <a:rPr lang="en-US" baseline="30000" dirty="0"/>
              <a:t>1</a:t>
            </a:r>
            <a:endParaRPr lang="en-US" dirty="0"/>
          </a:p>
          <a:p>
            <a:r>
              <a:rPr lang="en-US" dirty="0"/>
              <a:t>Denosumab demonstrated a greater increase from baseline in BMD at the trochanter and 1/3 radius compared to placebo, resulting in a 5.9% and 6.1% difference at 24 months, respectively.</a:t>
            </a:r>
            <a:r>
              <a:rPr lang="en-US" baseline="30000" dirty="0"/>
              <a:t>1</a:t>
            </a:r>
          </a:p>
          <a:p>
            <a:r>
              <a:rPr lang="en-US" dirty="0"/>
              <a:t>Ellis GK, Bone HG, </a:t>
            </a:r>
            <a:r>
              <a:rPr lang="en-US" dirty="0" err="1"/>
              <a:t>Chlebowski</a:t>
            </a:r>
            <a:r>
              <a:rPr lang="en-US" dirty="0"/>
              <a:t> R, et al. Randomized trial of denosumab in patients receiving adjuvant aromatase inhibitors for nonmetastatic breast cancer. </a:t>
            </a:r>
            <a:r>
              <a:rPr lang="en-US" i="1" dirty="0"/>
              <a:t>J Clin Oncol</a:t>
            </a:r>
            <a:r>
              <a:rPr lang="en-US" dirty="0"/>
              <a:t>. 2008;26:4875-4882.</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420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3932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4512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3865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22389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650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97735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76317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Correct Answer: 2 Moderate</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68860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(3) Start him on a bisphosphonate or denosumab</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469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276" indent="-173276">
              <a:spcBef>
                <a:spcPts val="501"/>
              </a:spcBef>
              <a:defRPr/>
            </a:pPr>
            <a:r>
              <a:rPr lang="en-GB" sz="1200" b="1" dirty="0"/>
              <a:t>Animated Slide</a:t>
            </a:r>
          </a:p>
          <a:p>
            <a:pPr marL="173276" indent="-173276">
              <a:spcBef>
                <a:spcPts val="501"/>
              </a:spcBef>
              <a:defRPr/>
            </a:pPr>
            <a:endParaRPr lang="en-GB" sz="1200" b="1" dirty="0"/>
          </a:p>
          <a:p>
            <a:pPr marL="173276" indent="-173276">
              <a:spcBef>
                <a:spcPts val="501"/>
              </a:spcBef>
              <a:defRPr/>
            </a:pPr>
            <a:r>
              <a:rPr lang="en-GB" sz="1200" b="1" dirty="0"/>
              <a:t>Key Points:</a:t>
            </a:r>
          </a:p>
          <a:p>
            <a:r>
              <a:rPr lang="en-CA" sz="1200" dirty="0"/>
              <a:t>The checklists are an easy way to assess patient risk for osteoporosis. If a patient answers yes to one of more items in each section they should be fully assessed for fracture risk and presence of osteoporosis.</a:t>
            </a:r>
          </a:p>
          <a:p>
            <a:endParaRPr lang="en-CA" sz="1200" dirty="0"/>
          </a:p>
          <a:p>
            <a:pPr>
              <a:defRPr/>
            </a:pPr>
            <a:r>
              <a:rPr lang="en-CA" sz="1200" b="1" dirty="0"/>
              <a:t>Checklist for Risk of Broken Bones and Osteoporosis</a:t>
            </a:r>
          </a:p>
          <a:p>
            <a:pPr marL="173276" indent="-173276">
              <a:spcBef>
                <a:spcPts val="501"/>
              </a:spcBef>
              <a:defRPr/>
            </a:pPr>
            <a:endParaRPr lang="en-CA" sz="1200" dirty="0"/>
          </a:p>
          <a:p>
            <a:r>
              <a:rPr lang="en-CA" sz="1200" b="1" dirty="0">
                <a:solidFill>
                  <a:schemeClr val="tx1">
                    <a:lumMod val="75000"/>
                    <a:lumOff val="25000"/>
                  </a:schemeClr>
                </a:solidFill>
              </a:rPr>
              <a:t>DEFINITION OF A FRAGILITY FRACTURE:</a:t>
            </a:r>
          </a:p>
          <a:p>
            <a:pPr marL="229371" indent="-229371" defTabSz="936952">
              <a:buFont typeface="Arial" pitchFamily="34" charset="0"/>
              <a:buChar char="•"/>
              <a:defRPr/>
            </a:pPr>
            <a:r>
              <a:rPr lang="en-US" sz="1200" dirty="0"/>
              <a:t>The ROCQ results demonstrated that fragility fractures were often not appropriately recognized and linked to osteoporosis by either patients or their healthcare practitioners</a:t>
            </a:r>
          </a:p>
          <a:p>
            <a:pPr marL="229371" indent="-229371" defTabSz="936952">
              <a:buFont typeface="Arial" pitchFamily="34" charset="0"/>
              <a:buChar char="•"/>
              <a:defRPr/>
            </a:pPr>
            <a:r>
              <a:rPr lang="en-US" sz="1200" dirty="0"/>
              <a:t>It is important to fully understand the definition of the fragility fracture</a:t>
            </a:r>
          </a:p>
          <a:p>
            <a:pPr marL="229371" indent="-229371" defTabSz="936952">
              <a:defRPr/>
            </a:pPr>
            <a:endParaRPr lang="en-US" sz="1200" dirty="0"/>
          </a:p>
          <a:p>
            <a:pPr marL="229371" indent="-229371" defTabSz="936952">
              <a:defRPr/>
            </a:pPr>
            <a:r>
              <a:rPr lang="en-US" sz="1200" b="1" dirty="0"/>
              <a:t>Get-up</a:t>
            </a:r>
            <a:r>
              <a:rPr lang="en-US" sz="1200" b="1" baseline="0" dirty="0"/>
              <a:t>-and-Go-Test:</a:t>
            </a:r>
          </a:p>
          <a:p>
            <a:pPr marL="229371" indent="-229371" defTabSz="936952">
              <a:defRPr/>
            </a:pPr>
            <a:endParaRPr lang="en-US" sz="1200" dirty="0"/>
          </a:p>
          <a:p>
            <a:pPr marL="229371" indent="-229371"/>
            <a:r>
              <a:rPr lang="en-US" sz="1200" b="1" dirty="0"/>
              <a:t>References:</a:t>
            </a:r>
          </a:p>
          <a:p>
            <a:pPr marL="229371" marR="0" lvl="0" indent="-229371" algn="l" defTabSz="457200" rtl="0" eaLnBrk="1" fontAlgn="auto" latinLnBrk="0" hangingPunct="1">
              <a:lnSpc>
                <a:spcPct val="100000"/>
              </a:lnSpc>
              <a:spcBef>
                <a:spcPts val="0"/>
              </a:spcBef>
              <a:spcAft>
                <a:spcPts val="0"/>
              </a:spcAft>
              <a:buClrTx/>
              <a:buSzTx/>
              <a:buFontTx/>
              <a:buNone/>
              <a:tabLst/>
              <a:defRPr/>
            </a:pPr>
            <a:r>
              <a:rPr lang="en-CA" sz="1200" dirty="0"/>
              <a:t>1. Osteoporosis Canada 2016. Checklist for Risk of Broken Bones and Osteoporosis. Accessed July 8</a:t>
            </a:r>
            <a:r>
              <a:rPr lang="en-CA" sz="1200" baseline="30000" dirty="0"/>
              <a:t>th</a:t>
            </a:r>
            <a:r>
              <a:rPr lang="en-CA" sz="1200" dirty="0"/>
              <a:t> 2016. </a:t>
            </a:r>
            <a:r>
              <a:rPr lang="en-CA" sz="1200" dirty="0">
                <a:hlinkClick r:id="rId3"/>
              </a:rPr>
              <a:t>http://www.osteoporosis.ca/osteoporosis-and-you/diagnosis/risk-factors/</a:t>
            </a:r>
            <a:r>
              <a:rPr lang="en-CA" sz="1200" dirty="0"/>
              <a:t> </a:t>
            </a:r>
            <a:endParaRPr lang="en-US" sz="1200" dirty="0"/>
          </a:p>
          <a:p>
            <a:pPr marL="229371" indent="-229371"/>
            <a:r>
              <a:rPr lang="en-US" sz="1200" dirty="0"/>
              <a:t>2. Bessette L, et al. Recognizing osteoporosis and its consequences in Quebec (ROCQ): Background, rationale, and methods of an anti-fracture patient health-management </a:t>
            </a:r>
            <a:r>
              <a:rPr lang="en-US" sz="1200" dirty="0" err="1"/>
              <a:t>programme</a:t>
            </a:r>
            <a:r>
              <a:rPr lang="en-US" sz="1200" dirty="0"/>
              <a:t>. </a:t>
            </a:r>
            <a:r>
              <a:rPr lang="en-US" sz="1200" dirty="0" err="1"/>
              <a:t>Contemp</a:t>
            </a:r>
            <a:r>
              <a:rPr lang="en-US" sz="1200" dirty="0"/>
              <a:t> Clin Trials 2008; 29:194-210.</a:t>
            </a:r>
          </a:p>
          <a:p>
            <a:pPr marL="229371" indent="-229371"/>
            <a:r>
              <a:rPr lang="en-US" sz="1200" dirty="0"/>
              <a:t>3. Brown JP, et al. Validation of a clinical definition of fragility fracture. </a:t>
            </a:r>
            <a:r>
              <a:rPr lang="en-CA" sz="1200" dirty="0"/>
              <a:t>J Bone Miner Res. 2007;23(Suppl 1):M350.</a:t>
            </a:r>
          </a:p>
          <a:p>
            <a:pPr marL="229371" indent="-229371"/>
            <a:endParaRPr lang="en-CA" sz="1200" dirty="0"/>
          </a:p>
          <a:p>
            <a:endParaRPr lang="en-CA" sz="12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538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12769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Times New Roman" charset="0"/>
                <a:ea typeface="ヒラギノ角ゴ Pro W3" charset="0"/>
                <a:cs typeface="ヒラギノ角ゴ Pro W3" charset="0"/>
              </a:rPr>
              <a:t>Key Points:</a:t>
            </a:r>
          </a:p>
          <a:p>
            <a:r>
              <a:rPr lang="en-US" dirty="0">
                <a:latin typeface="Times New Roman" charset="0"/>
                <a:ea typeface="ヒラギノ角ゴ Pro W3" charset="0"/>
                <a:cs typeface="ヒラギノ角ゴ Pro W3" charset="0"/>
              </a:rPr>
              <a:t>BMD declines </a:t>
            </a:r>
            <a:r>
              <a:rPr lang="en-US" b="1" dirty="0">
                <a:latin typeface="Times New Roman" charset="0"/>
                <a:ea typeface="ヒラギノ角ゴ Pro W3" charset="0"/>
                <a:cs typeface="ヒラギノ角ゴ Pro W3" charset="0"/>
              </a:rPr>
              <a:t>up to </a:t>
            </a:r>
            <a:r>
              <a:rPr lang="en-US" dirty="0">
                <a:latin typeface="Times New Roman" charset="0"/>
                <a:ea typeface="ヒラギノ角ゴ Pro W3" charset="0"/>
                <a:cs typeface="ヒラギノ角ゴ Pro W3" charset="0"/>
              </a:rPr>
              <a:t>8.5% per year in men receiving ADT compared to 0.5%-1% (Lipton A et al, 2012).</a:t>
            </a:r>
          </a:p>
          <a:p>
            <a:endParaRPr lang="en-CA" b="1" dirty="0">
              <a:latin typeface="Times New Roman" charset="0"/>
              <a:ea typeface="ヒラギノ角ゴ Pro W3" charset="0"/>
              <a:cs typeface="ヒラギノ角ゴ Pro W3" charset="0"/>
            </a:endParaRPr>
          </a:p>
          <a:p>
            <a:r>
              <a:rPr lang="en-CA" dirty="0">
                <a:latin typeface="Times New Roman" charset="0"/>
                <a:ea typeface="ヒラギノ角ゴ Pro W3" charset="0"/>
                <a:cs typeface="ヒラギノ角ゴ Pro W3" charset="0"/>
              </a:rPr>
              <a:t>Lipton recites Diamond TH et al 2004 to support this statement. Diamond reports that “rates of bone loss ranged from 2% to 8% in the lumbar spine and from 1.8% to 6.5% in the femoral neck during the initial 12 months of continuous ADT. Retrospective data indicated an increased risk of fracture in men with prostate carcinoma who were treated with ADT.” Diamond then discusses that “in longitudinal studies, 5.7–8.5% decreases in lumbar spine cancellous bone mineral (using QCT) and 1.8–2.3% decreases in femoral neck BMD (using DXA) were recorded after 12 months of ADT” </a:t>
            </a:r>
            <a:endParaRPr lang="en-US" dirty="0">
              <a:latin typeface="Times New Roman" charset="0"/>
              <a:ea typeface="ヒラギノ角ゴ Pro W3" charset="0"/>
              <a:cs typeface="ヒラギノ角ゴ Pro W3" charset="0"/>
            </a:endParaRPr>
          </a:p>
          <a:p>
            <a:endParaRPr lang="en-US" b="1" dirty="0">
              <a:latin typeface="Times New Roman" charset="0"/>
              <a:ea typeface="ヒラギノ角ゴ Pro W3" charset="0"/>
              <a:cs typeface="ヒラギノ角ゴ Pro W3" charset="0"/>
            </a:endParaRPr>
          </a:p>
          <a:p>
            <a:r>
              <a:rPr lang="en-US" b="1" dirty="0">
                <a:latin typeface="Times New Roman" charset="0"/>
                <a:ea typeface="ヒラギノ角ゴ Pro W3" charset="0"/>
                <a:cs typeface="ヒラギノ角ゴ Pro W3" charset="0"/>
              </a:rPr>
              <a:t>Reference:</a:t>
            </a:r>
            <a:endParaRPr lang="en-US" dirty="0">
              <a:latin typeface="Times New Roman" charset="0"/>
              <a:ea typeface="ヒラギノ角ゴ Pro W3" charset="0"/>
              <a:cs typeface="ヒラギノ角ゴ Pro W3" charset="0"/>
            </a:endParaRPr>
          </a:p>
          <a:p>
            <a:pPr eaLnBrk="1" hangingPunct="1">
              <a:spcBef>
                <a:spcPct val="0"/>
              </a:spcBef>
            </a:pPr>
            <a:r>
              <a:rPr lang="pt-BR" dirty="0">
                <a:latin typeface="Times New Roman" charset="0"/>
                <a:ea typeface="ヒラギノ角ゴ Pro W3" charset="0"/>
                <a:cs typeface="ヒラギノ角ゴ Pro W3" charset="0"/>
              </a:rPr>
              <a:t>1. D’Oronzo S, et al. Cancer treatment-induced bone loss (CTIBL): Pathogenesis and clinical implications. </a:t>
            </a:r>
            <a:r>
              <a:rPr lang="pt-BR" i="1" dirty="0">
                <a:latin typeface="Times New Roman" charset="0"/>
                <a:ea typeface="ヒラギノ角ゴ Pro W3" charset="0"/>
                <a:cs typeface="ヒラギノ角ゴ Pro W3" charset="0"/>
              </a:rPr>
              <a:t>Cancer Treat Rev</a:t>
            </a:r>
            <a:r>
              <a:rPr lang="pt-BR" dirty="0">
                <a:latin typeface="Times New Roman" charset="0"/>
                <a:ea typeface="ヒラギノ角ゴ Pro W3" charset="0"/>
                <a:cs typeface="ヒラギノ角ゴ Pro W3" charset="0"/>
              </a:rPr>
              <a:t>. 2015;41:798-808. </a:t>
            </a:r>
          </a:p>
          <a:p>
            <a:r>
              <a:rPr lang="pt-BR" dirty="0">
                <a:latin typeface="Times New Roman" charset="0"/>
                <a:ea typeface="ヒラギノ角ゴ Pro W3" charset="0"/>
                <a:cs typeface="ヒラギノ角ゴ Pro W3" charset="0"/>
              </a:rPr>
              <a:t>2. </a:t>
            </a:r>
            <a:r>
              <a:rPr lang="en-CA" dirty="0">
                <a:latin typeface="Times New Roman" charset="0"/>
                <a:ea typeface="ヒラギノ角ゴ Pro W3" charset="0"/>
                <a:cs typeface="ヒラギノ角ゴ Pro W3" charset="0"/>
              </a:rPr>
              <a:t>Lipton A, Smith MR, Ellis GK, et al Treatment-induced bone loss and fractures in cancer patients undergoing hormone ablation therapy: efficacy and safety of denosumab. </a:t>
            </a:r>
            <a:r>
              <a:rPr lang="en-CA" i="1" dirty="0">
                <a:latin typeface="Times New Roman" charset="0"/>
                <a:ea typeface="ヒラギノ角ゴ Pro W3" charset="0"/>
                <a:cs typeface="ヒラギノ角ゴ Pro W3" charset="0"/>
              </a:rPr>
              <a:t>Clin Med Insights Oncol</a:t>
            </a:r>
            <a:r>
              <a:rPr lang="en-CA" dirty="0">
                <a:latin typeface="Times New Roman" charset="0"/>
                <a:ea typeface="ヒラギノ角ゴ Pro W3" charset="0"/>
                <a:cs typeface="ヒラギノ角ゴ Pro W3" charset="0"/>
              </a:rPr>
              <a:t>. 2012;6:287-303 </a:t>
            </a:r>
            <a:endParaRPr lang="pt-BR" dirty="0">
              <a:latin typeface="Times New Roman" charset="0"/>
              <a:ea typeface="ヒラギノ角ゴ Pro W3" charset="0"/>
              <a:cs typeface="ヒラギノ角ゴ Pro W3" charset="0"/>
            </a:endParaRPr>
          </a:p>
          <a:p>
            <a:r>
              <a:rPr lang="pt-BR" dirty="0">
                <a:latin typeface="Times New Roman" charset="0"/>
                <a:ea typeface="ヒラギノ角ゴ Pro W3" charset="0"/>
                <a:cs typeface="ヒラギノ角ゴ Pro W3" charset="0"/>
              </a:rPr>
              <a:t>3. Diamond TH, Higano CS, Smith MR, et al. Osteoporosis in men with prostate carcinoma receiving androgen-deprivation therapy: recommendations for diagnosis and therapies. </a:t>
            </a:r>
            <a:r>
              <a:rPr lang="pt-BR" i="1" dirty="0">
                <a:latin typeface="Times New Roman" charset="0"/>
                <a:ea typeface="ヒラギノ角ゴ Pro W3" charset="0"/>
                <a:cs typeface="ヒラギノ角ゴ Pro W3" charset="0"/>
              </a:rPr>
              <a:t>Cancer</a:t>
            </a:r>
            <a:r>
              <a:rPr lang="pt-BR" dirty="0">
                <a:latin typeface="Times New Roman" charset="0"/>
                <a:ea typeface="ヒラギノ角ゴ Pro W3" charset="0"/>
                <a:cs typeface="ヒラギノ角ゴ Pro W3" charset="0"/>
              </a:rPr>
              <a:t>.  2004;100:892-899.</a:t>
            </a:r>
          </a:p>
          <a:p>
            <a:r>
              <a:rPr lang="pt-BR" dirty="0">
                <a:latin typeface="Times New Roman" charset="0"/>
                <a:ea typeface="ヒラギノ角ゴ Pro W3" charset="0"/>
                <a:cs typeface="ヒラギノ角ゴ Pro W3" charset="0"/>
              </a:rPr>
              <a:t>4. Shahinian VB, et al </a:t>
            </a:r>
            <a:r>
              <a:rPr lang="en-CA" dirty="0">
                <a:latin typeface="Times New Roman" charset="0"/>
                <a:ea typeface="ヒラギノ角ゴ Pro W3" charset="0"/>
                <a:cs typeface="ヒラギノ角ゴ Pro W3" charset="0"/>
              </a:rPr>
              <a:t>Risk of fracture after androgen deprivation for prostate cancer. </a:t>
            </a:r>
            <a:r>
              <a:rPr lang="pt-BR" i="1" dirty="0">
                <a:latin typeface="Times New Roman" charset="0"/>
                <a:ea typeface="ヒラギノ角ゴ Pro W3" charset="0"/>
                <a:cs typeface="ヒラギノ角ゴ Pro W3" charset="0"/>
              </a:rPr>
              <a:t>N Engl J Med</a:t>
            </a:r>
            <a:r>
              <a:rPr lang="pt-BR" dirty="0">
                <a:latin typeface="Times New Roman" charset="0"/>
                <a:ea typeface="ヒラギノ角ゴ Pro W3" charset="0"/>
                <a:cs typeface="ヒラギノ角ゴ Pro W3" charset="0"/>
              </a:rPr>
              <a:t>. 2005; 352:3154-164. </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87639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3536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9799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CA" sz="1200" u="none" strike="noStrike" kern="1200" dirty="0">
                <a:solidFill>
                  <a:schemeClr val="tx1"/>
                </a:solidFill>
                <a:effectLst/>
                <a:ea typeface="+mn-ea"/>
                <a:cs typeface="+mn-cs"/>
              </a:rPr>
              <a:t>Relative</a:t>
            </a:r>
            <a:r>
              <a:rPr lang="en-CA" sz="1200" u="none" strike="noStrike" kern="1200" baseline="0" dirty="0">
                <a:solidFill>
                  <a:schemeClr val="tx1"/>
                </a:solidFill>
                <a:effectLst/>
                <a:ea typeface="+mn-ea"/>
                <a:cs typeface="+mn-cs"/>
              </a:rPr>
              <a:t> risk (95% CI) (n=12,120)</a:t>
            </a:r>
            <a:r>
              <a:rPr lang="en-CA" sz="1200" u="none" strike="noStrike" kern="1200" baseline="30000" dirty="0">
                <a:solidFill>
                  <a:schemeClr val="tx1"/>
                </a:solidFill>
                <a:effectLst/>
                <a:ea typeface="+mn-ea"/>
                <a:cs typeface="+mn-cs"/>
              </a:rPr>
              <a:t>1</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Relative risk (95% CI) (n=11,661)</a:t>
            </a:r>
            <a:r>
              <a:rPr lang="en-CA" sz="1200" u="none" strike="noStrike" kern="1200" baseline="30000" dirty="0">
                <a:solidFill>
                  <a:schemeClr val="tx1"/>
                </a:solidFill>
                <a:effectLst/>
                <a:ea typeface="+mn-ea"/>
                <a:cs typeface="+mn-cs"/>
              </a:rPr>
              <a:t>2</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Any fracture</a:t>
            </a:r>
          </a:p>
          <a:p>
            <a:pPr rtl="0" eaLnBrk="1" fontAlgn="t" latinLnBrk="0" hangingPunct="1"/>
            <a:r>
              <a:rPr lang="en-CA" sz="1200" u="none" strike="noStrike" kern="1200" dirty="0">
                <a:solidFill>
                  <a:schemeClr val="tx1"/>
                </a:solidFill>
                <a:effectLst/>
                <a:ea typeface="+mn-ea"/>
                <a:cs typeface="+mn-cs"/>
              </a:rPr>
              <a:t>1.21</a:t>
            </a:r>
            <a:r>
              <a:rPr lang="en-CA" sz="1200" u="none" strike="noStrike" kern="1200" baseline="0" dirty="0">
                <a:solidFill>
                  <a:schemeClr val="tx1"/>
                </a:solidFill>
                <a:effectLst/>
                <a:ea typeface="+mn-ea"/>
                <a:cs typeface="+mn-cs"/>
              </a:rPr>
              <a:t> (1.09, 1.34)</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1.21 (1.14,</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1.29)</a:t>
            </a:r>
          </a:p>
          <a:p>
            <a:pPr rtl="0" eaLnBrk="1" fontAlgn="t" latinLnBrk="0" hangingPunct="1"/>
            <a:r>
              <a:rPr lang="en-CA" sz="1200" u="none" strike="noStrike" kern="1200" dirty="0">
                <a:solidFill>
                  <a:schemeClr val="tx1"/>
                </a:solidFill>
                <a:effectLst/>
                <a:ea typeface="+mn-ea"/>
                <a:cs typeface="+mn-cs"/>
              </a:rPr>
              <a:t>Vertebral</a:t>
            </a:r>
          </a:p>
          <a:p>
            <a:pPr rtl="0" eaLnBrk="1" fontAlgn="t" latinLnBrk="0" hangingPunct="1"/>
            <a:r>
              <a:rPr lang="en-CA" sz="1200" u="none" strike="noStrike" kern="1200" dirty="0">
                <a:solidFill>
                  <a:schemeClr val="tx1"/>
                </a:solidFill>
                <a:effectLst/>
                <a:ea typeface="+mn-ea"/>
                <a:cs typeface="+mn-cs"/>
              </a:rPr>
              <a:t>1.18 (0.94,1.48)</a:t>
            </a:r>
          </a:p>
          <a:p>
            <a:pPr rtl="0" eaLnBrk="1" fontAlgn="t" latinLnBrk="0" hangingPunct="1"/>
            <a:r>
              <a:rPr lang="en-CA" sz="1200" u="none" strike="noStrike" kern="1200" dirty="0">
                <a:solidFill>
                  <a:schemeClr val="tx1"/>
                </a:solidFill>
                <a:effectLst/>
                <a:ea typeface="+mn-ea"/>
                <a:cs typeface="+mn-cs"/>
              </a:rPr>
              <a:t>1.45 (1.19,</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1.75)</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Hip/femur</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1.76 (1.33, 2.33)</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1.30 (1.10,</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1.53)</a:t>
            </a:r>
          </a:p>
          <a:p>
            <a:pPr>
              <a:defRPr/>
            </a:pPr>
            <a:endParaRPr lang="en-CA" altLang="en-US" sz="1200" dirty="0"/>
          </a:p>
          <a:p>
            <a:pPr>
              <a:defRPr/>
            </a:pPr>
            <a:r>
              <a:rPr lang="en-CA" altLang="en-US" sz="1200" b="1" u="sng" dirty="0"/>
              <a:t>References</a:t>
            </a:r>
          </a:p>
          <a:p>
            <a:pPr>
              <a:defRPr/>
            </a:pPr>
            <a:r>
              <a:rPr lang="en-CA" altLang="en-US" sz="1200" dirty="0"/>
              <a:t>1. Smith MR, et al. Risk of clinical fractures after gonadotropin-releasing hormone agonist therapy for prostate cancer. </a:t>
            </a:r>
            <a:r>
              <a:rPr lang="en-CA" altLang="en-US" sz="1200" i="1" dirty="0"/>
              <a:t>J Urol</a:t>
            </a:r>
            <a:r>
              <a:rPr lang="en-CA" altLang="en-US" sz="1200" dirty="0"/>
              <a:t>. 2006;175:136-139. </a:t>
            </a:r>
          </a:p>
          <a:p>
            <a:pPr>
              <a:defRPr/>
            </a:pPr>
            <a:r>
              <a:rPr lang="pt-BR" altLang="en-US" sz="1200" dirty="0"/>
              <a:t>2. Smith MR, et al </a:t>
            </a:r>
            <a:r>
              <a:rPr lang="en-CA" altLang="en-US" sz="1200" dirty="0"/>
              <a:t>Gonadotropin-Releasing Hormone Agonists and Fracture Risk: A Claims-Based Cohort Study of Men With Nonmetastatic Prostate Cancer. </a:t>
            </a:r>
            <a:r>
              <a:rPr lang="pt-BR" altLang="en-US" sz="1200" i="1" dirty="0"/>
              <a:t>J Clin Oncol</a:t>
            </a:r>
            <a:r>
              <a:rPr lang="pt-BR" altLang="en-US" sz="1200" dirty="0"/>
              <a:t>. 2005;23:7897-7903.</a:t>
            </a:r>
            <a:endParaRPr lang="en-US" altLang="en-US" sz="12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4582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cs typeface="Arial" charset="0"/>
              </a:rPr>
              <a:t>Cumulative Incidence of New Vertebral Fracture at 12, 24, and 36 Months, According to Study Group.</a:t>
            </a:r>
          </a:p>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cs typeface="Arial" charset="0"/>
            </a:endParaRPr>
          </a:p>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cs typeface="Arial" charset="0"/>
              </a:rPr>
              <a:t>The relative risk for vertebral fracture among 679 patients in the denosumab group as compared with 673 patients in the placebo group was 0.15 at 12 months, 0.31 at 24 months, and 0.38 at 36 months.</a:t>
            </a:r>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3185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0" marR="0" lvl="0" indent="0" algn="l" defTabSz="914400" rtl="0" eaLnBrk="1" fontAlgn="auto" latinLnBrk="0" hangingPunct="1">
              <a:lnSpc>
                <a:spcPct val="100000"/>
              </a:lnSpc>
              <a:spcBef>
                <a:spcPct val="0"/>
              </a:spcBef>
              <a:spcAft>
                <a:spcPts val="0"/>
              </a:spcAft>
              <a:buClrTx/>
              <a:buSzTx/>
              <a:buFontTx/>
              <a:buNone/>
              <a:tabLst/>
              <a:defRPr/>
            </a:pPr>
            <a:r>
              <a:rPr lang="en-CA" sz="1200" dirty="0"/>
              <a:t>I would also say in the summary that one of the issues for Family Medicine is “who is in charge” when the patient has cancer. The oncologist makes the call re androgen dep therapy, but it is often the FP who is following the “other” issues for the patient. And BMD, #s and the overall care end up as a FP issue. So here is where we stress communication and collaboration with oncology to help keep track of the patient, the BMD and the need for OP RX.  You can’t presume that someone else is following or making these decisions as it falls through the cracks in healthcare</a:t>
            </a:r>
            <a:endParaRPr lang="en-CA" sz="2000" dirty="0"/>
          </a:p>
          <a:p>
            <a:pPr marR="0" lvl="0" algn="l" defTabSz="914400" rtl="0" eaLnBrk="1" fontAlgn="auto" latinLnBrk="0" hangingPunct="1">
              <a:lnSpc>
                <a:spcPct val="100000"/>
              </a:lnSpc>
              <a:spcBef>
                <a:spcPts val="0"/>
              </a:spcBef>
              <a:spcAft>
                <a:spcPts val="0"/>
              </a:spcAft>
              <a:buClrTx/>
              <a:buSzTx/>
              <a:tabLst/>
              <a:defRPr/>
            </a:pPr>
            <a:endParaRPr lang="en-US" sz="1200" dirty="0"/>
          </a:p>
          <a:p>
            <a:pPr marR="0" lvl="0" algn="l" defTabSz="914400" rtl="0" eaLnBrk="1" fontAlgn="auto" latinLnBrk="0" hangingPunct="1">
              <a:lnSpc>
                <a:spcPct val="100000"/>
              </a:lnSpc>
              <a:spcBef>
                <a:spcPts val="0"/>
              </a:spcBef>
              <a:spcAft>
                <a:spcPts val="0"/>
              </a:spcAft>
              <a:buClrTx/>
              <a:buSzTx/>
              <a:tabLst/>
              <a:defRPr/>
            </a:pPr>
            <a:r>
              <a:rPr lang="en-US" sz="1200" dirty="0"/>
              <a:t>Watts NB, et al. Osteoporosis</a:t>
            </a:r>
            <a:r>
              <a:rPr lang="en-US" sz="1200" baseline="0" dirty="0"/>
              <a:t> in Men: An Endocrine Society Clinical Practice Guideline. </a:t>
            </a:r>
            <a:r>
              <a:rPr lang="en-US" sz="1200" i="1" dirty="0"/>
              <a:t>J Clin Endocrinol </a:t>
            </a:r>
            <a:r>
              <a:rPr lang="en-US" sz="1200" i="1" dirty="0" err="1"/>
              <a:t>Metab</a:t>
            </a:r>
            <a:r>
              <a:rPr lang="en-US" sz="1200" i="1" dirty="0"/>
              <a:t> </a:t>
            </a:r>
            <a:r>
              <a:rPr lang="en-US" sz="1200" dirty="0"/>
              <a:t>2012;97(6):1802-1822.</a:t>
            </a:r>
            <a:endParaRPr lang="en-CA" sz="1200" dirty="0"/>
          </a:p>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6095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83436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685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015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285DA7-0863-4C79-B195-D89B3ACA0B58}" type="datetimeFigureOut">
              <a:rPr lang="en-CA" smtClean="0"/>
              <a:t>2020-02-25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37843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85DA7-0863-4C79-B195-D89B3ACA0B58}" type="datetimeFigureOut">
              <a:rPr lang="en-CA" smtClean="0"/>
              <a:t>2020-02-25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713735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85DA7-0863-4C79-B195-D89B3ACA0B58}" type="datetimeFigureOut">
              <a:rPr lang="en-CA" smtClean="0"/>
              <a:t>2020-02-25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67961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893211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924628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414774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685790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53150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2/25/2020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96925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2/25/2020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600723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1193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285DA7-0863-4C79-B195-D89B3ACA0B58}" type="datetimeFigureOut">
              <a:rPr lang="en-CA" smtClean="0"/>
              <a:t>2020-02-25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099768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1681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867683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364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285DA7-0863-4C79-B195-D89B3ACA0B58}" type="datetimeFigureOut">
              <a:rPr lang="en-CA" smtClean="0"/>
              <a:t>2020-02-25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632709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285DA7-0863-4C79-B195-D89B3ACA0B58}" type="datetimeFigureOut">
              <a:rPr lang="en-CA" smtClean="0"/>
              <a:t>2020-02-25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881608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285DA7-0863-4C79-B195-D89B3ACA0B58}" type="datetimeFigureOut">
              <a:rPr lang="en-CA" smtClean="0"/>
              <a:t>2020-02-25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4724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285DA7-0863-4C79-B195-D89B3ACA0B58}" type="datetimeFigureOut">
              <a:rPr lang="en-CA" smtClean="0"/>
              <a:t>2020-02-25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368717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85DA7-0863-4C79-B195-D89B3ACA0B58}" type="datetimeFigureOut">
              <a:rPr lang="en-CA" smtClean="0"/>
              <a:t>2020-02-25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91613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285DA7-0863-4C79-B195-D89B3ACA0B58}" type="datetimeFigureOut">
              <a:rPr lang="en-CA" smtClean="0"/>
              <a:t>2020-02-25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197942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285DA7-0863-4C79-B195-D89B3ACA0B58}" type="datetimeFigureOut">
              <a:rPr lang="en-CA" smtClean="0"/>
              <a:t>2020-02-25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EEEAEEC-E9B5-403E-935A-37E425A6441B}" type="slidenum">
              <a:rPr lang="en-CA" smtClean="0"/>
              <a:t>‹#›</a:t>
            </a:fld>
            <a:endParaRPr lang="en-CA"/>
          </a:p>
        </p:txBody>
      </p:sp>
    </p:spTree>
    <p:extLst>
      <p:ext uri="{BB962C8B-B14F-4D97-AF65-F5344CB8AC3E}">
        <p14:creationId xmlns:p14="http://schemas.microsoft.com/office/powerpoint/2010/main" val="28992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85DA7-0863-4C79-B195-D89B3ACA0B58}" type="datetimeFigureOut">
              <a:rPr lang="en-CA" smtClean="0"/>
              <a:t>2020-02-25</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EAEEC-E9B5-403E-935A-37E425A6441B}" type="slidenum">
              <a:rPr lang="en-CA" smtClean="0"/>
              <a:t>‹#›</a:t>
            </a:fld>
            <a:endParaRPr lang="en-CA"/>
          </a:p>
        </p:txBody>
      </p:sp>
    </p:spTree>
    <p:extLst>
      <p:ext uri="{BB962C8B-B14F-4D97-AF65-F5344CB8AC3E}">
        <p14:creationId xmlns:p14="http://schemas.microsoft.com/office/powerpoint/2010/main" val="684875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bg1">
                <a:lumMod val="95000"/>
              </a:schemeClr>
            </a:gs>
            <a:gs pos="0">
              <a:schemeClr val="bg1"/>
            </a:gs>
            <a:gs pos="100000">
              <a:srgbClr val="E4DCF8"/>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2/25/2020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17994796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4.xml"/><Relationship Id="rId1" Type="http://schemas.openxmlformats.org/officeDocument/2006/relationships/slideLayout" Target="../slideLayouts/slideLayout18.xml"/><Relationship Id="rId5" Type="http://schemas.openxmlformats.org/officeDocument/2006/relationships/chart" Target="../charts/chart12.xml"/><Relationship Id="rId4" Type="http://schemas.openxmlformats.org/officeDocument/2006/relationships/chart" Target="../charts/char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9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0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9.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1.xml"/><Relationship Id="rId1" Type="http://schemas.openxmlformats.org/officeDocument/2006/relationships/slideLayout" Target="../slideLayouts/slideLayout1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4.xml"/><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5.xml"/><Relationship Id="rId1" Type="http://schemas.openxmlformats.org/officeDocument/2006/relationships/slideLayout" Target="../slideLayouts/slideLayout18.xml"/><Relationship Id="rId4" Type="http://schemas.openxmlformats.org/officeDocument/2006/relationships/chart" Target="../charts/char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6.xml"/><Relationship Id="rId1" Type="http://schemas.openxmlformats.org/officeDocument/2006/relationships/slideLayout" Target="../slideLayouts/slideLayout18.xml"/><Relationship Id="rId4" Type="http://schemas.openxmlformats.org/officeDocument/2006/relationships/chart" Target="../charts/char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hyperlink" Target="http://healthycanadians.gc.ca/recall-alert-rappel-avis/hc-sc/2013/26523a-eng.php.%20Last%20accessed%20March%2017" TargetMode="External"/><Relationship Id="rId2" Type="http://schemas.openxmlformats.org/officeDocument/2006/relationships/notesSlide" Target="../notesSlides/notesSlide108.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11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2.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2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3.xml"/><Relationship Id="rId1" Type="http://schemas.openxmlformats.org/officeDocument/2006/relationships/slideLayout" Target="../slideLayouts/slideLayout1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7.png"/></Relationships>
</file>

<file path=ppt/slides/_rels/slide1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4.xml"/><Relationship Id="rId1" Type="http://schemas.openxmlformats.org/officeDocument/2006/relationships/slideLayout" Target="../slideLayouts/slideLayout18.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5.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6.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7.xml"/><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8.xml"/><Relationship Id="rId1" Type="http://schemas.openxmlformats.org/officeDocument/2006/relationships/slideLayout" Target="../slideLayouts/slideLayout18.xml"/><Relationship Id="rId4" Type="http://schemas.openxmlformats.org/officeDocument/2006/relationships/chart" Target="../charts/char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1.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2.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slide" Target="slide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3.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1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4.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6.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7.xml"/><Relationship Id="rId1" Type="http://schemas.openxmlformats.org/officeDocument/2006/relationships/slideLayout" Target="../slideLayouts/slideLayout18.xml"/><Relationship Id="rId5" Type="http://schemas.openxmlformats.org/officeDocument/2006/relationships/chart" Target="../charts/chart17.xml"/><Relationship Id="rId4" Type="http://schemas.openxmlformats.org/officeDocument/2006/relationships/chart" Target="../charts/chart16.xml"/></Relationships>
</file>

<file path=ppt/slides/_rels/slide1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8.xml"/><Relationship Id="rId1" Type="http://schemas.openxmlformats.org/officeDocument/2006/relationships/slideLayout" Target="../slideLayouts/slideLayout18.xml"/><Relationship Id="rId5" Type="http://schemas.openxmlformats.org/officeDocument/2006/relationships/chart" Target="../charts/chart19.xml"/><Relationship Id="rId4"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9.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chart" Target="../charts/chart21.xml"/><Relationship Id="rId4" Type="http://schemas.openxmlformats.org/officeDocument/2006/relationships/chart" Target="../charts/chart20.xml"/></Relationships>
</file>

<file path=ppt/slides/_rels/slide1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1.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2.xml"/><Relationship Id="rId1" Type="http://schemas.openxmlformats.org/officeDocument/2006/relationships/slideLayout" Target="../slideLayouts/slideLayout18.xml"/><Relationship Id="rId5" Type="http://schemas.openxmlformats.org/officeDocument/2006/relationships/chart" Target="../charts/chart23.xml"/><Relationship Id="rId4" Type="http://schemas.openxmlformats.org/officeDocument/2006/relationships/chart" Target="../charts/chart2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3.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4.xml"/><Relationship Id="rId1" Type="http://schemas.openxmlformats.org/officeDocument/2006/relationships/slideLayout" Target="../slideLayouts/slideLayout18.xml"/><Relationship Id="rId4" Type="http://schemas.openxmlformats.org/officeDocument/2006/relationships/chart" Target="../charts/chart2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5.xml"/><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6.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7.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chart" Target="../charts/char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139.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microsoft.com/office/2007/relationships/hdphoto" Target="../media/hdphoto2.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image" Target="../media/image10.jpeg"/><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notesSlide" Target="../notesSlides/notesSlide18.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18.xml"/><Relationship Id="rId6" Type="http://schemas.openxmlformats.org/officeDocument/2006/relationships/diagramQuickStyle" Target="../diagrams/quickStyle1.xml"/><Relationship Id="rId11" Type="http://schemas.openxmlformats.org/officeDocument/2006/relationships/diagramData" Target="../diagrams/data2.xml"/><Relationship Id="rId24" Type="http://schemas.openxmlformats.org/officeDocument/2006/relationships/image" Target="../media/image23.svg"/><Relationship Id="rId5" Type="http://schemas.openxmlformats.org/officeDocument/2006/relationships/diagramLayout" Target="../diagrams/layout1.xml"/><Relationship Id="rId15" Type="http://schemas.microsoft.com/office/2007/relationships/diagramDrawing" Target="../diagrams/drawing2.xml"/><Relationship Id="rId23" Type="http://schemas.openxmlformats.org/officeDocument/2006/relationships/image" Target="../media/image22.png"/><Relationship Id="rId10" Type="http://schemas.microsoft.com/office/2007/relationships/hdphoto" Target="../media/hdphoto3.wdp"/><Relationship Id="rId19" Type="http://schemas.openxmlformats.org/officeDocument/2006/relationships/diagramColors" Target="../diagrams/colors3.xml"/><Relationship Id="rId4" Type="http://schemas.openxmlformats.org/officeDocument/2006/relationships/diagramData" Target="../diagrams/data1.xml"/><Relationship Id="rId9" Type="http://schemas.openxmlformats.org/officeDocument/2006/relationships/image" Target="../media/image20.png"/><Relationship Id="rId14" Type="http://schemas.openxmlformats.org/officeDocument/2006/relationships/diagramColors" Target="../diagrams/colors2.xml"/><Relationship Id="rId22" Type="http://schemas.openxmlformats.org/officeDocument/2006/relationships/slide" Target="slide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22.xml"/><Relationship Id="rId16" Type="http://schemas.openxmlformats.org/officeDocument/2006/relationships/image" Target="../media/image36.svg"/><Relationship Id="rId1" Type="http://schemas.openxmlformats.org/officeDocument/2006/relationships/slideLayout" Target="../slideLayouts/slideLayout18.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gif"/><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10.jpeg"/><Relationship Id="rId9" Type="http://schemas.openxmlformats.org/officeDocument/2006/relationships/image" Target="../media/image29.png"/><Relationship Id="rId1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microsoft.com/office/2007/relationships/hdphoto" Target="../media/hdphoto4.wdp"/><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3.sv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0.jpe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microsoft.com/office/2007/relationships/hdphoto" Target="../media/hdphoto5.wdp"/><Relationship Id="rId5" Type="http://schemas.openxmlformats.org/officeDocument/2006/relationships/image" Target="../media/image49.png"/><Relationship Id="rId10" Type="http://schemas.microsoft.com/office/2007/relationships/hdphoto" Target="../media/hdphoto7.wdp"/><Relationship Id="rId4" Type="http://schemas.openxmlformats.org/officeDocument/2006/relationships/image" Target="../media/image48.jpe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slide" Target="slide7.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56.sv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4.jpe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10.jpeg"/><Relationship Id="rId21" Type="http://schemas.openxmlformats.org/officeDocument/2006/relationships/image" Target="../media/image77.svg"/><Relationship Id="rId7" Type="http://schemas.openxmlformats.org/officeDocument/2006/relationships/chart" Target="../charts/chart6.xml"/><Relationship Id="rId12" Type="http://schemas.openxmlformats.org/officeDocument/2006/relationships/image" Target="../media/image68.png"/><Relationship Id="rId17" Type="http://schemas.openxmlformats.org/officeDocument/2006/relationships/image" Target="../media/image73.svg"/><Relationship Id="rId2" Type="http://schemas.openxmlformats.org/officeDocument/2006/relationships/notesSlide" Target="../notesSlides/notesSlide48.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chart" Target="../charts/chart5.xml"/><Relationship Id="rId11" Type="http://schemas.openxmlformats.org/officeDocument/2006/relationships/image" Target="../media/image67.svg"/><Relationship Id="rId5" Type="http://schemas.openxmlformats.org/officeDocument/2006/relationships/chart" Target="../charts/chart4.xml"/><Relationship Id="rId15" Type="http://schemas.openxmlformats.org/officeDocument/2006/relationships/image" Target="../media/image71.svg"/><Relationship Id="rId23" Type="http://schemas.openxmlformats.org/officeDocument/2006/relationships/image" Target="../media/image79.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chart" Target="../charts/chart3.xml"/><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diagramQuickStyle" Target="../diagrams/quickStyle5.xml"/><Relationship Id="rId18" Type="http://schemas.openxmlformats.org/officeDocument/2006/relationships/diagramQuickStyle" Target="../diagrams/quickStyle6.xml"/><Relationship Id="rId3" Type="http://schemas.openxmlformats.org/officeDocument/2006/relationships/image" Target="../media/image10.jpeg"/><Relationship Id="rId21" Type="http://schemas.openxmlformats.org/officeDocument/2006/relationships/image" Target="../media/image21.png"/><Relationship Id="rId7" Type="http://schemas.openxmlformats.org/officeDocument/2006/relationships/diagramColors" Target="../diagrams/colors4.xml"/><Relationship Id="rId12" Type="http://schemas.openxmlformats.org/officeDocument/2006/relationships/diagramLayout" Target="../diagrams/layout5.xml"/><Relationship Id="rId17" Type="http://schemas.openxmlformats.org/officeDocument/2006/relationships/diagramLayout" Target="../diagrams/layout6.xml"/><Relationship Id="rId2" Type="http://schemas.openxmlformats.org/officeDocument/2006/relationships/notesSlide" Target="../notesSlides/notesSlide50.xml"/><Relationship Id="rId16" Type="http://schemas.openxmlformats.org/officeDocument/2006/relationships/diagramData" Target="../diagrams/data6.xml"/><Relationship Id="rId20" Type="http://schemas.microsoft.com/office/2007/relationships/diagramDrawing" Target="../diagrams/drawing6.xml"/><Relationship Id="rId1" Type="http://schemas.openxmlformats.org/officeDocument/2006/relationships/slideLayout" Target="../slideLayouts/slideLayout18.xml"/><Relationship Id="rId6" Type="http://schemas.openxmlformats.org/officeDocument/2006/relationships/diagramQuickStyle" Target="../diagrams/quickStyle4.xml"/><Relationship Id="rId11" Type="http://schemas.openxmlformats.org/officeDocument/2006/relationships/diagramData" Target="../diagrams/data5.xml"/><Relationship Id="rId5" Type="http://schemas.openxmlformats.org/officeDocument/2006/relationships/diagramLayout" Target="../diagrams/layout4.xml"/><Relationship Id="rId15" Type="http://schemas.microsoft.com/office/2007/relationships/diagramDrawing" Target="../diagrams/drawing5.xml"/><Relationship Id="rId10" Type="http://schemas.microsoft.com/office/2007/relationships/hdphoto" Target="../media/hdphoto3.wdp"/><Relationship Id="rId19" Type="http://schemas.openxmlformats.org/officeDocument/2006/relationships/diagramColors" Target="../diagrams/colors6.xml"/><Relationship Id="rId4" Type="http://schemas.openxmlformats.org/officeDocument/2006/relationships/diagramData" Target="../diagrams/data4.xml"/><Relationship Id="rId9" Type="http://schemas.openxmlformats.org/officeDocument/2006/relationships/image" Target="../media/image20.png"/><Relationship Id="rId14" Type="http://schemas.openxmlformats.org/officeDocument/2006/relationships/diagramColors" Target="../diagrams/colors5.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4.jpeg"/><Relationship Id="rId7"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6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8.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1.png"/><Relationship Id="rId7" Type="http://schemas.openxmlformats.org/officeDocument/2006/relationships/image" Target="../media/image59.sv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png"/><Relationship Id="rId10" Type="http://schemas.openxmlformats.org/officeDocument/2006/relationships/image" Target="../media/image62.png"/><Relationship Id="rId4" Type="http://schemas.microsoft.com/office/2007/relationships/hdphoto" Target="../media/hdphoto8.wdp"/><Relationship Id="rId9" Type="http://schemas.openxmlformats.org/officeDocument/2006/relationships/image" Target="../media/image61.svg"/></Relationships>
</file>

<file path=ppt/slides/_rels/slide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microsoft.com/office/2007/relationships/hdphoto" Target="../media/hdphoto9.wdp"/><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8.png"/><Relationship Id="rId18" Type="http://schemas.openxmlformats.org/officeDocument/2006/relationships/slide" Target="slide133.xml"/><Relationship Id="rId3" Type="http://schemas.openxmlformats.org/officeDocument/2006/relationships/image" Target="../media/image4.jpeg"/><Relationship Id="rId7" Type="http://schemas.openxmlformats.org/officeDocument/2006/relationships/image" Target="../media/image6.png"/><Relationship Id="rId12" Type="http://schemas.openxmlformats.org/officeDocument/2006/relationships/slide" Target="slide21.xml"/><Relationship Id="rId17" Type="http://schemas.openxmlformats.org/officeDocument/2006/relationships/slide" Target="slide106.xml"/><Relationship Id="rId2" Type="http://schemas.openxmlformats.org/officeDocument/2006/relationships/notesSlide" Target="../notesSlides/notesSlide6.xml"/><Relationship Id="rId16" Type="http://schemas.openxmlformats.org/officeDocument/2006/relationships/slide" Target="slide78.xml"/><Relationship Id="rId1" Type="http://schemas.openxmlformats.org/officeDocument/2006/relationships/slideLayout" Target="../slideLayouts/slideLayout18.xml"/><Relationship Id="rId6" Type="http://schemas.openxmlformats.org/officeDocument/2006/relationships/slide" Target="slide8.xml"/><Relationship Id="rId11" Type="http://schemas.openxmlformats.org/officeDocument/2006/relationships/slide" Target="slide120.xml"/><Relationship Id="rId5" Type="http://schemas.openxmlformats.org/officeDocument/2006/relationships/image" Target="../media/image5.jpeg"/><Relationship Id="rId15" Type="http://schemas.openxmlformats.org/officeDocument/2006/relationships/slide" Target="slide45.xml"/><Relationship Id="rId10" Type="http://schemas.openxmlformats.org/officeDocument/2006/relationships/slide" Target="slide92.xml"/><Relationship Id="rId4" Type="http://schemas.openxmlformats.org/officeDocument/2006/relationships/slide" Target="slide33.xml"/><Relationship Id="rId9" Type="http://schemas.openxmlformats.org/officeDocument/2006/relationships/slide" Target="slide62.xml"/><Relationship Id="rId14" Type="http://schemas.openxmlformats.org/officeDocument/2006/relationships/image" Target="../media/image9.sv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openxmlformats.org/officeDocument/2006/relationships/chart" Target="../charts/chart8.xml"/><Relationship Id="rId4" Type="http://schemas.openxmlformats.org/officeDocument/2006/relationships/chart" Target="../charts/char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chart" Target="../charts/chart10.xml"/><Relationship Id="rId4" Type="http://schemas.openxmlformats.org/officeDocument/2006/relationships/chart" Target="../charts/chart9.xml"/></Relationships>
</file>

<file path=ppt/slides/_rels/slide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1.png"/><Relationship Id="rId7" Type="http://schemas.openxmlformats.org/officeDocument/2006/relationships/image" Target="../media/image59.svg"/><Relationship Id="rId2" Type="http://schemas.openxmlformats.org/officeDocument/2006/relationships/notesSlide" Target="../notesSlides/notesSlide70.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png"/><Relationship Id="rId10" Type="http://schemas.openxmlformats.org/officeDocument/2006/relationships/image" Target="../media/image62.png"/><Relationship Id="rId4" Type="http://schemas.microsoft.com/office/2007/relationships/hdphoto" Target="../media/hdphoto8.wdp"/><Relationship Id="rId9" Type="http://schemas.openxmlformats.org/officeDocument/2006/relationships/image" Target="../media/image61.svg"/></Relationships>
</file>

<file path=ppt/slides/_rels/slide7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8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83.jpeg"/><Relationship Id="rId7"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10.jpe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1.xml"/><Relationship Id="rId1" Type="http://schemas.openxmlformats.org/officeDocument/2006/relationships/slideLayout" Target="../slideLayouts/slideLayout18.xml"/><Relationship Id="rId4" Type="http://schemas.openxmlformats.org/officeDocument/2006/relationships/image" Target="../media/image87.jpg"/></Relationships>
</file>

<file path=ppt/slides/_rels/slide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3.xml"/><Relationship Id="rId1" Type="http://schemas.openxmlformats.org/officeDocument/2006/relationships/slideLayout" Target="../slideLayouts/slideLayout18.xml"/><Relationship Id="rId5" Type="http://schemas.openxmlformats.org/officeDocument/2006/relationships/image" Target="../media/image89.jpg"/><Relationship Id="rId4" Type="http://schemas.openxmlformats.org/officeDocument/2006/relationships/image" Target="../media/image88.jpg"/></Relationships>
</file>

<file path=ppt/slides/_rels/slide9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svg"/><Relationship Id="rId2" Type="http://schemas.openxmlformats.org/officeDocument/2006/relationships/notesSlide" Target="../notesSlides/notesSlide84.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slide" Target="slide7.xml"/><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18.xml"/><Relationship Id="rId4" Type="http://schemas.openxmlformats.org/officeDocument/2006/relationships/image" Target="../media/image12.svg"/></Relationships>
</file>

<file path=ppt/slides/_rels/slide9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9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7.xml"/><Relationship Id="rId1" Type="http://schemas.openxmlformats.org/officeDocument/2006/relationships/slideLayout" Target="../slideLayouts/slideLayout18.xml"/><Relationship Id="rId5" Type="http://schemas.openxmlformats.org/officeDocument/2006/relationships/image" Target="../media/image56.svg"/><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90.jpeg"/><Relationship Id="rId7"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90.jpeg"/><Relationship Id="rId7"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1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close up of an animal&#10;&#10;Description automatically generated">
            <a:extLst>
              <a:ext uri="{FF2B5EF4-FFF2-40B4-BE49-F238E27FC236}">
                <a16:creationId xmlns:a16="http://schemas.microsoft.com/office/drawing/2014/main" id="{9BB50A38-F2F4-4721-8A61-C8406E274A39}"/>
              </a:ext>
            </a:extLst>
          </p:cNvPr>
          <p:cNvPicPr>
            <a:picLocks noChangeAspect="1"/>
          </p:cNvPicPr>
          <p:nvPr/>
        </p:nvPicPr>
        <p:blipFill rotWithShape="1">
          <a:blip r:embed="rId2">
            <a:extLst>
              <a:ext uri="{28A0092B-C50C-407E-A947-70E740481C1C}">
                <a14:useLocalDpi xmlns:a14="http://schemas.microsoft.com/office/drawing/2010/main" val="0"/>
              </a:ext>
            </a:extLst>
          </a:blip>
          <a:srcRect t="5266" b="25701"/>
          <a:stretch/>
        </p:blipFill>
        <p:spPr>
          <a:xfrm>
            <a:off x="-18644" y="2380231"/>
            <a:ext cx="9143980" cy="4465973"/>
          </a:xfrm>
          <a:prstGeom prst="rect">
            <a:avLst/>
          </a:prstGeom>
        </p:spPr>
      </p:pic>
      <p:sp>
        <p:nvSpPr>
          <p:cNvPr id="7" name="Rectangle 6">
            <a:extLst>
              <a:ext uri="{FF2B5EF4-FFF2-40B4-BE49-F238E27FC236}">
                <a16:creationId xmlns:a16="http://schemas.microsoft.com/office/drawing/2014/main" id="{9FD3059A-C7FD-4D80-BCC6-18D410A2711B}"/>
              </a:ext>
            </a:extLst>
          </p:cNvPr>
          <p:cNvSpPr/>
          <p:nvPr/>
        </p:nvSpPr>
        <p:spPr>
          <a:xfrm>
            <a:off x="-4650" y="1419562"/>
            <a:ext cx="9144000" cy="396000"/>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DCF777E-506A-427A-876E-77590456C5DA}"/>
              </a:ext>
            </a:extLst>
          </p:cNvPr>
          <p:cNvSpPr/>
          <p:nvPr/>
        </p:nvSpPr>
        <p:spPr>
          <a:xfrm>
            <a:off x="-4650" y="1954544"/>
            <a:ext cx="9144000" cy="180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D0E0D3B-5AC0-4814-AC29-961FD33B89C2}"/>
              </a:ext>
            </a:extLst>
          </p:cNvPr>
          <p:cNvSpPr/>
          <p:nvPr/>
        </p:nvSpPr>
        <p:spPr>
          <a:xfrm>
            <a:off x="-4650" y="2273526"/>
            <a:ext cx="9144000" cy="108000"/>
          </a:xfrm>
          <a:prstGeom prst="rect">
            <a:avLst/>
          </a:prstGeom>
          <a:solidFill>
            <a:srgbClr val="B79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0E01831-24A0-4099-AD44-0444F6009D0C}"/>
              </a:ext>
            </a:extLst>
          </p:cNvPr>
          <p:cNvSpPr txBox="1"/>
          <p:nvPr/>
        </p:nvSpPr>
        <p:spPr>
          <a:xfrm>
            <a:off x="4650" y="262367"/>
            <a:ext cx="9120685" cy="98488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A PRIMARY CARE GUIDE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600" b="1" i="0" u="none" strike="noStrike" kern="1200" cap="none" spc="0" normalizeH="0" baseline="0" noProof="0" dirty="0">
                <a:ln>
                  <a:noFill/>
                </a:ln>
                <a:solidFill>
                  <a:schemeClr val="bg2">
                    <a:lumMod val="50000"/>
                  </a:schemeClr>
                </a:solidFill>
                <a:effectLst/>
                <a:uLnTx/>
                <a:uFillTx/>
                <a:latin typeface="Arial Narrow" panose="020B0606020202030204" pitchFamily="34" charset="0"/>
                <a:ea typeface="+mn-ea"/>
                <a:cs typeface="+mn-cs"/>
              </a:rPr>
              <a:t>KEY CLINICAL QUESTIONS IN OSTEOPOROSIS MANAGEMENT</a:t>
            </a:r>
            <a:endParaRPr kumimoji="0" lang="en-CA" sz="2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4DAB499-66E6-4988-A131-D6E4EEC5BBBA}"/>
              </a:ext>
            </a:extLst>
          </p:cNvPr>
          <p:cNvSpPr/>
          <p:nvPr/>
        </p:nvSpPr>
        <p:spPr>
          <a:xfrm>
            <a:off x="-18644" y="1383812"/>
            <a:ext cx="9144000" cy="36000"/>
          </a:xfrm>
          <a:prstGeom prst="rect">
            <a:avLst/>
          </a:prstGeom>
          <a:solidFill>
            <a:srgbClr val="EDE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3DAFF6E-94C1-460E-824B-4ADE2CA27E03}"/>
              </a:ext>
            </a:extLst>
          </p:cNvPr>
          <p:cNvSpPr/>
          <p:nvPr/>
        </p:nvSpPr>
        <p:spPr>
          <a:xfrm>
            <a:off x="0" y="-2199"/>
            <a:ext cx="9144000" cy="108000"/>
          </a:xfrm>
          <a:prstGeom prst="rect">
            <a:avLst/>
          </a:prstGeom>
          <a:solidFill>
            <a:srgbClr val="B79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41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6877" y="1574931"/>
            <a:ext cx="8651631" cy="1255728"/>
          </a:xfrm>
          <a:prstGeom prst="rect">
            <a:avLst/>
          </a:prstGeom>
        </p:spPr>
        <p:txBody>
          <a:bodyPr wrap="square">
            <a:spAutoFit/>
          </a:bodyPr>
          <a:lstStyle/>
          <a:p>
            <a:pPr marL="571500" indent="-571500" defTabSz="914400">
              <a:lnSpc>
                <a:spcPct val="90000"/>
              </a:lnSpc>
              <a:spcBef>
                <a:spcPct val="0"/>
              </a:spcBef>
              <a:buClr>
                <a:srgbClr val="D3A791"/>
              </a:buClr>
              <a:buSzPct val="125000"/>
              <a:buBlip>
                <a:blip r:embed="rId3"/>
              </a:buBlip>
              <a:defRPr/>
            </a:pPr>
            <a:r>
              <a:rPr lang="en-US" sz="2800" b="1" kern="0" dirty="0">
                <a:solidFill>
                  <a:schemeClr val="bg2">
                    <a:lumMod val="50000"/>
                  </a:schemeClr>
                </a:solidFill>
                <a:latin typeface="Arial Narrow" panose="020B0606020202030204" pitchFamily="34" charset="0"/>
                <a:cs typeface="Lato"/>
              </a:rPr>
              <a:t>What parameters indicate a diagnosis of osteoporosis? </a:t>
            </a:r>
          </a:p>
          <a:p>
            <a:pPr defTabSz="914400">
              <a:lnSpc>
                <a:spcPct val="90000"/>
              </a:lnSpc>
              <a:spcBef>
                <a:spcPct val="0"/>
              </a:spcBef>
              <a:buClr>
                <a:srgbClr val="D3A791"/>
              </a:buClr>
              <a:buSzPct val="125000"/>
              <a:defRPr/>
            </a:pPr>
            <a:endParaRPr lang="en-US" sz="2800" b="1" kern="0" dirty="0">
              <a:solidFill>
                <a:schemeClr val="bg2">
                  <a:lumMod val="50000"/>
                </a:schemeClr>
              </a:solidFill>
              <a:latin typeface="Arial Narrow" panose="020B0606020202030204" pitchFamily="34" charset="0"/>
              <a:cs typeface="Lato"/>
            </a:endParaRPr>
          </a:p>
          <a:p>
            <a:pPr marL="571500" indent="-571500" defTabSz="914400">
              <a:lnSpc>
                <a:spcPct val="90000"/>
              </a:lnSpc>
              <a:spcBef>
                <a:spcPct val="0"/>
              </a:spcBef>
              <a:buClr>
                <a:srgbClr val="D3A791"/>
              </a:buClr>
              <a:buSzPct val="125000"/>
              <a:buBlip>
                <a:blip r:embed="rId3"/>
              </a:buBlip>
              <a:defRPr/>
            </a:pPr>
            <a:r>
              <a:rPr lang="en-US" sz="2800" b="1" kern="0" dirty="0">
                <a:solidFill>
                  <a:schemeClr val="bg2">
                    <a:lumMod val="50000"/>
                  </a:schemeClr>
                </a:solidFill>
                <a:latin typeface="Arial Narrow" panose="020B0606020202030204" pitchFamily="34" charset="0"/>
                <a:cs typeface="Lato"/>
              </a:rPr>
              <a:t>How does this differ from assessment of fracture risk? </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lvl="0" defTabSz="342991">
              <a:defRPr/>
            </a:pPr>
            <a:r>
              <a:rPr lang="en-US" sz="4800" b="1" dirty="0">
                <a:solidFill>
                  <a:srgbClr val="7B4A31"/>
                </a:solidFill>
                <a:latin typeface="Arial Narrow" panose="020B0606020202030204" pitchFamily="34" charset="0"/>
              </a:rPr>
              <a:t>Clinical Question 1</a:t>
            </a:r>
          </a:p>
        </p:txBody>
      </p:sp>
      <p:sp>
        <p:nvSpPr>
          <p:cNvPr id="38" name="Rectangle 37">
            <a:extLst>
              <a:ext uri="{FF2B5EF4-FFF2-40B4-BE49-F238E27FC236}">
                <a16:creationId xmlns:a16="http://schemas.microsoft.com/office/drawing/2014/main" id="{7957DD6B-4BF0-4195-82C7-4D66B464DDF8}"/>
              </a:ext>
            </a:extLst>
          </p:cNvPr>
          <p:cNvSpPr/>
          <p:nvPr/>
        </p:nvSpPr>
        <p:spPr>
          <a:xfrm>
            <a:off x="445477" y="3108635"/>
            <a:ext cx="8340969" cy="2782685"/>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lvl="0" algn="ctr">
              <a:lnSpc>
                <a:spcPct val="115000"/>
              </a:lnSpc>
              <a:spcAft>
                <a:spcPts val="1000"/>
              </a:spcAft>
            </a:pPr>
            <a:r>
              <a:rPr lang="en-US" sz="2200" b="1" dirty="0">
                <a:solidFill>
                  <a:schemeClr val="tx1">
                    <a:lumMod val="65000"/>
                    <a:lumOff val="35000"/>
                  </a:schemeClr>
                </a:solidFill>
                <a:latin typeface="Arial Narrow" panose="020B0606020202030204" pitchFamily="34" charset="0"/>
                <a:ea typeface="Calibri" panose="020F0502020204030204" pitchFamily="34" charset="0"/>
                <a:cs typeface="Cordia New" panose="020B0304020202020204" pitchFamily="34" charset="-34"/>
              </a:rPr>
              <a:t>Clinical osteoporosis can be diagnosed by a fragility fracture, in particular a spine fracture or a hip fracture. In addition, a bone mineral density T score at spine, total hip, femoral neck, or one third radius of -2.5 or less would be a densitometric definition of osteoporosis. Other single fragility fractures might be incorporated into the FRAX algorithm for evaluation of future fracture risk. Frequent fragility fractures may also qualify a patient for a diagnosis of osteoporosis.</a:t>
            </a:r>
            <a:endParaRPr kumimoji="0" lang="en-CA" sz="22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41518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33273"/>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Meta-Analysis: </a:t>
            </a: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Androgen Deprivation Therapy: All Evaluated PMO Treatments Are Effective In Improving BMD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*Except for risedronate, which had better BMD improvement compared to ZA at the femoral neck site in one small study. BP= bisphosphonates </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Poon, Y.,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BJU Int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2018;121(1):17-28. 2. Alibhai, S.M.H.,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Ann Intern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2017:5;167(5):341-350.</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658886"/>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Zoledronic acid was found to have a greater improvement in BMD compared to other active treatments at all three studied site</a:t>
            </a:r>
            <a:r>
              <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All drugs (bisphosphonates, denosumab, and raloxifene) appeared to be effective in reducing the rate of bone loss</a:t>
            </a:r>
            <a:r>
              <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In ADT treated nonmetastatic prostate cancer, BPs were effective in increasing BMD, but no trial was sufficiently powered to detect reduction in fractures</a:t>
            </a:r>
            <a:endPar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Denosumab improved BMD and reduced the incidence of new radiographic vertebral fractures in 1 high-quality trial</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392676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97198"/>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RCT: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Androgen Deprivation Therapy: Effect of Denosumab on BMD and New Vertebral Fractures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OP = osteoporosis  </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Doria</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C, et al. </a:t>
            </a:r>
            <a:r>
              <a:rPr kumimoji="0" lang="es-E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Minerva </a:t>
            </a:r>
            <a:r>
              <a:rPr kumimoji="0" lang="es-E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Urol</a:t>
            </a:r>
            <a:r>
              <a:rPr kumimoji="0" lang="es-E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s-E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Nefrol</a:t>
            </a:r>
            <a:r>
              <a:rPr kumimoji="0" lang="es-E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2017;69(3):271-277.</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446613"/>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234 diagnosed OP patients on ADT for prostate cancer</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Denosumab 60 mg subcutaneously every 6 months or alendronate (70 mg/week) for 2 years</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Both drugs provided significant improvements in back pain and general health conditions</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Mean changes in BMD at final follow-up differed significantly between two groups</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New vertebral fractures over 24 months: Denosumab 18 [15.38 %] vs. alendronate 24 [20.51 %] P=0.10 (not significant)</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BMD changes at the lumbar spine at 24 months were 5.6% with denosumab vs. -1.1% with alendronate (P&lt;0.001)</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13851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24413"/>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Retrospective Studies Have Also Found Increased Fracture Risk with GnRH Agonists in Non-Metastatic Prostate Cancer</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 Smith MR, et al. (2006)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Urol. </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175, 136-139. 2. </a:t>
            </a: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Smith MR, et al. (2005) </a:t>
            </a:r>
            <a:r>
              <a:rPr kumimoji="0" lang="pt-BR"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Clin Oncol. </a:t>
            </a: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23, 7897-7903.</a:t>
            </a:r>
            <a:endPar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0" name="Group 29">
            <a:extLst>
              <a:ext uri="{FF2B5EF4-FFF2-40B4-BE49-F238E27FC236}">
                <a16:creationId xmlns:a16="http://schemas.microsoft.com/office/drawing/2014/main" id="{342EF6E1-ABF6-4B8C-969F-35EEABF54BDB}"/>
              </a:ext>
            </a:extLst>
          </p:cNvPr>
          <p:cNvGrpSpPr/>
          <p:nvPr/>
        </p:nvGrpSpPr>
        <p:grpSpPr>
          <a:xfrm>
            <a:off x="692456" y="1982785"/>
            <a:ext cx="8212057" cy="4063725"/>
            <a:chOff x="56759" y="1235483"/>
            <a:chExt cx="9218869" cy="4561944"/>
          </a:xfrm>
        </p:grpSpPr>
        <p:graphicFrame>
          <p:nvGraphicFramePr>
            <p:cNvPr id="31" name="Chart 2">
              <a:extLst>
                <a:ext uri="{FF2B5EF4-FFF2-40B4-BE49-F238E27FC236}">
                  <a16:creationId xmlns:a16="http://schemas.microsoft.com/office/drawing/2014/main" id="{066C60DC-621B-4F8A-BEFB-C2D1D7E8754F}"/>
                </a:ext>
              </a:extLst>
            </p:cNvPr>
            <p:cNvGraphicFramePr>
              <a:graphicFrameLocks/>
            </p:cNvGraphicFramePr>
            <p:nvPr/>
          </p:nvGraphicFramePr>
          <p:xfrm>
            <a:off x="4913304" y="2168193"/>
            <a:ext cx="4185299" cy="33125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Chart 2">
              <a:extLst>
                <a:ext uri="{FF2B5EF4-FFF2-40B4-BE49-F238E27FC236}">
                  <a16:creationId xmlns:a16="http://schemas.microsoft.com/office/drawing/2014/main" id="{FDE145B5-5B4E-418D-9D6F-C48BAC61B796}"/>
                </a:ext>
              </a:extLst>
            </p:cNvPr>
            <p:cNvGraphicFramePr>
              <a:graphicFrameLocks/>
            </p:cNvGraphicFramePr>
            <p:nvPr/>
          </p:nvGraphicFramePr>
          <p:xfrm>
            <a:off x="488416" y="1975902"/>
            <a:ext cx="3750813" cy="3504796"/>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39">
              <a:extLst>
                <a:ext uri="{FF2B5EF4-FFF2-40B4-BE49-F238E27FC236}">
                  <a16:creationId xmlns:a16="http://schemas.microsoft.com/office/drawing/2014/main" id="{47AF65E5-D530-46F6-8A8F-103B2CC5D29D}"/>
                </a:ext>
              </a:extLst>
            </p:cNvPr>
            <p:cNvSpPr txBox="1">
              <a:spLocks noChangeArrowheads="1"/>
            </p:cNvSpPr>
            <p:nvPr/>
          </p:nvSpPr>
          <p:spPr bwMode="auto">
            <a:xfrm>
              <a:off x="1143000" y="3192519"/>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1.21*</a:t>
              </a:r>
              <a:endParaRPr kumimoji="0" lang="en-US"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 name="TextBox 40">
              <a:extLst>
                <a:ext uri="{FF2B5EF4-FFF2-40B4-BE49-F238E27FC236}">
                  <a16:creationId xmlns:a16="http://schemas.microsoft.com/office/drawing/2014/main" id="{73FD914C-2822-4D9A-AC00-CCBC55E9AE0D}"/>
                </a:ext>
              </a:extLst>
            </p:cNvPr>
            <p:cNvSpPr txBox="1">
              <a:spLocks noChangeArrowheads="1"/>
            </p:cNvSpPr>
            <p:nvPr/>
          </p:nvSpPr>
          <p:spPr bwMode="auto">
            <a:xfrm>
              <a:off x="3281362" y="2212019"/>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1.76*</a:t>
              </a:r>
              <a:endParaRPr kumimoji="0" lang="en-US" altLang="en-US" sz="12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5" name="TextBox 41">
              <a:extLst>
                <a:ext uri="{FF2B5EF4-FFF2-40B4-BE49-F238E27FC236}">
                  <a16:creationId xmlns:a16="http://schemas.microsoft.com/office/drawing/2014/main" id="{67615C3F-D81E-45F8-AE85-50F6AB2B6600}"/>
                </a:ext>
              </a:extLst>
            </p:cNvPr>
            <p:cNvSpPr txBox="1">
              <a:spLocks noChangeArrowheads="1"/>
            </p:cNvSpPr>
            <p:nvPr/>
          </p:nvSpPr>
          <p:spPr bwMode="auto">
            <a:xfrm>
              <a:off x="5637884" y="3330114"/>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1.21*</a:t>
              </a:r>
              <a:endPar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6" name="Rectangle 4">
              <a:extLst>
                <a:ext uri="{FF2B5EF4-FFF2-40B4-BE49-F238E27FC236}">
                  <a16:creationId xmlns:a16="http://schemas.microsoft.com/office/drawing/2014/main" id="{1F8BCD60-7A8A-4AD8-8B81-C4445F27C572}"/>
                </a:ext>
              </a:extLst>
            </p:cNvPr>
            <p:cNvSpPr>
              <a:spLocks noChangeArrowheads="1"/>
            </p:cNvSpPr>
            <p:nvPr/>
          </p:nvSpPr>
          <p:spPr bwMode="auto">
            <a:xfrm rot="16200000">
              <a:off x="-1154808" y="3558836"/>
              <a:ext cx="2803196" cy="380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Relative Risk (95% CI)</a:t>
              </a:r>
            </a:p>
          </p:txBody>
        </p:sp>
        <p:sp>
          <p:nvSpPr>
            <p:cNvPr id="37" name="TextBox 41">
              <a:extLst>
                <a:ext uri="{FF2B5EF4-FFF2-40B4-BE49-F238E27FC236}">
                  <a16:creationId xmlns:a16="http://schemas.microsoft.com/office/drawing/2014/main" id="{49E06D4A-0A62-44BC-88B5-2F86F667C885}"/>
                </a:ext>
              </a:extLst>
            </p:cNvPr>
            <p:cNvSpPr txBox="1">
              <a:spLocks noChangeArrowheads="1"/>
            </p:cNvSpPr>
            <p:nvPr/>
          </p:nvSpPr>
          <p:spPr bwMode="auto">
            <a:xfrm>
              <a:off x="8034399" y="3121138"/>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1.30*</a:t>
              </a:r>
              <a:endPar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8" name="Line 46">
              <a:extLst>
                <a:ext uri="{FF2B5EF4-FFF2-40B4-BE49-F238E27FC236}">
                  <a16:creationId xmlns:a16="http://schemas.microsoft.com/office/drawing/2014/main" id="{056F45CD-1BAC-4A9C-8B54-F997288FDB31}"/>
                </a:ext>
              </a:extLst>
            </p:cNvPr>
            <p:cNvSpPr>
              <a:spLocks noChangeShapeType="1"/>
            </p:cNvSpPr>
            <p:nvPr/>
          </p:nvSpPr>
          <p:spPr bwMode="auto">
            <a:xfrm>
              <a:off x="952885" y="4038600"/>
              <a:ext cx="3282380" cy="0"/>
            </a:xfrm>
            <a:prstGeom prst="line">
              <a:avLst/>
            </a:prstGeom>
            <a:noFill/>
            <a:ln w="19050">
              <a:solidFill>
                <a:schemeClr val="bg1">
                  <a:lumMod val="65000"/>
                </a:schemeClr>
              </a:solidFill>
              <a:prstDash val="dash"/>
              <a:round/>
              <a:headEnd/>
              <a:tailEnd/>
            </a:ln>
            <a:extLst>
              <a:ext uri="{909E8E84-426E-40dd-AFC4-6F175D3DCCD1}">
                <a14:hiddenFill xmlns=""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39" name="TextBox 39">
              <a:extLst>
                <a:ext uri="{FF2B5EF4-FFF2-40B4-BE49-F238E27FC236}">
                  <a16:creationId xmlns:a16="http://schemas.microsoft.com/office/drawing/2014/main" id="{ACF2A9F7-D11A-46AB-BDCF-08623E946561}"/>
                </a:ext>
              </a:extLst>
            </p:cNvPr>
            <p:cNvSpPr txBox="1">
              <a:spLocks noChangeArrowheads="1"/>
            </p:cNvSpPr>
            <p:nvPr/>
          </p:nvSpPr>
          <p:spPr bwMode="auto">
            <a:xfrm>
              <a:off x="2214562" y="3051927"/>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1.18</a:t>
              </a:r>
              <a:endParaRPr kumimoji="0" lang="en-US"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0" name="TextBox 41">
              <a:extLst>
                <a:ext uri="{FF2B5EF4-FFF2-40B4-BE49-F238E27FC236}">
                  <a16:creationId xmlns:a16="http://schemas.microsoft.com/office/drawing/2014/main" id="{751C963F-D282-42EB-A6E1-21E9987369CC}"/>
                </a:ext>
              </a:extLst>
            </p:cNvPr>
            <p:cNvSpPr txBox="1">
              <a:spLocks noChangeArrowheads="1"/>
            </p:cNvSpPr>
            <p:nvPr/>
          </p:nvSpPr>
          <p:spPr bwMode="auto">
            <a:xfrm>
              <a:off x="6828520" y="2958130"/>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1.45*</a:t>
              </a:r>
              <a:endPar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31FCB892-B86D-44BA-B82D-AAE1DA671E27}"/>
                </a:ext>
              </a:extLst>
            </p:cNvPr>
            <p:cNvSpPr txBox="1"/>
            <p:nvPr/>
          </p:nvSpPr>
          <p:spPr>
            <a:xfrm>
              <a:off x="1143000" y="5210059"/>
              <a:ext cx="757964"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Any </a:t>
              </a: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2" name="TextBox 41">
              <a:extLst>
                <a:ext uri="{FF2B5EF4-FFF2-40B4-BE49-F238E27FC236}">
                  <a16:creationId xmlns:a16="http://schemas.microsoft.com/office/drawing/2014/main" id="{8F959CE0-3AD2-4C81-9B45-E07F29BFE2FE}"/>
                </a:ext>
              </a:extLst>
            </p:cNvPr>
            <p:cNvSpPr txBox="1"/>
            <p:nvPr/>
          </p:nvSpPr>
          <p:spPr>
            <a:xfrm>
              <a:off x="2209695" y="5210059"/>
              <a:ext cx="768761"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Vert </a:t>
              </a: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3" name="TextBox 42">
              <a:extLst>
                <a:ext uri="{FF2B5EF4-FFF2-40B4-BE49-F238E27FC236}">
                  <a16:creationId xmlns:a16="http://schemas.microsoft.com/office/drawing/2014/main" id="{F7ED598B-3E96-4FBD-B969-D62C8006F1AC}"/>
                </a:ext>
              </a:extLst>
            </p:cNvPr>
            <p:cNvSpPr txBox="1"/>
            <p:nvPr/>
          </p:nvSpPr>
          <p:spPr>
            <a:xfrm>
              <a:off x="3241965" y="5210057"/>
              <a:ext cx="1027893" cy="58736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Hip/femur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731DBDC1-264C-42CD-A995-B92BABF68024}"/>
                </a:ext>
              </a:extLst>
            </p:cNvPr>
            <p:cNvSpPr txBox="1"/>
            <p:nvPr/>
          </p:nvSpPr>
          <p:spPr>
            <a:xfrm>
              <a:off x="5684795" y="5210059"/>
              <a:ext cx="757964"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Any </a:t>
              </a: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5" name="TextBox 44">
              <a:extLst>
                <a:ext uri="{FF2B5EF4-FFF2-40B4-BE49-F238E27FC236}">
                  <a16:creationId xmlns:a16="http://schemas.microsoft.com/office/drawing/2014/main" id="{8134597C-A89E-48A9-812C-AE4421FC4435}"/>
                </a:ext>
              </a:extLst>
            </p:cNvPr>
            <p:cNvSpPr txBox="1"/>
            <p:nvPr/>
          </p:nvSpPr>
          <p:spPr>
            <a:xfrm>
              <a:off x="6858001" y="5210059"/>
              <a:ext cx="768761"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Vert </a:t>
              </a: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6" name="TextBox 45">
              <a:extLst>
                <a:ext uri="{FF2B5EF4-FFF2-40B4-BE49-F238E27FC236}">
                  <a16:creationId xmlns:a16="http://schemas.microsoft.com/office/drawing/2014/main" id="{952C78B8-D444-4FE3-9229-07ABBA689550}"/>
                </a:ext>
              </a:extLst>
            </p:cNvPr>
            <p:cNvSpPr txBox="1"/>
            <p:nvPr/>
          </p:nvSpPr>
          <p:spPr>
            <a:xfrm>
              <a:off x="8006884" y="5210059"/>
              <a:ext cx="1027893" cy="58736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Hip/femur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endPar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7" name="TextBox 46">
              <a:extLst>
                <a:ext uri="{FF2B5EF4-FFF2-40B4-BE49-F238E27FC236}">
                  <a16:creationId xmlns:a16="http://schemas.microsoft.com/office/drawing/2014/main" id="{FA2C554C-BF67-45E0-AB77-CBF97F80C83C}"/>
                </a:ext>
              </a:extLst>
            </p:cNvPr>
            <p:cNvSpPr txBox="1"/>
            <p:nvPr/>
          </p:nvSpPr>
          <p:spPr>
            <a:xfrm>
              <a:off x="952885" y="1235483"/>
              <a:ext cx="3552938" cy="93287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Medical claims data from 16 large </a:t>
              </a:r>
              <a:br>
                <a:rPr kumimoji="0" lang="en-CA"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CA"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US companies</a:t>
              </a:r>
              <a:r>
                <a:rPr kumimoji="0" lang="en-CA" altLang="en-US" sz="1600" b="1"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N=12,120; n=3,779)</a:t>
              </a:r>
            </a:p>
          </p:txBody>
        </p:sp>
        <p:sp>
          <p:nvSpPr>
            <p:cNvPr id="48" name="TextBox 47">
              <a:extLst>
                <a:ext uri="{FF2B5EF4-FFF2-40B4-BE49-F238E27FC236}">
                  <a16:creationId xmlns:a16="http://schemas.microsoft.com/office/drawing/2014/main" id="{FAF7FA97-F224-4F84-B629-2E6AEFA147C0}"/>
                </a:ext>
              </a:extLst>
            </p:cNvPr>
            <p:cNvSpPr txBox="1"/>
            <p:nvPr/>
          </p:nvSpPr>
          <p:spPr>
            <a:xfrm>
              <a:off x="5395677" y="1235483"/>
              <a:ext cx="3879951" cy="93287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Medical claims data from random sample of US Medicare beneficiaries</a:t>
              </a:r>
              <a:r>
                <a:rPr kumimoji="0" lang="en-CA" altLang="en-US" sz="1600" b="1"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(N=11,661; n=3,887)</a:t>
              </a:r>
            </a:p>
          </p:txBody>
        </p:sp>
        <p:sp>
          <p:nvSpPr>
            <p:cNvPr id="49" name="Rectangle 4">
              <a:extLst>
                <a:ext uri="{FF2B5EF4-FFF2-40B4-BE49-F238E27FC236}">
                  <a16:creationId xmlns:a16="http://schemas.microsoft.com/office/drawing/2014/main" id="{DA4C230B-6EC9-4907-AB8A-FA3F628B826A}"/>
                </a:ext>
              </a:extLst>
            </p:cNvPr>
            <p:cNvSpPr>
              <a:spLocks noChangeArrowheads="1"/>
            </p:cNvSpPr>
            <p:nvPr/>
          </p:nvSpPr>
          <p:spPr bwMode="auto">
            <a:xfrm rot="16200000">
              <a:off x="3294257" y="3666172"/>
              <a:ext cx="2803196" cy="380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Relative Risk (95% CI)</a:t>
              </a:r>
            </a:p>
          </p:txBody>
        </p:sp>
        <p:sp>
          <p:nvSpPr>
            <p:cNvPr id="50" name="Line 46">
              <a:extLst>
                <a:ext uri="{FF2B5EF4-FFF2-40B4-BE49-F238E27FC236}">
                  <a16:creationId xmlns:a16="http://schemas.microsoft.com/office/drawing/2014/main" id="{BF227FF2-2951-4692-9373-542DC92D2AE5}"/>
                </a:ext>
              </a:extLst>
            </p:cNvPr>
            <p:cNvSpPr>
              <a:spLocks noChangeShapeType="1"/>
            </p:cNvSpPr>
            <p:nvPr/>
          </p:nvSpPr>
          <p:spPr bwMode="auto">
            <a:xfrm>
              <a:off x="5303507" y="4114800"/>
              <a:ext cx="3736972" cy="0"/>
            </a:xfrm>
            <a:prstGeom prst="line">
              <a:avLst/>
            </a:prstGeom>
            <a:noFill/>
            <a:ln w="19050">
              <a:solidFill>
                <a:schemeClr val="bg1">
                  <a:lumMod val="65000"/>
                </a:schemeClr>
              </a:solidFill>
              <a:prstDash val="dash"/>
              <a:round/>
              <a:headEnd/>
              <a:tailEnd/>
            </a:ln>
            <a:extLst>
              <a:ext uri="{909E8E84-426E-40dd-AFC4-6F175D3DCCD1}">
                <a14:hiddenFill xmlns=""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sp>
        <p:nvSpPr>
          <p:cNvPr id="54" name="TextBox 53">
            <a:extLst>
              <a:ext uri="{FF2B5EF4-FFF2-40B4-BE49-F238E27FC236}">
                <a16:creationId xmlns:a16="http://schemas.microsoft.com/office/drawing/2014/main" id="{CE02868C-C11B-41F9-8404-7717AB40CFC2}"/>
              </a:ext>
            </a:extLst>
          </p:cNvPr>
          <p:cNvSpPr txBox="1"/>
          <p:nvPr/>
        </p:nvSpPr>
        <p:spPr>
          <a:xfrm>
            <a:off x="488416" y="6175515"/>
            <a:ext cx="1872307" cy="153888"/>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 &lt; 0.05. </a:t>
            </a:r>
            <a:r>
              <a:rPr kumimoji="0" lang="en-CA" sz="10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Fx</a:t>
            </a:r>
            <a:r>
              <a:rPr kumimoji="0" lang="en-CA"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 fracture; Vert = vertebral</a:t>
            </a:r>
          </a:p>
        </p:txBody>
      </p:sp>
    </p:spTree>
    <p:extLst>
      <p:ext uri="{BB962C8B-B14F-4D97-AF65-F5344CB8AC3E}">
        <p14:creationId xmlns:p14="http://schemas.microsoft.com/office/powerpoint/2010/main" val="3251425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66566"/>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Cumulative Incidence of New Vertebral Fracture at 12, 24, and 36 Months, Denosumab HALT Prostate Cancer Study Group</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Smith MR et al. (2009) </a:t>
            </a:r>
            <a:r>
              <a:rPr kumimoji="0" lang="en-GB"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N </a:t>
            </a:r>
            <a:r>
              <a:rPr kumimoji="0" lang="en-GB"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Engl</a:t>
            </a:r>
            <a:r>
              <a:rPr kumimoji="0" lang="en-GB"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J Med</a:t>
            </a:r>
            <a:r>
              <a:rPr kumimoji="0" lang="en-GB"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361, 745-755.</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53" name="Group 252">
            <a:extLst>
              <a:ext uri="{FF2B5EF4-FFF2-40B4-BE49-F238E27FC236}">
                <a16:creationId xmlns:a16="http://schemas.microsoft.com/office/drawing/2014/main" id="{B4DFBAC1-4492-4CB7-B12D-9983A39FC136}"/>
              </a:ext>
            </a:extLst>
          </p:cNvPr>
          <p:cNvGrpSpPr/>
          <p:nvPr/>
        </p:nvGrpSpPr>
        <p:grpSpPr>
          <a:xfrm>
            <a:off x="996726" y="2071252"/>
            <a:ext cx="7303036" cy="3589859"/>
            <a:chOff x="1335248" y="2612904"/>
            <a:chExt cx="6677460" cy="3282353"/>
          </a:xfrm>
        </p:grpSpPr>
        <p:grpSp>
          <p:nvGrpSpPr>
            <p:cNvPr id="254" name="Group 253">
              <a:extLst>
                <a:ext uri="{FF2B5EF4-FFF2-40B4-BE49-F238E27FC236}">
                  <a16:creationId xmlns:a16="http://schemas.microsoft.com/office/drawing/2014/main" id="{3B555A6B-9153-4D17-BF7D-1D68A94ED910}"/>
                </a:ext>
              </a:extLst>
            </p:cNvPr>
            <p:cNvGrpSpPr/>
            <p:nvPr/>
          </p:nvGrpSpPr>
          <p:grpSpPr>
            <a:xfrm>
              <a:off x="1335248" y="2612904"/>
              <a:ext cx="6677460" cy="3282353"/>
              <a:chOff x="1335248" y="2612904"/>
              <a:chExt cx="6677460" cy="3282353"/>
            </a:xfrm>
          </p:grpSpPr>
          <p:grpSp>
            <p:nvGrpSpPr>
              <p:cNvPr id="256" name="Group 255">
                <a:extLst>
                  <a:ext uri="{FF2B5EF4-FFF2-40B4-BE49-F238E27FC236}">
                    <a16:creationId xmlns:a16="http://schemas.microsoft.com/office/drawing/2014/main" id="{5BF08DB0-E56D-4802-82DF-7D4544A2A9C4}"/>
                  </a:ext>
                </a:extLst>
              </p:cNvPr>
              <p:cNvGrpSpPr/>
              <p:nvPr/>
            </p:nvGrpSpPr>
            <p:grpSpPr>
              <a:xfrm>
                <a:off x="1335248" y="2612904"/>
                <a:ext cx="6677460" cy="3282353"/>
                <a:chOff x="1335248" y="2612904"/>
                <a:chExt cx="6677460" cy="3282353"/>
              </a:xfrm>
            </p:grpSpPr>
            <p:sp>
              <p:nvSpPr>
                <p:cNvPr id="260" name="object 56">
                  <a:extLst>
                    <a:ext uri="{FF2B5EF4-FFF2-40B4-BE49-F238E27FC236}">
                      <a16:creationId xmlns:a16="http://schemas.microsoft.com/office/drawing/2014/main" id="{307E25C9-9839-432B-82B9-A43688E01150}"/>
                    </a:ext>
                  </a:extLst>
                </p:cNvPr>
                <p:cNvSpPr/>
                <p:nvPr/>
              </p:nvSpPr>
              <p:spPr>
                <a:xfrm>
                  <a:off x="3051374" y="4037801"/>
                  <a:ext cx="0" cy="672281"/>
                </a:xfrm>
                <a:custGeom>
                  <a:avLst/>
                  <a:gdLst/>
                  <a:ahLst/>
                  <a:cxnLst/>
                  <a:rect l="l" t="t" r="r" b="b"/>
                  <a:pathLst>
                    <a:path h="571500">
                      <a:moveTo>
                        <a:pt x="0" y="0"/>
                      </a:moveTo>
                      <a:lnTo>
                        <a:pt x="0" y="571209"/>
                      </a:lnTo>
                    </a:path>
                  </a:pathLst>
                </a:custGeom>
                <a:ln w="332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61" name="object 59">
                  <a:extLst>
                    <a:ext uri="{FF2B5EF4-FFF2-40B4-BE49-F238E27FC236}">
                      <a16:creationId xmlns:a16="http://schemas.microsoft.com/office/drawing/2014/main" id="{4FACAA33-8A6C-47E8-9A58-EF1A9546A10F}"/>
                    </a:ext>
                  </a:extLst>
                </p:cNvPr>
                <p:cNvSpPr/>
                <p:nvPr/>
              </p:nvSpPr>
              <p:spPr>
                <a:xfrm>
                  <a:off x="3019013" y="4035871"/>
                  <a:ext cx="68721" cy="0"/>
                </a:xfrm>
                <a:custGeom>
                  <a:avLst/>
                  <a:gdLst/>
                  <a:ahLst/>
                  <a:cxnLst/>
                  <a:rect l="l" t="t" r="r" b="b"/>
                  <a:pathLst>
                    <a:path w="58419">
                      <a:moveTo>
                        <a:pt x="0" y="0"/>
                      </a:moveTo>
                      <a:lnTo>
                        <a:pt x="58302"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62" name="object 60">
                  <a:extLst>
                    <a:ext uri="{FF2B5EF4-FFF2-40B4-BE49-F238E27FC236}">
                      <a16:creationId xmlns:a16="http://schemas.microsoft.com/office/drawing/2014/main" id="{1A080EB2-B4BC-4B1F-9E30-1BB2E6BE3C19}"/>
                    </a:ext>
                  </a:extLst>
                </p:cNvPr>
                <p:cNvSpPr/>
                <p:nvPr/>
              </p:nvSpPr>
              <p:spPr>
                <a:xfrm>
                  <a:off x="3026005" y="4707811"/>
                  <a:ext cx="55276" cy="0"/>
                </a:xfrm>
                <a:custGeom>
                  <a:avLst/>
                  <a:gdLst/>
                  <a:ahLst/>
                  <a:cxnLst/>
                  <a:rect l="l" t="t" r="r" b="b"/>
                  <a:pathLst>
                    <a:path w="46989">
                      <a:moveTo>
                        <a:pt x="0" y="0"/>
                      </a:moveTo>
                      <a:lnTo>
                        <a:pt x="46413" y="0"/>
                      </a:lnTo>
                    </a:path>
                  </a:pathLst>
                </a:custGeom>
                <a:ln w="332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63" name="Group 262">
                  <a:extLst>
                    <a:ext uri="{FF2B5EF4-FFF2-40B4-BE49-F238E27FC236}">
                      <a16:creationId xmlns:a16="http://schemas.microsoft.com/office/drawing/2014/main" id="{A68AA880-D39A-4B64-93B7-D95790CD3977}"/>
                    </a:ext>
                  </a:extLst>
                </p:cNvPr>
                <p:cNvGrpSpPr/>
                <p:nvPr/>
              </p:nvGrpSpPr>
              <p:grpSpPr>
                <a:xfrm>
                  <a:off x="1335248" y="2612904"/>
                  <a:ext cx="6677460" cy="3282353"/>
                  <a:chOff x="1335248" y="2612904"/>
                  <a:chExt cx="6677460" cy="3282353"/>
                </a:xfrm>
              </p:grpSpPr>
              <p:grpSp>
                <p:nvGrpSpPr>
                  <p:cNvPr id="264" name="Group 263">
                    <a:extLst>
                      <a:ext uri="{FF2B5EF4-FFF2-40B4-BE49-F238E27FC236}">
                        <a16:creationId xmlns:a16="http://schemas.microsoft.com/office/drawing/2014/main" id="{5413B9E3-5D2E-4E08-95C3-8980A4B70492}"/>
                      </a:ext>
                    </a:extLst>
                  </p:cNvPr>
                  <p:cNvGrpSpPr/>
                  <p:nvPr/>
                </p:nvGrpSpPr>
                <p:grpSpPr>
                  <a:xfrm>
                    <a:off x="1335248" y="2612904"/>
                    <a:ext cx="6677460" cy="3282353"/>
                    <a:chOff x="1335248" y="2612904"/>
                    <a:chExt cx="6677460" cy="3282353"/>
                  </a:xfrm>
                </p:grpSpPr>
                <p:grpSp>
                  <p:nvGrpSpPr>
                    <p:cNvPr id="266" name="Group 265">
                      <a:extLst>
                        <a:ext uri="{FF2B5EF4-FFF2-40B4-BE49-F238E27FC236}">
                          <a16:creationId xmlns:a16="http://schemas.microsoft.com/office/drawing/2014/main" id="{96707061-304C-428C-A002-D3B76F996189}"/>
                        </a:ext>
                      </a:extLst>
                    </p:cNvPr>
                    <p:cNvGrpSpPr/>
                    <p:nvPr/>
                  </p:nvGrpSpPr>
                  <p:grpSpPr>
                    <a:xfrm>
                      <a:off x="1335248" y="2612904"/>
                      <a:ext cx="6677460" cy="3282353"/>
                      <a:chOff x="1335248" y="2612904"/>
                      <a:chExt cx="6677460" cy="3282353"/>
                    </a:xfrm>
                  </p:grpSpPr>
                  <p:sp>
                    <p:nvSpPr>
                      <p:cNvPr id="268" name="object 65">
                        <a:extLst>
                          <a:ext uri="{FF2B5EF4-FFF2-40B4-BE49-F238E27FC236}">
                            <a16:creationId xmlns:a16="http://schemas.microsoft.com/office/drawing/2014/main" id="{62309C86-3434-4948-9EB2-F8E1DA69DBE3}"/>
                          </a:ext>
                        </a:extLst>
                      </p:cNvPr>
                      <p:cNvSpPr/>
                      <p:nvPr/>
                    </p:nvSpPr>
                    <p:spPr>
                      <a:xfrm>
                        <a:off x="3641220" y="4766395"/>
                        <a:ext cx="64986" cy="0"/>
                      </a:xfrm>
                      <a:custGeom>
                        <a:avLst/>
                        <a:gdLst/>
                        <a:ahLst/>
                        <a:cxnLst/>
                        <a:rect l="l" t="t" r="r" b="b"/>
                        <a:pathLst>
                          <a:path w="55244">
                            <a:moveTo>
                              <a:pt x="0" y="0"/>
                            </a:moveTo>
                            <a:lnTo>
                              <a:pt x="54973" y="0"/>
                            </a:lnTo>
                          </a:path>
                        </a:pathLst>
                      </a:custGeom>
                      <a:ln w="15193">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69" name="Group 268">
                        <a:extLst>
                          <a:ext uri="{FF2B5EF4-FFF2-40B4-BE49-F238E27FC236}">
                            <a16:creationId xmlns:a16="http://schemas.microsoft.com/office/drawing/2014/main" id="{AADD9D5A-0D09-45DA-BD48-6A9582652210}"/>
                          </a:ext>
                        </a:extLst>
                      </p:cNvPr>
                      <p:cNvGrpSpPr/>
                      <p:nvPr/>
                    </p:nvGrpSpPr>
                    <p:grpSpPr>
                      <a:xfrm>
                        <a:off x="1335248" y="2612904"/>
                        <a:ext cx="6677460" cy="3282353"/>
                        <a:chOff x="1335248" y="2612904"/>
                        <a:chExt cx="6677460" cy="3282353"/>
                      </a:xfrm>
                    </p:grpSpPr>
                    <p:grpSp>
                      <p:nvGrpSpPr>
                        <p:cNvPr id="270" name="Group 269">
                          <a:extLst>
                            <a:ext uri="{FF2B5EF4-FFF2-40B4-BE49-F238E27FC236}">
                              <a16:creationId xmlns:a16="http://schemas.microsoft.com/office/drawing/2014/main" id="{995091D3-971F-4612-B881-525FB1652B21}"/>
                            </a:ext>
                          </a:extLst>
                        </p:cNvPr>
                        <p:cNvGrpSpPr/>
                        <p:nvPr/>
                      </p:nvGrpSpPr>
                      <p:grpSpPr>
                        <a:xfrm>
                          <a:off x="1335248" y="2612904"/>
                          <a:ext cx="6677460" cy="3282353"/>
                          <a:chOff x="1335248" y="2612904"/>
                          <a:chExt cx="6677460" cy="3282353"/>
                        </a:xfrm>
                      </p:grpSpPr>
                      <p:grpSp>
                        <p:nvGrpSpPr>
                          <p:cNvPr id="273" name="Group 272">
                            <a:extLst>
                              <a:ext uri="{FF2B5EF4-FFF2-40B4-BE49-F238E27FC236}">
                                <a16:creationId xmlns:a16="http://schemas.microsoft.com/office/drawing/2014/main" id="{08E4CE25-C532-4629-8A86-B56114254358}"/>
                              </a:ext>
                            </a:extLst>
                          </p:cNvPr>
                          <p:cNvGrpSpPr/>
                          <p:nvPr/>
                        </p:nvGrpSpPr>
                        <p:grpSpPr>
                          <a:xfrm>
                            <a:off x="1335248" y="2612904"/>
                            <a:ext cx="6677460" cy="3282353"/>
                            <a:chOff x="1335248" y="2612904"/>
                            <a:chExt cx="6677460" cy="3282353"/>
                          </a:xfrm>
                        </p:grpSpPr>
                        <p:grpSp>
                          <p:nvGrpSpPr>
                            <p:cNvPr id="276" name="Group 275">
                              <a:extLst>
                                <a:ext uri="{FF2B5EF4-FFF2-40B4-BE49-F238E27FC236}">
                                  <a16:creationId xmlns:a16="http://schemas.microsoft.com/office/drawing/2014/main" id="{627E59F1-640F-43E9-946F-34CE9AC508CD}"/>
                                </a:ext>
                              </a:extLst>
                            </p:cNvPr>
                            <p:cNvGrpSpPr/>
                            <p:nvPr/>
                          </p:nvGrpSpPr>
                          <p:grpSpPr>
                            <a:xfrm>
                              <a:off x="2745264" y="3748725"/>
                              <a:ext cx="5080201" cy="1246707"/>
                              <a:chOff x="2745264" y="3748725"/>
                              <a:chExt cx="5080201" cy="1246707"/>
                            </a:xfrm>
                          </p:grpSpPr>
                          <p:sp>
                            <p:nvSpPr>
                              <p:cNvPr id="340" name="object 52">
                                <a:extLst>
                                  <a:ext uri="{FF2B5EF4-FFF2-40B4-BE49-F238E27FC236}">
                                    <a16:creationId xmlns:a16="http://schemas.microsoft.com/office/drawing/2014/main" id="{ADF4E327-C478-4ED4-AACA-DB76FDE62903}"/>
                                  </a:ext>
                                </a:extLst>
                              </p:cNvPr>
                              <p:cNvSpPr/>
                              <p:nvPr/>
                            </p:nvSpPr>
                            <p:spPr>
                              <a:xfrm>
                                <a:off x="4635745" y="3944072"/>
                                <a:ext cx="647630" cy="1050997"/>
                              </a:xfrm>
                              <a:custGeom>
                                <a:avLst/>
                                <a:gdLst/>
                                <a:ahLst/>
                                <a:cxnLst/>
                                <a:rect l="l" t="t" r="r" b="b"/>
                                <a:pathLst>
                                  <a:path w="550545" h="893445">
                                    <a:moveTo>
                                      <a:pt x="550451" y="893348"/>
                                    </a:moveTo>
                                    <a:lnTo>
                                      <a:pt x="0" y="893348"/>
                                    </a:lnTo>
                                    <a:lnTo>
                                      <a:pt x="0" y="0"/>
                                    </a:lnTo>
                                    <a:lnTo>
                                      <a:pt x="550451" y="0"/>
                                    </a:lnTo>
                                    <a:lnTo>
                                      <a:pt x="550451" y="893348"/>
                                    </a:lnTo>
                                    <a:close/>
                                  </a:path>
                                </a:pathLst>
                              </a:custGeom>
                              <a:solidFill>
                                <a:schemeClr val="bg1">
                                  <a:lumMod val="75000"/>
                                </a:scheme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1" name="object 44">
                                <a:extLst>
                                  <a:ext uri="{FF2B5EF4-FFF2-40B4-BE49-F238E27FC236}">
                                    <a16:creationId xmlns:a16="http://schemas.microsoft.com/office/drawing/2014/main" id="{60B1EAAC-866F-48D7-B891-491616B12860}"/>
                                  </a:ext>
                                </a:extLst>
                              </p:cNvPr>
                              <p:cNvSpPr/>
                              <p:nvPr/>
                            </p:nvSpPr>
                            <p:spPr>
                              <a:xfrm>
                                <a:off x="3363555" y="4901199"/>
                                <a:ext cx="620739" cy="90384"/>
                              </a:xfrm>
                              <a:custGeom>
                                <a:avLst/>
                                <a:gdLst/>
                                <a:ahLst/>
                                <a:cxnLst/>
                                <a:rect l="l" t="t" r="r" b="b"/>
                                <a:pathLst>
                                  <a:path w="527685" h="76834">
                                    <a:moveTo>
                                      <a:pt x="0" y="76373"/>
                                    </a:moveTo>
                                    <a:lnTo>
                                      <a:pt x="527054" y="76373"/>
                                    </a:lnTo>
                                    <a:lnTo>
                                      <a:pt x="527054" y="0"/>
                                    </a:lnTo>
                                    <a:lnTo>
                                      <a:pt x="0" y="0"/>
                                    </a:lnTo>
                                    <a:lnTo>
                                      <a:pt x="0" y="76373"/>
                                    </a:lnTo>
                                    <a:close/>
                                  </a:path>
                                </a:pathLst>
                              </a:custGeom>
                              <a:solidFill>
                                <a:srgbClr val="D5C485"/>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2" name="object 46">
                                <a:extLst>
                                  <a:ext uri="{FF2B5EF4-FFF2-40B4-BE49-F238E27FC236}">
                                    <a16:creationId xmlns:a16="http://schemas.microsoft.com/office/drawing/2014/main" id="{222AE1DC-7B06-4016-B498-7F1339C1DFAD}"/>
                                  </a:ext>
                                </a:extLst>
                              </p:cNvPr>
                              <p:cNvSpPr/>
                              <p:nvPr/>
                            </p:nvSpPr>
                            <p:spPr>
                              <a:xfrm>
                                <a:off x="5282623" y="4666806"/>
                                <a:ext cx="620739" cy="324936"/>
                              </a:xfrm>
                              <a:custGeom>
                                <a:avLst/>
                                <a:gdLst/>
                                <a:ahLst/>
                                <a:cxnLst/>
                                <a:rect l="l" t="t" r="r" b="b"/>
                                <a:pathLst>
                                  <a:path w="527685" h="276225">
                                    <a:moveTo>
                                      <a:pt x="0" y="275630"/>
                                    </a:moveTo>
                                    <a:lnTo>
                                      <a:pt x="527054" y="275630"/>
                                    </a:lnTo>
                                    <a:lnTo>
                                      <a:pt x="527054" y="0"/>
                                    </a:lnTo>
                                    <a:lnTo>
                                      <a:pt x="0" y="0"/>
                                    </a:lnTo>
                                    <a:lnTo>
                                      <a:pt x="0" y="275630"/>
                                    </a:lnTo>
                                    <a:close/>
                                  </a:path>
                                </a:pathLst>
                              </a:custGeom>
                              <a:solidFill>
                                <a:srgbClr val="D5C485"/>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3" name="object 48">
                                <a:extLst>
                                  <a:ext uri="{FF2B5EF4-FFF2-40B4-BE49-F238E27FC236}">
                                    <a16:creationId xmlns:a16="http://schemas.microsoft.com/office/drawing/2014/main" id="{87F836AA-4849-40C2-A468-7E79DBC3D474}"/>
                                  </a:ext>
                                </a:extLst>
                              </p:cNvPr>
                              <p:cNvSpPr/>
                              <p:nvPr/>
                            </p:nvSpPr>
                            <p:spPr>
                              <a:xfrm>
                                <a:off x="7200991" y="4522253"/>
                                <a:ext cx="624474" cy="469102"/>
                              </a:xfrm>
                              <a:custGeom>
                                <a:avLst/>
                                <a:gdLst/>
                                <a:ahLst/>
                                <a:cxnLst/>
                                <a:rect l="l" t="t" r="r" b="b"/>
                                <a:pathLst>
                                  <a:path w="530860" h="398779">
                                    <a:moveTo>
                                      <a:pt x="0" y="398512"/>
                                    </a:moveTo>
                                    <a:lnTo>
                                      <a:pt x="530383" y="398512"/>
                                    </a:lnTo>
                                    <a:lnTo>
                                      <a:pt x="530383" y="0"/>
                                    </a:lnTo>
                                    <a:lnTo>
                                      <a:pt x="0" y="0"/>
                                    </a:lnTo>
                                    <a:lnTo>
                                      <a:pt x="0" y="398512"/>
                                    </a:lnTo>
                                    <a:close/>
                                  </a:path>
                                </a:pathLst>
                              </a:custGeom>
                              <a:solidFill>
                                <a:srgbClr val="D5C485"/>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4" name="object 50">
                                <a:extLst>
                                  <a:ext uri="{FF2B5EF4-FFF2-40B4-BE49-F238E27FC236}">
                                    <a16:creationId xmlns:a16="http://schemas.microsoft.com/office/drawing/2014/main" id="{BC818080-AB99-4C19-A5FA-662CC62B822D}"/>
                                  </a:ext>
                                </a:extLst>
                              </p:cNvPr>
                              <p:cNvSpPr/>
                              <p:nvPr/>
                            </p:nvSpPr>
                            <p:spPr>
                              <a:xfrm>
                                <a:off x="2745264" y="4373813"/>
                                <a:ext cx="620739" cy="621486"/>
                              </a:xfrm>
                              <a:custGeom>
                                <a:avLst/>
                                <a:gdLst/>
                                <a:ahLst/>
                                <a:cxnLst/>
                                <a:rect l="l" t="t" r="r" b="b"/>
                                <a:pathLst>
                                  <a:path w="527685" h="528320">
                                    <a:moveTo>
                                      <a:pt x="527078" y="528029"/>
                                    </a:moveTo>
                                    <a:lnTo>
                                      <a:pt x="0" y="528029"/>
                                    </a:lnTo>
                                    <a:lnTo>
                                      <a:pt x="0" y="0"/>
                                    </a:lnTo>
                                    <a:lnTo>
                                      <a:pt x="527078" y="0"/>
                                    </a:lnTo>
                                    <a:lnTo>
                                      <a:pt x="527078" y="528029"/>
                                    </a:lnTo>
                                    <a:close/>
                                  </a:path>
                                </a:pathLst>
                              </a:custGeom>
                              <a:solidFill>
                                <a:schemeClr val="bg1">
                                  <a:lumMod val="75000"/>
                                </a:scheme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5" name="object 54">
                                <a:extLst>
                                  <a:ext uri="{FF2B5EF4-FFF2-40B4-BE49-F238E27FC236}">
                                    <a16:creationId xmlns:a16="http://schemas.microsoft.com/office/drawing/2014/main" id="{1AFB8491-95CA-4251-AF47-BDC9C39C737F}"/>
                                  </a:ext>
                                </a:extLst>
                              </p:cNvPr>
                              <p:cNvSpPr/>
                              <p:nvPr/>
                            </p:nvSpPr>
                            <p:spPr>
                              <a:xfrm>
                                <a:off x="6577077" y="3748725"/>
                                <a:ext cx="624474" cy="1246707"/>
                              </a:xfrm>
                              <a:custGeom>
                                <a:avLst/>
                                <a:gdLst/>
                                <a:ahLst/>
                                <a:cxnLst/>
                                <a:rect l="l" t="t" r="r" b="b"/>
                                <a:pathLst>
                                  <a:path w="530860" h="1059815">
                                    <a:moveTo>
                                      <a:pt x="530383" y="1059411"/>
                                    </a:moveTo>
                                    <a:lnTo>
                                      <a:pt x="0" y="1059411"/>
                                    </a:lnTo>
                                    <a:lnTo>
                                      <a:pt x="0" y="0"/>
                                    </a:lnTo>
                                    <a:lnTo>
                                      <a:pt x="530383" y="0"/>
                                    </a:lnTo>
                                    <a:lnTo>
                                      <a:pt x="530383" y="1059411"/>
                                    </a:lnTo>
                                    <a:close/>
                                  </a:path>
                                </a:pathLst>
                              </a:custGeom>
                              <a:solidFill>
                                <a:schemeClr val="bg1">
                                  <a:lumMod val="75000"/>
                                </a:scheme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sp>
                          <p:nvSpPr>
                            <p:cNvPr id="277" name="object 100">
                              <a:extLst>
                                <a:ext uri="{FF2B5EF4-FFF2-40B4-BE49-F238E27FC236}">
                                  <a16:creationId xmlns:a16="http://schemas.microsoft.com/office/drawing/2014/main" id="{AA5FC3C4-84B4-4C20-B61F-3E2448BFC1E0}"/>
                                </a:ext>
                              </a:extLst>
                            </p:cNvPr>
                            <p:cNvSpPr/>
                            <p:nvPr/>
                          </p:nvSpPr>
                          <p:spPr>
                            <a:xfrm>
                              <a:off x="7505123" y="2939117"/>
                              <a:ext cx="0" cy="1153335"/>
                            </a:xfrm>
                            <a:custGeom>
                              <a:avLst/>
                              <a:gdLst/>
                              <a:ahLst/>
                              <a:cxnLst/>
                              <a:rect l="l" t="t" r="r" b="b"/>
                              <a:pathLst>
                                <a:path h="980440">
                                  <a:moveTo>
                                    <a:pt x="0" y="0"/>
                                  </a:moveTo>
                                  <a:lnTo>
                                    <a:pt x="0" y="980137"/>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78" name="Group 277">
                              <a:extLst>
                                <a:ext uri="{FF2B5EF4-FFF2-40B4-BE49-F238E27FC236}">
                                  <a16:creationId xmlns:a16="http://schemas.microsoft.com/office/drawing/2014/main" id="{01E327B8-EBF2-4FB5-8ED7-B271EC351E89}"/>
                                </a:ext>
                              </a:extLst>
                            </p:cNvPr>
                            <p:cNvGrpSpPr/>
                            <p:nvPr/>
                          </p:nvGrpSpPr>
                          <p:grpSpPr>
                            <a:xfrm>
                              <a:off x="1335248" y="2612904"/>
                              <a:ext cx="6677460" cy="3282353"/>
                              <a:chOff x="1335248" y="2612904"/>
                              <a:chExt cx="6677460" cy="3282353"/>
                            </a:xfrm>
                          </p:grpSpPr>
                          <p:sp>
                            <p:nvSpPr>
                              <p:cNvPr id="279" name="object 69">
                                <a:extLst>
                                  <a:ext uri="{FF2B5EF4-FFF2-40B4-BE49-F238E27FC236}">
                                    <a16:creationId xmlns:a16="http://schemas.microsoft.com/office/drawing/2014/main" id="{881D01FA-31AD-43E5-B40B-7E075BEE609E}"/>
                                  </a:ext>
                                </a:extLst>
                              </p:cNvPr>
                              <p:cNvSpPr/>
                              <p:nvPr/>
                            </p:nvSpPr>
                            <p:spPr>
                              <a:xfrm>
                                <a:off x="4973281" y="3503422"/>
                                <a:ext cx="0" cy="877700"/>
                              </a:xfrm>
                              <a:custGeom>
                                <a:avLst/>
                                <a:gdLst/>
                                <a:ahLst/>
                                <a:cxnLst/>
                                <a:rect l="l" t="t" r="r" b="b"/>
                                <a:pathLst>
                                  <a:path h="746125">
                                    <a:moveTo>
                                      <a:pt x="0" y="0"/>
                                    </a:moveTo>
                                    <a:lnTo>
                                      <a:pt x="0" y="745832"/>
                                    </a:lnTo>
                                  </a:path>
                                </a:pathLst>
                              </a:custGeom>
                              <a:ln w="15193">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80" name="object 81">
                                <a:extLst>
                                  <a:ext uri="{FF2B5EF4-FFF2-40B4-BE49-F238E27FC236}">
                                    <a16:creationId xmlns:a16="http://schemas.microsoft.com/office/drawing/2014/main" id="{23FA773D-7FA0-4921-B10B-B7DF019F8E8F}"/>
                                  </a:ext>
                                </a:extLst>
                              </p:cNvPr>
                              <p:cNvSpPr/>
                              <p:nvPr/>
                            </p:nvSpPr>
                            <p:spPr>
                              <a:xfrm>
                                <a:off x="6887076" y="3276832"/>
                                <a:ext cx="0" cy="947916"/>
                              </a:xfrm>
                              <a:custGeom>
                                <a:avLst/>
                                <a:gdLst/>
                                <a:ahLst/>
                                <a:cxnLst/>
                                <a:rect l="l" t="t" r="r" b="b"/>
                                <a:pathLst>
                                  <a:path h="805815">
                                    <a:moveTo>
                                      <a:pt x="0" y="0"/>
                                    </a:moveTo>
                                    <a:lnTo>
                                      <a:pt x="0" y="805609"/>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81" name="object 91">
                                <a:extLst>
                                  <a:ext uri="{FF2B5EF4-FFF2-40B4-BE49-F238E27FC236}">
                                    <a16:creationId xmlns:a16="http://schemas.microsoft.com/office/drawing/2014/main" id="{7DA7821D-1CCE-4849-A281-D9FD9DB6B72F}"/>
                                  </a:ext>
                                </a:extLst>
                              </p:cNvPr>
                              <p:cNvSpPr/>
                              <p:nvPr/>
                            </p:nvSpPr>
                            <p:spPr>
                              <a:xfrm>
                                <a:off x="7478627" y="4809372"/>
                                <a:ext cx="64986" cy="0"/>
                              </a:xfrm>
                              <a:custGeom>
                                <a:avLst/>
                                <a:gdLst/>
                                <a:ahLst/>
                                <a:cxnLst/>
                                <a:rect l="l" t="t" r="r" b="b"/>
                                <a:pathLst>
                                  <a:path w="55245">
                                    <a:moveTo>
                                      <a:pt x="0" y="0"/>
                                    </a:moveTo>
                                    <a:lnTo>
                                      <a:pt x="54997"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82" name="Group 281">
                                <a:extLst>
                                  <a:ext uri="{FF2B5EF4-FFF2-40B4-BE49-F238E27FC236}">
                                    <a16:creationId xmlns:a16="http://schemas.microsoft.com/office/drawing/2014/main" id="{438F2F16-EB42-4BF5-82DF-4E2EEAA12AEE}"/>
                                  </a:ext>
                                </a:extLst>
                              </p:cNvPr>
                              <p:cNvGrpSpPr/>
                              <p:nvPr/>
                            </p:nvGrpSpPr>
                            <p:grpSpPr>
                              <a:xfrm>
                                <a:off x="1335248" y="2612904"/>
                                <a:ext cx="6677460" cy="3282353"/>
                                <a:chOff x="1335248" y="2612904"/>
                                <a:chExt cx="6677460" cy="3282353"/>
                              </a:xfrm>
                            </p:grpSpPr>
                            <p:sp>
                              <p:nvSpPr>
                                <p:cNvPr id="283" name="object 61">
                                  <a:extLst>
                                    <a:ext uri="{FF2B5EF4-FFF2-40B4-BE49-F238E27FC236}">
                                      <a16:creationId xmlns:a16="http://schemas.microsoft.com/office/drawing/2014/main" id="{C536B2FF-CDBF-4A7B-B796-D4B30D423CB9}"/>
                                    </a:ext>
                                  </a:extLst>
                                </p:cNvPr>
                                <p:cNvSpPr/>
                                <p:nvPr/>
                              </p:nvSpPr>
                              <p:spPr>
                                <a:xfrm>
                                  <a:off x="3019013" y="4707811"/>
                                  <a:ext cx="68721" cy="0"/>
                                </a:xfrm>
                                <a:custGeom>
                                  <a:avLst/>
                                  <a:gdLst/>
                                  <a:ahLst/>
                                  <a:cxnLst/>
                                  <a:rect l="l" t="t" r="r" b="b"/>
                                  <a:pathLst>
                                    <a:path w="58419">
                                      <a:moveTo>
                                        <a:pt x="0" y="0"/>
                                      </a:moveTo>
                                      <a:lnTo>
                                        <a:pt x="58302"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84" name="object 92">
                                  <a:extLst>
                                    <a:ext uri="{FF2B5EF4-FFF2-40B4-BE49-F238E27FC236}">
                                      <a16:creationId xmlns:a16="http://schemas.microsoft.com/office/drawing/2014/main" id="{B3833BD8-4AD1-4949-A4B7-5F55FD8315F6}"/>
                                    </a:ext>
                                  </a:extLst>
                                </p:cNvPr>
                                <p:cNvSpPr/>
                                <p:nvPr/>
                              </p:nvSpPr>
                              <p:spPr>
                                <a:xfrm>
                                  <a:off x="3033805" y="2939117"/>
                                  <a:ext cx="0" cy="965095"/>
                                </a:xfrm>
                                <a:custGeom>
                                  <a:avLst/>
                                  <a:gdLst/>
                                  <a:ahLst/>
                                  <a:cxnLst/>
                                  <a:rect l="l" t="t" r="r" b="b"/>
                                  <a:pathLst>
                                    <a:path h="820420">
                                      <a:moveTo>
                                        <a:pt x="0" y="0"/>
                                      </a:moveTo>
                                      <a:lnTo>
                                        <a:pt x="0" y="819947"/>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85" name="Group 284">
                                  <a:extLst>
                                    <a:ext uri="{FF2B5EF4-FFF2-40B4-BE49-F238E27FC236}">
                                      <a16:creationId xmlns:a16="http://schemas.microsoft.com/office/drawing/2014/main" id="{C6EE73A4-322A-43FF-895A-65E4DBB4E326}"/>
                                    </a:ext>
                                  </a:extLst>
                                </p:cNvPr>
                                <p:cNvGrpSpPr/>
                                <p:nvPr/>
                              </p:nvGrpSpPr>
                              <p:grpSpPr>
                                <a:xfrm>
                                  <a:off x="1335248" y="2612904"/>
                                  <a:ext cx="6677460" cy="3282353"/>
                                  <a:chOff x="1335248" y="2612904"/>
                                  <a:chExt cx="6677460" cy="3282353"/>
                                </a:xfrm>
                              </p:grpSpPr>
                              <p:sp>
                                <p:nvSpPr>
                                  <p:cNvPr id="286" name="object 57">
                                    <a:extLst>
                                      <a:ext uri="{FF2B5EF4-FFF2-40B4-BE49-F238E27FC236}">
                                        <a16:creationId xmlns:a16="http://schemas.microsoft.com/office/drawing/2014/main" id="{6E45F152-DE23-4E2C-B4A5-F79C8F2012AF}"/>
                                      </a:ext>
                                    </a:extLst>
                                  </p:cNvPr>
                                  <p:cNvSpPr/>
                                  <p:nvPr/>
                                </p:nvSpPr>
                                <p:spPr>
                                  <a:xfrm>
                                    <a:off x="3051374" y="4030810"/>
                                    <a:ext cx="0" cy="686473"/>
                                  </a:xfrm>
                                  <a:custGeom>
                                    <a:avLst/>
                                    <a:gdLst/>
                                    <a:ahLst/>
                                    <a:cxnLst/>
                                    <a:rect l="l" t="t" r="r" b="b"/>
                                    <a:pathLst>
                                      <a:path h="583565">
                                        <a:moveTo>
                                          <a:pt x="0" y="0"/>
                                        </a:moveTo>
                                        <a:lnTo>
                                          <a:pt x="0" y="583098"/>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87" name="Group 286">
                                    <a:extLst>
                                      <a:ext uri="{FF2B5EF4-FFF2-40B4-BE49-F238E27FC236}">
                                        <a16:creationId xmlns:a16="http://schemas.microsoft.com/office/drawing/2014/main" id="{D45D513C-7922-45B6-A2D3-09CFCA7C0755}"/>
                                      </a:ext>
                                    </a:extLst>
                                  </p:cNvPr>
                                  <p:cNvGrpSpPr/>
                                  <p:nvPr/>
                                </p:nvGrpSpPr>
                                <p:grpSpPr>
                                  <a:xfrm>
                                    <a:off x="1335248" y="2612904"/>
                                    <a:ext cx="6677460" cy="3282353"/>
                                    <a:chOff x="1335248" y="2612904"/>
                                    <a:chExt cx="6677460" cy="3282353"/>
                                  </a:xfrm>
                                </p:grpSpPr>
                                <p:sp>
                                  <p:nvSpPr>
                                    <p:cNvPr id="288" name="object 6">
                                      <a:extLst>
                                        <a:ext uri="{FF2B5EF4-FFF2-40B4-BE49-F238E27FC236}">
                                          <a16:creationId xmlns:a16="http://schemas.microsoft.com/office/drawing/2014/main" id="{3ACC2D06-55E2-4756-B418-3F540886020F}"/>
                                        </a:ext>
                                      </a:extLst>
                                    </p:cNvPr>
                                    <p:cNvSpPr/>
                                    <p:nvPr/>
                                  </p:nvSpPr>
                                  <p:spPr>
                                    <a:xfrm>
                                      <a:off x="2478585" y="3698856"/>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89" name="object 8">
                                      <a:extLst>
                                        <a:ext uri="{FF2B5EF4-FFF2-40B4-BE49-F238E27FC236}">
                                          <a16:creationId xmlns:a16="http://schemas.microsoft.com/office/drawing/2014/main" id="{AAFD0BE1-6B2E-4E9A-AF9E-C90D6DAE7556}"/>
                                        </a:ext>
                                      </a:extLst>
                                    </p:cNvPr>
                                    <p:cNvSpPr/>
                                    <p:nvPr/>
                                  </p:nvSpPr>
                                  <p:spPr>
                                    <a:xfrm>
                                      <a:off x="2478585" y="4346425"/>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290" name="Group 289">
                                      <a:extLst>
                                        <a:ext uri="{FF2B5EF4-FFF2-40B4-BE49-F238E27FC236}">
                                          <a16:creationId xmlns:a16="http://schemas.microsoft.com/office/drawing/2014/main" id="{16BCD8A5-DBED-4ACA-9F3F-E437B5266A20}"/>
                                        </a:ext>
                                      </a:extLst>
                                    </p:cNvPr>
                                    <p:cNvGrpSpPr/>
                                    <p:nvPr/>
                                  </p:nvGrpSpPr>
                                  <p:grpSpPr>
                                    <a:xfrm>
                                      <a:off x="1335248" y="2612904"/>
                                      <a:ext cx="6677460" cy="3282353"/>
                                      <a:chOff x="1335248" y="2612904"/>
                                      <a:chExt cx="6677460" cy="3282353"/>
                                    </a:xfrm>
                                  </p:grpSpPr>
                                  <p:sp>
                                    <p:nvSpPr>
                                      <p:cNvPr id="291" name="object 10">
                                        <a:extLst>
                                          <a:ext uri="{FF2B5EF4-FFF2-40B4-BE49-F238E27FC236}">
                                            <a16:creationId xmlns:a16="http://schemas.microsoft.com/office/drawing/2014/main" id="{FE23A77C-4634-4B29-B779-26BF870C1318}"/>
                                          </a:ext>
                                        </a:extLst>
                                      </p:cNvPr>
                                      <p:cNvSpPr/>
                                      <p:nvPr/>
                                    </p:nvSpPr>
                                    <p:spPr>
                                      <a:xfrm>
                                        <a:off x="2478585" y="4994009"/>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2" name="object 13">
                                        <a:extLst>
                                          <a:ext uri="{FF2B5EF4-FFF2-40B4-BE49-F238E27FC236}">
                                            <a16:creationId xmlns:a16="http://schemas.microsoft.com/office/drawing/2014/main" id="{22C49920-06B5-47F8-BC76-9E53EB624BC4}"/>
                                          </a:ext>
                                        </a:extLst>
                                      </p:cNvPr>
                                      <p:cNvSpPr/>
                                      <p:nvPr/>
                                    </p:nvSpPr>
                                    <p:spPr>
                                      <a:xfrm>
                                        <a:off x="3364260"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3" name="object 14">
                                        <a:extLst>
                                          <a:ext uri="{FF2B5EF4-FFF2-40B4-BE49-F238E27FC236}">
                                            <a16:creationId xmlns:a16="http://schemas.microsoft.com/office/drawing/2014/main" id="{5757D726-AA84-4D8E-A01A-9BB29EF67C94}"/>
                                          </a:ext>
                                        </a:extLst>
                                      </p:cNvPr>
                                      <p:cNvSpPr/>
                                      <p:nvPr/>
                                    </p:nvSpPr>
                                    <p:spPr>
                                      <a:xfrm>
                                        <a:off x="5282160"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4" name="object 22">
                                        <a:extLst>
                                          <a:ext uri="{FF2B5EF4-FFF2-40B4-BE49-F238E27FC236}">
                                            <a16:creationId xmlns:a16="http://schemas.microsoft.com/office/drawing/2014/main" id="{59313149-78C4-41D3-9D26-2655C540C875}"/>
                                          </a:ext>
                                        </a:extLst>
                                      </p:cNvPr>
                                      <p:cNvSpPr txBox="1"/>
                                      <p:nvPr/>
                                    </p:nvSpPr>
                                    <p:spPr>
                                      <a:xfrm>
                                        <a:off x="4846448" y="4966637"/>
                                        <a:ext cx="684232" cy="309059"/>
                                      </a:xfrm>
                                      <a:prstGeom prst="rect">
                                        <a:avLst/>
                                      </a:prstGeom>
                                    </p:spPr>
                                    <p:txBody>
                                      <a:bodyPr vert="horz" wrap="square" lIns="0" tIns="92710" rIns="0" bIns="0" rtlCol="0">
                                        <a:spAutoFit/>
                                      </a:bodyPr>
                                      <a:lstStyle/>
                                      <a:p>
                                        <a:pPr marL="159385" marR="0" lvl="0" indent="0" algn="ctr" defTabSz="914400" rtl="0" eaLnBrk="1" fontAlgn="auto" latinLnBrk="0" hangingPunct="1">
                                          <a:lnSpc>
                                            <a:spcPct val="100000"/>
                                          </a:lnSpc>
                                          <a:spcBef>
                                            <a:spcPts val="73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24</a:t>
                                        </a:r>
                                      </a:p>
                                    </p:txBody>
                                  </p:sp>
                                  <p:sp>
                                    <p:nvSpPr>
                                      <p:cNvPr id="295" name="object 16">
                                        <a:extLst>
                                          <a:ext uri="{FF2B5EF4-FFF2-40B4-BE49-F238E27FC236}">
                                            <a16:creationId xmlns:a16="http://schemas.microsoft.com/office/drawing/2014/main" id="{66F456AF-F519-4234-B5C9-74596067DAE9}"/>
                                          </a:ext>
                                        </a:extLst>
                                      </p:cNvPr>
                                      <p:cNvSpPr/>
                                      <p:nvPr/>
                                    </p:nvSpPr>
                                    <p:spPr>
                                      <a:xfrm>
                                        <a:off x="7200074"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6" name="object 66">
                                        <a:extLst>
                                          <a:ext uri="{FF2B5EF4-FFF2-40B4-BE49-F238E27FC236}">
                                            <a16:creationId xmlns:a16="http://schemas.microsoft.com/office/drawing/2014/main" id="{DE68D187-5800-48A5-A4A7-FA81DADFFEDA}"/>
                                          </a:ext>
                                        </a:extLst>
                                      </p:cNvPr>
                                      <p:cNvSpPr/>
                                      <p:nvPr/>
                                    </p:nvSpPr>
                                    <p:spPr>
                                      <a:xfrm>
                                        <a:off x="3648213" y="4993000"/>
                                        <a:ext cx="50795" cy="0"/>
                                      </a:xfrm>
                                      <a:custGeom>
                                        <a:avLst/>
                                        <a:gdLst/>
                                        <a:ahLst/>
                                        <a:cxnLst/>
                                        <a:rect l="l" t="t" r="r" b="b"/>
                                        <a:pathLst>
                                          <a:path w="43180">
                                            <a:moveTo>
                                              <a:pt x="0" y="0"/>
                                            </a:moveTo>
                                            <a:lnTo>
                                              <a:pt x="43085" y="0"/>
                                            </a:lnTo>
                                          </a:path>
                                        </a:pathLst>
                                      </a:custGeom>
                                      <a:ln w="332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7" name="object 67">
                                        <a:extLst>
                                          <a:ext uri="{FF2B5EF4-FFF2-40B4-BE49-F238E27FC236}">
                                            <a16:creationId xmlns:a16="http://schemas.microsoft.com/office/drawing/2014/main" id="{17C7994A-9030-4B2C-961F-2CC85E1C86F9}"/>
                                          </a:ext>
                                        </a:extLst>
                                      </p:cNvPr>
                                      <p:cNvSpPr/>
                                      <p:nvPr/>
                                    </p:nvSpPr>
                                    <p:spPr>
                                      <a:xfrm>
                                        <a:off x="3641220" y="4993000"/>
                                        <a:ext cx="64986" cy="0"/>
                                      </a:xfrm>
                                      <a:custGeom>
                                        <a:avLst/>
                                        <a:gdLst/>
                                        <a:ahLst/>
                                        <a:cxnLst/>
                                        <a:rect l="l" t="t" r="r" b="b"/>
                                        <a:pathLst>
                                          <a:path w="55244">
                                            <a:moveTo>
                                              <a:pt x="0" y="0"/>
                                            </a:moveTo>
                                            <a:lnTo>
                                              <a:pt x="54973"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8" name="object 78">
                                        <a:extLst>
                                          <a:ext uri="{FF2B5EF4-FFF2-40B4-BE49-F238E27FC236}">
                                            <a16:creationId xmlns:a16="http://schemas.microsoft.com/office/drawing/2014/main" id="{67E623C7-1E75-447B-AB95-C847DC08AE3B}"/>
                                          </a:ext>
                                        </a:extLst>
                                      </p:cNvPr>
                                      <p:cNvSpPr/>
                                      <p:nvPr/>
                                    </p:nvSpPr>
                                    <p:spPr>
                                      <a:xfrm>
                                        <a:off x="5567280" y="4907032"/>
                                        <a:ext cx="55276" cy="0"/>
                                      </a:xfrm>
                                      <a:custGeom>
                                        <a:avLst/>
                                        <a:gdLst/>
                                        <a:ahLst/>
                                        <a:cxnLst/>
                                        <a:rect l="l" t="t" r="r" b="b"/>
                                        <a:pathLst>
                                          <a:path w="46989">
                                            <a:moveTo>
                                              <a:pt x="0" y="0"/>
                                            </a:moveTo>
                                            <a:lnTo>
                                              <a:pt x="46413" y="0"/>
                                            </a:lnTo>
                                          </a:path>
                                        </a:pathLst>
                                      </a:custGeom>
                                      <a:ln w="3305">
                                        <a:solidFill>
                                          <a:srgbClr val="0101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9" name="object 79">
                                        <a:extLst>
                                          <a:ext uri="{FF2B5EF4-FFF2-40B4-BE49-F238E27FC236}">
                                            <a16:creationId xmlns:a16="http://schemas.microsoft.com/office/drawing/2014/main" id="{C2AE3480-DFCD-4089-BE28-EFEE0C67A83B}"/>
                                          </a:ext>
                                        </a:extLst>
                                      </p:cNvPr>
                                      <p:cNvSpPr/>
                                      <p:nvPr/>
                                    </p:nvSpPr>
                                    <p:spPr>
                                      <a:xfrm>
                                        <a:off x="5560287" y="4907032"/>
                                        <a:ext cx="68721" cy="0"/>
                                      </a:xfrm>
                                      <a:custGeom>
                                        <a:avLst/>
                                        <a:gdLst/>
                                        <a:ahLst/>
                                        <a:cxnLst/>
                                        <a:rect l="l" t="t" r="r" b="b"/>
                                        <a:pathLst>
                                          <a:path w="58420">
                                            <a:moveTo>
                                              <a:pt x="0" y="0"/>
                                            </a:moveTo>
                                            <a:lnTo>
                                              <a:pt x="58302" y="0"/>
                                            </a:lnTo>
                                          </a:path>
                                        </a:pathLst>
                                      </a:custGeom>
                                      <a:ln w="15193">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00" name="object 3">
                                        <a:extLst>
                                          <a:ext uri="{FF2B5EF4-FFF2-40B4-BE49-F238E27FC236}">
                                            <a16:creationId xmlns:a16="http://schemas.microsoft.com/office/drawing/2014/main" id="{B055F864-FA88-4B9E-A79D-C53E36014C66}"/>
                                          </a:ext>
                                        </a:extLst>
                                      </p:cNvPr>
                                      <p:cNvSpPr/>
                                      <p:nvPr/>
                                    </p:nvSpPr>
                                    <p:spPr>
                                      <a:xfrm>
                                        <a:off x="2569476" y="4994009"/>
                                        <a:ext cx="5443232" cy="0"/>
                                      </a:xfrm>
                                      <a:custGeom>
                                        <a:avLst/>
                                        <a:gdLst/>
                                        <a:ahLst/>
                                        <a:cxnLst/>
                                        <a:rect l="l" t="t" r="r" b="b"/>
                                        <a:pathLst>
                                          <a:path w="4627245">
                                            <a:moveTo>
                                              <a:pt x="4626791" y="0"/>
                                            </a:moveTo>
                                            <a:lnTo>
                                              <a:pt x="0" y="0"/>
                                            </a:lnTo>
                                          </a:path>
                                        </a:pathLst>
                                      </a:custGeom>
                                      <a:ln w="1270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301" name="Group 300">
                                        <a:extLst>
                                          <a:ext uri="{FF2B5EF4-FFF2-40B4-BE49-F238E27FC236}">
                                            <a16:creationId xmlns:a16="http://schemas.microsoft.com/office/drawing/2014/main" id="{65B72856-3D06-44D3-B444-9063B533EDD0}"/>
                                          </a:ext>
                                        </a:extLst>
                                      </p:cNvPr>
                                      <p:cNvGrpSpPr/>
                                      <p:nvPr/>
                                    </p:nvGrpSpPr>
                                    <p:grpSpPr>
                                      <a:xfrm>
                                        <a:off x="1335248" y="2612904"/>
                                        <a:ext cx="6498611" cy="3282353"/>
                                        <a:chOff x="1335248" y="2612904"/>
                                        <a:chExt cx="6498611" cy="3282353"/>
                                      </a:xfrm>
                                    </p:grpSpPr>
                                    <p:sp>
                                      <p:nvSpPr>
                                        <p:cNvPr id="303" name="object 20">
                                          <a:extLst>
                                            <a:ext uri="{FF2B5EF4-FFF2-40B4-BE49-F238E27FC236}">
                                              <a16:creationId xmlns:a16="http://schemas.microsoft.com/office/drawing/2014/main" id="{7CACAA86-A8ED-4B8D-9420-B48CAB80F854}"/>
                                            </a:ext>
                                          </a:extLst>
                                        </p:cNvPr>
                                        <p:cNvSpPr txBox="1"/>
                                        <p:nvPr/>
                                      </p:nvSpPr>
                                      <p:spPr>
                                        <a:xfrm>
                                          <a:off x="3088614" y="4100577"/>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1.9</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04" name="object 21">
                                          <a:extLst>
                                            <a:ext uri="{FF2B5EF4-FFF2-40B4-BE49-F238E27FC236}">
                                              <a16:creationId xmlns:a16="http://schemas.microsoft.com/office/drawing/2014/main" id="{9A579823-C113-4A3C-B6A3-B2B453EDA3B9}"/>
                                            </a:ext>
                                          </a:extLst>
                                        </p:cNvPr>
                                        <p:cNvSpPr txBox="1"/>
                                        <p:nvPr/>
                                      </p:nvSpPr>
                                      <p:spPr>
                                        <a:xfrm>
                                          <a:off x="3724943" y="4619234"/>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0.3</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05" name="object 26">
                                          <a:extLst>
                                            <a:ext uri="{FF2B5EF4-FFF2-40B4-BE49-F238E27FC236}">
                                              <a16:creationId xmlns:a16="http://schemas.microsoft.com/office/drawing/2014/main" id="{7B8260E9-BD38-413F-9C95-899AD3C4FFD1}"/>
                                            </a:ext>
                                          </a:extLst>
                                        </p:cNvPr>
                                        <p:cNvSpPr txBox="1"/>
                                        <p:nvPr/>
                                      </p:nvSpPr>
                                      <p:spPr>
                                        <a:xfrm>
                                          <a:off x="5016397" y="3677076"/>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3.3</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06" name="object 27">
                                          <a:extLst>
                                            <a:ext uri="{FF2B5EF4-FFF2-40B4-BE49-F238E27FC236}">
                                              <a16:creationId xmlns:a16="http://schemas.microsoft.com/office/drawing/2014/main" id="{4554A736-0109-4232-920E-E0BE11FC6940}"/>
                                            </a:ext>
                                          </a:extLst>
                                        </p:cNvPr>
                                        <p:cNvSpPr txBox="1"/>
                                        <p:nvPr/>
                                      </p:nvSpPr>
                                      <p:spPr>
                                        <a:xfrm>
                                          <a:off x="5645678" y="4394267"/>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1.0</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07" name="object 28">
                                          <a:extLst>
                                            <a:ext uri="{FF2B5EF4-FFF2-40B4-BE49-F238E27FC236}">
                                              <a16:creationId xmlns:a16="http://schemas.microsoft.com/office/drawing/2014/main" id="{F1DEB139-7BF8-4B6B-92F8-C12B947D4E72}"/>
                                            </a:ext>
                                          </a:extLst>
                                        </p:cNvPr>
                                        <p:cNvSpPr txBox="1"/>
                                        <p:nvPr/>
                                      </p:nvSpPr>
                                      <p:spPr>
                                        <a:xfrm>
                                          <a:off x="6928516" y="3481675"/>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3.9</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08" name="object 29">
                                          <a:extLst>
                                            <a:ext uri="{FF2B5EF4-FFF2-40B4-BE49-F238E27FC236}">
                                              <a16:creationId xmlns:a16="http://schemas.microsoft.com/office/drawing/2014/main" id="{1932B7D2-47C9-4CAD-941C-43E4E52D2261}"/>
                                            </a:ext>
                                          </a:extLst>
                                        </p:cNvPr>
                                        <p:cNvSpPr txBox="1"/>
                                        <p:nvPr/>
                                      </p:nvSpPr>
                                      <p:spPr>
                                        <a:xfrm>
                                          <a:off x="7558972" y="4256429"/>
                                          <a:ext cx="274887"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1.5</a:t>
                                          </a:r>
                                        </a:p>
                                      </p:txBody>
                                    </p:sp>
                                    <p:sp>
                                      <p:nvSpPr>
                                        <p:cNvPr id="309" name="object 94">
                                          <a:extLst>
                                            <a:ext uri="{FF2B5EF4-FFF2-40B4-BE49-F238E27FC236}">
                                              <a16:creationId xmlns:a16="http://schemas.microsoft.com/office/drawing/2014/main" id="{53000AAB-E6D5-4A58-B10B-C0B45B747A91}"/>
                                            </a:ext>
                                          </a:extLst>
                                        </p:cNvPr>
                                        <p:cNvSpPr/>
                                        <p:nvPr/>
                                      </p:nvSpPr>
                                      <p:spPr>
                                        <a:xfrm>
                                          <a:off x="3679390" y="2939117"/>
                                          <a:ext cx="0" cy="1688171"/>
                                        </a:xfrm>
                                        <a:custGeom>
                                          <a:avLst/>
                                          <a:gdLst/>
                                          <a:ahLst/>
                                          <a:cxnLst/>
                                          <a:rect l="l" t="t" r="r" b="b"/>
                                          <a:pathLst>
                                            <a:path h="1435100">
                                              <a:moveTo>
                                                <a:pt x="0" y="0"/>
                                              </a:moveTo>
                                              <a:lnTo>
                                                <a:pt x="0" y="1434765"/>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nvGrpSpPr>
                                        <p:cNvPr id="310" name="Group 309">
                                          <a:extLst>
                                            <a:ext uri="{FF2B5EF4-FFF2-40B4-BE49-F238E27FC236}">
                                              <a16:creationId xmlns:a16="http://schemas.microsoft.com/office/drawing/2014/main" id="{8FB66E50-0F12-4290-8A03-CD5C6F818B8D}"/>
                                            </a:ext>
                                          </a:extLst>
                                        </p:cNvPr>
                                        <p:cNvGrpSpPr/>
                                        <p:nvPr/>
                                      </p:nvGrpSpPr>
                                      <p:grpSpPr>
                                        <a:xfrm>
                                          <a:off x="1335248" y="2612904"/>
                                          <a:ext cx="6246485" cy="3282353"/>
                                          <a:chOff x="1335248" y="2612904"/>
                                          <a:chExt cx="6246485" cy="3282353"/>
                                        </a:xfrm>
                                      </p:grpSpPr>
                                      <p:sp>
                                        <p:nvSpPr>
                                          <p:cNvPr id="311" name="object 2">
                                            <a:extLst>
                                              <a:ext uri="{FF2B5EF4-FFF2-40B4-BE49-F238E27FC236}">
                                                <a16:creationId xmlns:a16="http://schemas.microsoft.com/office/drawing/2014/main" id="{8BE24C62-3BE2-4D19-A31E-7059624161DE}"/>
                                              </a:ext>
                                            </a:extLst>
                                          </p:cNvPr>
                                          <p:cNvSpPr txBox="1"/>
                                          <p:nvPr/>
                                        </p:nvSpPr>
                                        <p:spPr>
                                          <a:xfrm>
                                            <a:off x="1729419" y="2612905"/>
                                            <a:ext cx="187608" cy="2404522"/>
                                          </a:xfrm>
                                          <a:prstGeom prst="rect">
                                            <a:avLst/>
                                          </a:prstGeom>
                                        </p:spPr>
                                        <p:txBody>
                                          <a:bodyPr vert="vert270" wrap="square" lIns="0" tIns="0" rIns="0" bIns="0" rtlCol="0">
                                            <a:spAutoFit/>
                                          </a:bodyPr>
                                          <a:lstStyle/>
                                          <a:p>
                                            <a:pPr marL="12700" marR="0" lvl="0" indent="0" algn="l" defTabSz="914400" rtl="0" eaLnBrk="1" fontAlgn="auto" latinLnBrk="0" hangingPunct="1">
                                              <a:lnSpc>
                                                <a:spcPts val="1590"/>
                                              </a:lnSpc>
                                              <a:spcBef>
                                                <a:spcPts val="0"/>
                                              </a:spcBef>
                                              <a:spcAft>
                                                <a:spcPts val="0"/>
                                              </a:spcAft>
                                              <a:buClrTx/>
                                              <a:buSzTx/>
                                              <a:buFontTx/>
                                              <a:buNone/>
                                              <a:tabLst/>
                                              <a:defRPr/>
                                            </a:pPr>
                                            <a:r>
                                              <a:rPr kumimoji="0"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New Vertebral Fracture (%)</a:t>
                                            </a:r>
                                            <a:endPar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endParaRPr>
                                          </a:p>
                                        </p:txBody>
                                      </p:sp>
                                      <p:sp>
                                        <p:nvSpPr>
                                          <p:cNvPr id="312" name="object 4">
                                            <a:extLst>
                                              <a:ext uri="{FF2B5EF4-FFF2-40B4-BE49-F238E27FC236}">
                                                <a16:creationId xmlns:a16="http://schemas.microsoft.com/office/drawing/2014/main" id="{C670F2B9-0A29-4D3C-84C4-FD411B154FB9}"/>
                                              </a:ext>
                                            </a:extLst>
                                          </p:cNvPr>
                                          <p:cNvSpPr/>
                                          <p:nvPr/>
                                        </p:nvSpPr>
                                        <p:spPr>
                                          <a:xfrm>
                                            <a:off x="2478585" y="3051269"/>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13" name="object 5">
                                            <a:extLst>
                                              <a:ext uri="{FF2B5EF4-FFF2-40B4-BE49-F238E27FC236}">
                                                <a16:creationId xmlns:a16="http://schemas.microsoft.com/office/drawing/2014/main" id="{56C4D39A-442C-4AB1-B0D0-1D0FCB1AECFF}"/>
                                              </a:ext>
                                            </a:extLst>
                                          </p:cNvPr>
                                          <p:cNvSpPr txBox="1"/>
                                          <p:nvPr/>
                                        </p:nvSpPr>
                                        <p:spPr>
                                          <a:xfrm>
                                            <a:off x="2343022" y="2899864"/>
                                            <a:ext cx="128480"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6</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4" name="object 7">
                                            <a:extLst>
                                              <a:ext uri="{FF2B5EF4-FFF2-40B4-BE49-F238E27FC236}">
                                                <a16:creationId xmlns:a16="http://schemas.microsoft.com/office/drawing/2014/main" id="{07268BED-A5B7-429C-AF15-4FC8075D9858}"/>
                                              </a:ext>
                                            </a:extLst>
                                          </p:cNvPr>
                                          <p:cNvSpPr txBox="1"/>
                                          <p:nvPr/>
                                        </p:nvSpPr>
                                        <p:spPr>
                                          <a:xfrm>
                                            <a:off x="2343022" y="3547451"/>
                                            <a:ext cx="128480"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4</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5" name="object 9">
                                            <a:extLst>
                                              <a:ext uri="{FF2B5EF4-FFF2-40B4-BE49-F238E27FC236}">
                                                <a16:creationId xmlns:a16="http://schemas.microsoft.com/office/drawing/2014/main" id="{7F859D0F-71D2-4DC7-9DCF-0DD533A862F0}"/>
                                              </a:ext>
                                            </a:extLst>
                                          </p:cNvPr>
                                          <p:cNvSpPr txBox="1"/>
                                          <p:nvPr/>
                                        </p:nvSpPr>
                                        <p:spPr>
                                          <a:xfrm>
                                            <a:off x="2343022" y="4195046"/>
                                            <a:ext cx="128480"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6" name="object 11">
                                            <a:extLst>
                                              <a:ext uri="{FF2B5EF4-FFF2-40B4-BE49-F238E27FC236}">
                                                <a16:creationId xmlns:a16="http://schemas.microsoft.com/office/drawing/2014/main" id="{9B440BD7-31EC-4501-908F-9E82F4C8A065}"/>
                                              </a:ext>
                                            </a:extLst>
                                          </p:cNvPr>
                                          <p:cNvSpPr txBox="1"/>
                                          <p:nvPr/>
                                        </p:nvSpPr>
                                        <p:spPr>
                                          <a:xfrm>
                                            <a:off x="2343022" y="4842632"/>
                                            <a:ext cx="128480"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0</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7" name="object 12">
                                            <a:extLst>
                                              <a:ext uri="{FF2B5EF4-FFF2-40B4-BE49-F238E27FC236}">
                                                <a16:creationId xmlns:a16="http://schemas.microsoft.com/office/drawing/2014/main" id="{2BD9A57E-F9B3-4FDF-BBF0-C147C3A6D6DC}"/>
                                              </a:ext>
                                            </a:extLst>
                                          </p:cNvPr>
                                          <p:cNvSpPr txBox="1"/>
                                          <p:nvPr/>
                                        </p:nvSpPr>
                                        <p:spPr>
                                          <a:xfrm>
                                            <a:off x="3251524" y="5059491"/>
                                            <a:ext cx="225588"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12</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8" name="object 15">
                                            <a:extLst>
                                              <a:ext uri="{FF2B5EF4-FFF2-40B4-BE49-F238E27FC236}">
                                                <a16:creationId xmlns:a16="http://schemas.microsoft.com/office/drawing/2014/main" id="{2D817067-26D3-4F76-A795-6BC1EEEA31D4}"/>
                                              </a:ext>
                                            </a:extLst>
                                          </p:cNvPr>
                                          <p:cNvSpPr txBox="1"/>
                                          <p:nvPr/>
                                        </p:nvSpPr>
                                        <p:spPr>
                                          <a:xfrm>
                                            <a:off x="7087239" y="5059547"/>
                                            <a:ext cx="226334"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36</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19" name="object 17">
                                            <a:extLst>
                                              <a:ext uri="{FF2B5EF4-FFF2-40B4-BE49-F238E27FC236}">
                                                <a16:creationId xmlns:a16="http://schemas.microsoft.com/office/drawing/2014/main" id="{AF6DC71A-D48E-4A0A-895B-66D08A6BB691}"/>
                                              </a:ext>
                                            </a:extLst>
                                          </p:cNvPr>
                                          <p:cNvSpPr txBox="1"/>
                                          <p:nvPr/>
                                        </p:nvSpPr>
                                        <p:spPr>
                                          <a:xfrm>
                                            <a:off x="1335248" y="5670127"/>
                                            <a:ext cx="1086077" cy="225130"/>
                                          </a:xfrm>
                                          <a:prstGeom prst="rect">
                                            <a:avLst/>
                                          </a:prstGeom>
                                        </p:spPr>
                                        <p:txBody>
                                          <a:bodyPr vert="horz" wrap="none" lIns="0" tIns="0"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No. of Patients</a:t>
                                            </a:r>
                                            <a:endPar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endParaRPr>
                                          </a:p>
                                        </p:txBody>
                                      </p:sp>
                                      <p:sp>
                                        <p:nvSpPr>
                                          <p:cNvPr id="320" name="object 18">
                                            <a:extLst>
                                              <a:ext uri="{FF2B5EF4-FFF2-40B4-BE49-F238E27FC236}">
                                                <a16:creationId xmlns:a16="http://schemas.microsoft.com/office/drawing/2014/main" id="{E46B2C5A-A257-46A7-84E4-247F58C30962}"/>
                                              </a:ext>
                                            </a:extLst>
                                          </p:cNvPr>
                                          <p:cNvSpPr txBox="1"/>
                                          <p:nvPr/>
                                        </p:nvSpPr>
                                        <p:spPr>
                                          <a:xfrm>
                                            <a:off x="2893487" y="5670127"/>
                                            <a:ext cx="246320" cy="22513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13</a:t>
                                            </a:r>
                                          </a:p>
                                        </p:txBody>
                                      </p:sp>
                                      <p:sp>
                                        <p:nvSpPr>
                                          <p:cNvPr id="321" name="object 19">
                                            <a:extLst>
                                              <a:ext uri="{FF2B5EF4-FFF2-40B4-BE49-F238E27FC236}">
                                                <a16:creationId xmlns:a16="http://schemas.microsoft.com/office/drawing/2014/main" id="{1E607EC4-D240-4EF3-AD37-3CF8A593821F}"/>
                                              </a:ext>
                                            </a:extLst>
                                          </p:cNvPr>
                                          <p:cNvSpPr txBox="1"/>
                                          <p:nvPr/>
                                        </p:nvSpPr>
                                        <p:spPr>
                                          <a:xfrm>
                                            <a:off x="3640998" y="5670127"/>
                                            <a:ext cx="96735" cy="225130"/>
                                          </a:xfrm>
                                          <a:prstGeom prst="rect">
                                            <a:avLst/>
                                          </a:prstGeom>
                                        </p:spPr>
                                        <p:txBody>
                                          <a:bodyPr vert="horz" wrap="none" lIns="0" tIns="0" rIns="0" bIns="0" rtlCol="0">
                                            <a:spAutoFit/>
                                          </a:bodyPr>
                                          <a:lstStyle/>
                                          <a:p>
                                            <a:pPr marL="12700" marR="0" lvl="0" indent="0" algn="ctr"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a:t>
                                            </a:r>
                                          </a:p>
                                        </p:txBody>
                                      </p:sp>
                                      <p:sp>
                                        <p:nvSpPr>
                                          <p:cNvPr id="322" name="object 23">
                                            <a:extLst>
                                              <a:ext uri="{FF2B5EF4-FFF2-40B4-BE49-F238E27FC236}">
                                                <a16:creationId xmlns:a16="http://schemas.microsoft.com/office/drawing/2014/main" id="{2C3C4AB6-08EF-4498-8168-20FDD19CD26D}"/>
                                              </a:ext>
                                            </a:extLst>
                                          </p:cNvPr>
                                          <p:cNvSpPr txBox="1"/>
                                          <p:nvPr/>
                                        </p:nvSpPr>
                                        <p:spPr>
                                          <a:xfrm>
                                            <a:off x="5528593" y="5670127"/>
                                            <a:ext cx="96735" cy="225130"/>
                                          </a:xfrm>
                                          <a:prstGeom prst="rect">
                                            <a:avLst/>
                                          </a:prstGeom>
                                        </p:spPr>
                                        <p:txBody>
                                          <a:bodyPr vert="horz" wrap="none" lIns="0" tIns="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7</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23" name="object 24">
                                            <a:extLst>
                                              <a:ext uri="{FF2B5EF4-FFF2-40B4-BE49-F238E27FC236}">
                                                <a16:creationId xmlns:a16="http://schemas.microsoft.com/office/drawing/2014/main" id="{F08E6368-0780-4EEE-AEFE-00DB9FFF8669}"/>
                                              </a:ext>
                                            </a:extLst>
                                          </p:cNvPr>
                                          <p:cNvSpPr txBox="1"/>
                                          <p:nvPr/>
                                        </p:nvSpPr>
                                        <p:spPr>
                                          <a:xfrm>
                                            <a:off x="6775994" y="5670127"/>
                                            <a:ext cx="181745" cy="225130"/>
                                          </a:xfrm>
                                          <a:prstGeom prst="rect">
                                            <a:avLst/>
                                          </a:prstGeom>
                                        </p:spPr>
                                        <p:txBody>
                                          <a:bodyPr vert="horz" wrap="none" lIns="0" tIns="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26</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24" name="object 25">
                                            <a:extLst>
                                              <a:ext uri="{FF2B5EF4-FFF2-40B4-BE49-F238E27FC236}">
                                                <a16:creationId xmlns:a16="http://schemas.microsoft.com/office/drawing/2014/main" id="{C544D67C-B922-423F-85EE-B83494B61FC6}"/>
                                              </a:ext>
                                            </a:extLst>
                                          </p:cNvPr>
                                          <p:cNvSpPr txBox="1"/>
                                          <p:nvPr/>
                                        </p:nvSpPr>
                                        <p:spPr>
                                          <a:xfrm>
                                            <a:off x="7399988" y="5670127"/>
                                            <a:ext cx="181745" cy="225130"/>
                                          </a:xfrm>
                                          <a:prstGeom prst="rect">
                                            <a:avLst/>
                                          </a:prstGeom>
                                        </p:spPr>
                                        <p:txBody>
                                          <a:bodyPr vert="horz" wrap="none" lIns="0" tIns="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10</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25" name="object 70">
                                            <a:extLst>
                                              <a:ext uri="{FF2B5EF4-FFF2-40B4-BE49-F238E27FC236}">
                                                <a16:creationId xmlns:a16="http://schemas.microsoft.com/office/drawing/2014/main" id="{298F5C89-235A-4762-A360-5F0707EEEDE8}"/>
                                              </a:ext>
                                            </a:extLst>
                                          </p:cNvPr>
                                          <p:cNvSpPr/>
                                          <p:nvPr/>
                                        </p:nvSpPr>
                                        <p:spPr>
                                          <a:xfrm>
                                            <a:off x="4947926" y="3508471"/>
                                            <a:ext cx="55276" cy="0"/>
                                          </a:xfrm>
                                          <a:custGeom>
                                            <a:avLst/>
                                            <a:gdLst/>
                                            <a:ahLst/>
                                            <a:cxnLst/>
                                            <a:rect l="l" t="t" r="r" b="b"/>
                                            <a:pathLst>
                                              <a:path w="46989">
                                                <a:moveTo>
                                                  <a:pt x="0" y="0"/>
                                                </a:moveTo>
                                                <a:lnTo>
                                                  <a:pt x="46390" y="0"/>
                                                </a:lnTo>
                                              </a:path>
                                            </a:pathLst>
                                          </a:custGeom>
                                          <a:ln w="15240">
                                            <a:solidFill>
                                              <a:srgbClr val="0101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6" name="object 71">
                                            <a:extLst>
                                              <a:ext uri="{FF2B5EF4-FFF2-40B4-BE49-F238E27FC236}">
                                                <a16:creationId xmlns:a16="http://schemas.microsoft.com/office/drawing/2014/main" id="{0F7C5FAF-3E99-4A78-9C60-FE2B12E5FD7B}"/>
                                              </a:ext>
                                            </a:extLst>
                                          </p:cNvPr>
                                          <p:cNvSpPr/>
                                          <p:nvPr/>
                                        </p:nvSpPr>
                                        <p:spPr>
                                          <a:xfrm>
                                            <a:off x="4940934" y="3508471"/>
                                            <a:ext cx="68721" cy="0"/>
                                          </a:xfrm>
                                          <a:custGeom>
                                            <a:avLst/>
                                            <a:gdLst/>
                                            <a:ahLst/>
                                            <a:cxnLst/>
                                            <a:rect l="l" t="t" r="r" b="b"/>
                                            <a:pathLst>
                                              <a:path w="58420">
                                                <a:moveTo>
                                                  <a:pt x="0" y="0"/>
                                                </a:moveTo>
                                                <a:lnTo>
                                                  <a:pt x="58278" y="0"/>
                                                </a:lnTo>
                                              </a:path>
                                            </a:pathLst>
                                          </a:custGeom>
                                          <a:ln w="1905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7" name="object 82">
                                            <a:extLst>
                                              <a:ext uri="{FF2B5EF4-FFF2-40B4-BE49-F238E27FC236}">
                                                <a16:creationId xmlns:a16="http://schemas.microsoft.com/office/drawing/2014/main" id="{AA282232-833E-4A29-9AD5-075F07908DD2}"/>
                                              </a:ext>
                                            </a:extLst>
                                          </p:cNvPr>
                                          <p:cNvSpPr/>
                                          <p:nvPr/>
                                        </p:nvSpPr>
                                        <p:spPr>
                                          <a:xfrm>
                                            <a:off x="6861734" y="3278007"/>
                                            <a:ext cx="55276" cy="0"/>
                                          </a:xfrm>
                                          <a:custGeom>
                                            <a:avLst/>
                                            <a:gdLst/>
                                            <a:ahLst/>
                                            <a:cxnLst/>
                                            <a:rect l="l" t="t" r="r" b="b"/>
                                            <a:pathLst>
                                              <a:path w="46989">
                                                <a:moveTo>
                                                  <a:pt x="0" y="0"/>
                                                </a:moveTo>
                                                <a:lnTo>
                                                  <a:pt x="46413" y="0"/>
                                                </a:lnTo>
                                              </a:path>
                                            </a:pathLst>
                                          </a:custGeom>
                                          <a:ln w="332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8" name="object 83">
                                            <a:extLst>
                                              <a:ext uri="{FF2B5EF4-FFF2-40B4-BE49-F238E27FC236}">
                                                <a16:creationId xmlns:a16="http://schemas.microsoft.com/office/drawing/2014/main" id="{68CF56D2-729B-4CCD-AB67-66CF6E671EC0}"/>
                                              </a:ext>
                                            </a:extLst>
                                          </p:cNvPr>
                                          <p:cNvSpPr/>
                                          <p:nvPr/>
                                        </p:nvSpPr>
                                        <p:spPr>
                                          <a:xfrm>
                                            <a:off x="6854741" y="3278007"/>
                                            <a:ext cx="68721" cy="0"/>
                                          </a:xfrm>
                                          <a:custGeom>
                                            <a:avLst/>
                                            <a:gdLst/>
                                            <a:ahLst/>
                                            <a:cxnLst/>
                                            <a:rect l="l" t="t" r="r" b="b"/>
                                            <a:pathLst>
                                              <a:path w="58420">
                                                <a:moveTo>
                                                  <a:pt x="0" y="0"/>
                                                </a:moveTo>
                                                <a:lnTo>
                                                  <a:pt x="58302"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9" name="object 93">
                                            <a:extLst>
                                              <a:ext uri="{FF2B5EF4-FFF2-40B4-BE49-F238E27FC236}">
                                                <a16:creationId xmlns:a16="http://schemas.microsoft.com/office/drawing/2014/main" id="{F5E6A7B1-EDC1-403B-8A8B-33AB437BDD08}"/>
                                              </a:ext>
                                            </a:extLst>
                                          </p:cNvPr>
                                          <p:cNvSpPr/>
                                          <p:nvPr/>
                                        </p:nvSpPr>
                                        <p:spPr>
                                          <a:xfrm>
                                            <a:off x="3033805" y="2939117"/>
                                            <a:ext cx="646136" cy="0"/>
                                          </a:xfrm>
                                          <a:custGeom>
                                            <a:avLst/>
                                            <a:gdLst/>
                                            <a:ahLst/>
                                            <a:cxnLst/>
                                            <a:rect l="l" t="t" r="r" b="b"/>
                                            <a:pathLst>
                                              <a:path w="549275">
                                                <a:moveTo>
                                                  <a:pt x="0" y="0"/>
                                                </a:moveTo>
                                                <a:lnTo>
                                                  <a:pt x="548811"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30" name="object 95">
                                            <a:extLst>
                                              <a:ext uri="{FF2B5EF4-FFF2-40B4-BE49-F238E27FC236}">
                                                <a16:creationId xmlns:a16="http://schemas.microsoft.com/office/drawing/2014/main" id="{0BC940D0-24B9-427A-AADD-9F6FDAB7F4E7}"/>
                                              </a:ext>
                                            </a:extLst>
                                          </p:cNvPr>
                                          <p:cNvSpPr/>
                                          <p:nvPr/>
                                        </p:nvSpPr>
                                        <p:spPr>
                                          <a:xfrm>
                                            <a:off x="4975216" y="2939117"/>
                                            <a:ext cx="0" cy="442958"/>
                                          </a:xfrm>
                                          <a:custGeom>
                                            <a:avLst/>
                                            <a:gdLst/>
                                            <a:ahLst/>
                                            <a:cxnLst/>
                                            <a:rect l="l" t="t" r="r" b="b"/>
                                            <a:pathLst>
                                              <a:path h="376554">
                                                <a:moveTo>
                                                  <a:pt x="0" y="0"/>
                                                </a:moveTo>
                                                <a:lnTo>
                                                  <a:pt x="0" y="376471"/>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31" name="object 96">
                                            <a:extLst>
                                              <a:ext uri="{FF2B5EF4-FFF2-40B4-BE49-F238E27FC236}">
                                                <a16:creationId xmlns:a16="http://schemas.microsoft.com/office/drawing/2014/main" id="{3B03CC40-F4D2-4018-9A5F-CCE297F542A8}"/>
                                              </a:ext>
                                            </a:extLst>
                                          </p:cNvPr>
                                          <p:cNvSpPr/>
                                          <p:nvPr/>
                                        </p:nvSpPr>
                                        <p:spPr>
                                          <a:xfrm>
                                            <a:off x="4975017" y="2939117"/>
                                            <a:ext cx="623727" cy="0"/>
                                          </a:xfrm>
                                          <a:custGeom>
                                            <a:avLst/>
                                            <a:gdLst/>
                                            <a:ahLst/>
                                            <a:cxnLst/>
                                            <a:rect l="l" t="t" r="r" b="b"/>
                                            <a:pathLst>
                                              <a:path w="530225">
                                                <a:moveTo>
                                                  <a:pt x="0" y="0"/>
                                                </a:moveTo>
                                                <a:lnTo>
                                                  <a:pt x="529979"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32" name="object 98">
                                            <a:extLst>
                                              <a:ext uri="{FF2B5EF4-FFF2-40B4-BE49-F238E27FC236}">
                                                <a16:creationId xmlns:a16="http://schemas.microsoft.com/office/drawing/2014/main" id="{7508A3DA-7BE9-4BEA-B1B5-F2239DDE2D96}"/>
                                              </a:ext>
                                            </a:extLst>
                                          </p:cNvPr>
                                          <p:cNvSpPr/>
                                          <p:nvPr/>
                                        </p:nvSpPr>
                                        <p:spPr>
                                          <a:xfrm>
                                            <a:off x="6885102" y="2939117"/>
                                            <a:ext cx="0" cy="184504"/>
                                          </a:xfrm>
                                          <a:custGeom>
                                            <a:avLst/>
                                            <a:gdLst/>
                                            <a:ahLst/>
                                            <a:cxnLst/>
                                            <a:rect l="l" t="t" r="r" b="b"/>
                                            <a:pathLst>
                                              <a:path h="156845">
                                                <a:moveTo>
                                                  <a:pt x="0" y="0"/>
                                                </a:moveTo>
                                                <a:lnTo>
                                                  <a:pt x="0" y="15667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33" name="object 99">
                                            <a:extLst>
                                              <a:ext uri="{FF2B5EF4-FFF2-40B4-BE49-F238E27FC236}">
                                                <a16:creationId xmlns:a16="http://schemas.microsoft.com/office/drawing/2014/main" id="{5C00F840-4C65-45FA-A8D7-D62B2B3C645B}"/>
                                              </a:ext>
                                            </a:extLst>
                                          </p:cNvPr>
                                          <p:cNvSpPr/>
                                          <p:nvPr/>
                                        </p:nvSpPr>
                                        <p:spPr>
                                          <a:xfrm>
                                            <a:off x="6885100" y="2939117"/>
                                            <a:ext cx="620739" cy="0"/>
                                          </a:xfrm>
                                          <a:custGeom>
                                            <a:avLst/>
                                            <a:gdLst/>
                                            <a:ahLst/>
                                            <a:cxnLst/>
                                            <a:rect l="l" t="t" r="r" b="b"/>
                                            <a:pathLst>
                                              <a:path w="527685">
                                                <a:moveTo>
                                                  <a:pt x="0" y="0"/>
                                                </a:moveTo>
                                                <a:lnTo>
                                                  <a:pt x="527078" y="0"/>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34" name="object 101">
                                            <a:extLst>
                                              <a:ext uri="{FF2B5EF4-FFF2-40B4-BE49-F238E27FC236}">
                                                <a16:creationId xmlns:a16="http://schemas.microsoft.com/office/drawing/2014/main" id="{DA88F1ED-E13D-44D3-87BD-47EB23D0EEB6}"/>
                                              </a:ext>
                                            </a:extLst>
                                          </p:cNvPr>
                                          <p:cNvSpPr txBox="1"/>
                                          <p:nvPr/>
                                        </p:nvSpPr>
                                        <p:spPr>
                                          <a:xfrm>
                                            <a:off x="2998294" y="2656554"/>
                                            <a:ext cx="717099"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P=0.004</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35" name="object 102">
                                            <a:extLst>
                                              <a:ext uri="{FF2B5EF4-FFF2-40B4-BE49-F238E27FC236}">
                                                <a16:creationId xmlns:a16="http://schemas.microsoft.com/office/drawing/2014/main" id="{BB8BA692-A7B1-4159-B62C-D97C7E916C57}"/>
                                              </a:ext>
                                            </a:extLst>
                                          </p:cNvPr>
                                          <p:cNvSpPr txBox="1"/>
                                          <p:nvPr/>
                                        </p:nvSpPr>
                                        <p:spPr>
                                          <a:xfrm>
                                            <a:off x="4928427" y="2656554"/>
                                            <a:ext cx="717099"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P=0.004</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36" name="object 103">
                                            <a:extLst>
                                              <a:ext uri="{FF2B5EF4-FFF2-40B4-BE49-F238E27FC236}">
                                                <a16:creationId xmlns:a16="http://schemas.microsoft.com/office/drawing/2014/main" id="{D8C10613-B031-41AA-8697-EC821BC0C03A}"/>
                                              </a:ext>
                                            </a:extLst>
                                          </p:cNvPr>
                                          <p:cNvSpPr txBox="1"/>
                                          <p:nvPr/>
                                        </p:nvSpPr>
                                        <p:spPr>
                                          <a:xfrm>
                                            <a:off x="6836827" y="2656554"/>
                                            <a:ext cx="717099" cy="238028"/>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P=0.006</a:t>
                                            </a:r>
                                            <a:endParaRPr kumimoji="0" sz="16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37" name="object 22">
                                            <a:extLst>
                                              <a:ext uri="{FF2B5EF4-FFF2-40B4-BE49-F238E27FC236}">
                                                <a16:creationId xmlns:a16="http://schemas.microsoft.com/office/drawing/2014/main" id="{F39BCD17-8547-48C8-9F26-B78927906938}"/>
                                              </a:ext>
                                            </a:extLst>
                                          </p:cNvPr>
                                          <p:cNvSpPr txBox="1"/>
                                          <p:nvPr/>
                                        </p:nvSpPr>
                                        <p:spPr>
                                          <a:xfrm>
                                            <a:off x="4911665" y="5331900"/>
                                            <a:ext cx="524717" cy="225130"/>
                                          </a:xfrm>
                                          <a:prstGeom prst="rect">
                                            <a:avLst/>
                                          </a:prstGeom>
                                        </p:spPr>
                                        <p:txBody>
                                          <a:bodyPr vert="horz" wrap="none" lIns="0" tIns="0" rIns="0" bIns="0" rtlCol="0">
                                            <a:spAutoFit/>
                                          </a:bodyPr>
                                          <a:lstStyle/>
                                          <a:p>
                                            <a:pPr marL="69850" marR="0" lvl="0" indent="0" algn="l" defTabSz="914400" rtl="0" eaLnBrk="1" fontAlgn="auto" latinLnBrk="0" hangingPunct="1">
                                              <a:lnSpc>
                                                <a:spcPct val="100000"/>
                                              </a:lnSpc>
                                              <a:spcBef>
                                                <a:spcPts val="670"/>
                                              </a:spcBef>
                                              <a:spcAft>
                                                <a:spcPts val="0"/>
                                              </a:spcAft>
                                              <a:buClrTx/>
                                              <a:buSzTx/>
                                              <a:buFontTx/>
                                              <a:buNone/>
                                              <a:tabLst/>
                                              <a:defRPr/>
                                            </a:pPr>
                                            <a:r>
                                              <a:rPr kumimoji="0"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Month</a:t>
                                            </a:r>
                                            <a:endPar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endParaRPr>
                                          </a:p>
                                        </p:txBody>
                                      </p:sp>
                                      <p:sp>
                                        <p:nvSpPr>
                                          <p:cNvPr id="338" name="object 19">
                                            <a:extLst>
                                              <a:ext uri="{FF2B5EF4-FFF2-40B4-BE49-F238E27FC236}">
                                                <a16:creationId xmlns:a16="http://schemas.microsoft.com/office/drawing/2014/main" id="{7056C102-21EB-4039-98ED-02EF8644342A}"/>
                                              </a:ext>
                                            </a:extLst>
                                          </p:cNvPr>
                                          <p:cNvSpPr txBox="1"/>
                                          <p:nvPr/>
                                        </p:nvSpPr>
                                        <p:spPr>
                                          <a:xfrm>
                                            <a:off x="4864216" y="5670127"/>
                                            <a:ext cx="181745" cy="225130"/>
                                          </a:xfrm>
                                          <a:prstGeom prst="rect">
                                            <a:avLst/>
                                          </a:prstGeom>
                                        </p:spPr>
                                        <p:txBody>
                                          <a:bodyPr vert="horz" wrap="none" lIns="0" tIns="0" rIns="0" bIns="0" rtlCol="0">
                                            <a:spAutoFit/>
                                          </a:bodyPr>
                                          <a:lstStyle/>
                                          <a:p>
                                            <a:pPr marL="12700" marR="0" lvl="0" indent="0" algn="ctr" defTabSz="914400" rtl="0" eaLnBrk="1" fontAlgn="auto" latinLnBrk="0" hangingPunct="1">
                                              <a:lnSpc>
                                                <a:spcPct val="100000"/>
                                              </a:lnSpc>
                                              <a:spcBef>
                                                <a:spcPts val="110"/>
                                              </a:spcBef>
                                              <a:spcAft>
                                                <a:spcPts val="0"/>
                                              </a:spcAft>
                                              <a:buClrTx/>
                                              <a:buSzTx/>
                                              <a:buFontTx/>
                                              <a:buNone/>
                                              <a:tabLst/>
                                              <a:defRPr/>
                                            </a:pPr>
                                            <a:r>
                                              <a:rPr kumimoji="0" lang="en-US"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a:t>
                                            </a:r>
                                            <a:r>
                                              <a:rPr kumimoji="0"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2</a:t>
                                            </a:r>
                                          </a:p>
                                        </p:txBody>
                                      </p:sp>
                                      <p:sp>
                                        <p:nvSpPr>
                                          <p:cNvPr id="339" name="object 3">
                                            <a:extLst>
                                              <a:ext uri="{FF2B5EF4-FFF2-40B4-BE49-F238E27FC236}">
                                                <a16:creationId xmlns:a16="http://schemas.microsoft.com/office/drawing/2014/main" id="{86C8F4A2-B12D-4221-AF6B-3DA61DA7AA6F}"/>
                                              </a:ext>
                                            </a:extLst>
                                          </p:cNvPr>
                                          <p:cNvSpPr/>
                                          <p:nvPr/>
                                        </p:nvSpPr>
                                        <p:spPr>
                                          <a:xfrm rot="16200000">
                                            <a:off x="1356574" y="3828407"/>
                                            <a:ext cx="2476725" cy="45719"/>
                                          </a:xfrm>
                                          <a:custGeom>
                                            <a:avLst/>
                                            <a:gdLst/>
                                            <a:ahLst/>
                                            <a:cxnLst/>
                                            <a:rect l="l" t="t" r="r" b="b"/>
                                            <a:pathLst>
                                              <a:path w="4627245">
                                                <a:moveTo>
                                                  <a:pt x="4626791" y="0"/>
                                                </a:moveTo>
                                                <a:lnTo>
                                                  <a:pt x="0" y="0"/>
                                                </a:lnTo>
                                              </a:path>
                                            </a:pathLst>
                                          </a:custGeom>
                                          <a:ln w="1270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grpSp>
                                  <p:sp>
                                    <p:nvSpPr>
                                      <p:cNvPr id="302" name="object 79">
                                        <a:extLst>
                                          <a:ext uri="{FF2B5EF4-FFF2-40B4-BE49-F238E27FC236}">
                                            <a16:creationId xmlns:a16="http://schemas.microsoft.com/office/drawing/2014/main" id="{A59AE9EA-4B82-4F99-AE1C-B5E6D4AC6FFF}"/>
                                          </a:ext>
                                        </a:extLst>
                                      </p:cNvPr>
                                      <p:cNvSpPr/>
                                      <p:nvPr/>
                                    </p:nvSpPr>
                                    <p:spPr>
                                      <a:xfrm>
                                        <a:off x="5560287" y="4412055"/>
                                        <a:ext cx="68721" cy="0"/>
                                      </a:xfrm>
                                      <a:custGeom>
                                        <a:avLst/>
                                        <a:gdLst/>
                                        <a:ahLst/>
                                        <a:cxnLst/>
                                        <a:rect l="l" t="t" r="r" b="b"/>
                                        <a:pathLst>
                                          <a:path w="58420">
                                            <a:moveTo>
                                              <a:pt x="0" y="0"/>
                                            </a:moveTo>
                                            <a:lnTo>
                                              <a:pt x="58302" y="0"/>
                                            </a:lnTo>
                                          </a:path>
                                        </a:pathLst>
                                      </a:custGeom>
                                      <a:ln w="15193">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grpSp>
                            </p:grpSp>
                          </p:grpSp>
                        </p:grpSp>
                      </p:grpSp>
                      <p:sp>
                        <p:nvSpPr>
                          <p:cNvPr id="274" name="object 74">
                            <a:extLst>
                              <a:ext uri="{FF2B5EF4-FFF2-40B4-BE49-F238E27FC236}">
                                <a16:creationId xmlns:a16="http://schemas.microsoft.com/office/drawing/2014/main" id="{0E9A50BC-129D-4185-8478-88C3EB155012}"/>
                              </a:ext>
                            </a:extLst>
                          </p:cNvPr>
                          <p:cNvSpPr/>
                          <p:nvPr/>
                        </p:nvSpPr>
                        <p:spPr>
                          <a:xfrm>
                            <a:off x="5592621" y="4416748"/>
                            <a:ext cx="0" cy="492259"/>
                          </a:xfrm>
                          <a:custGeom>
                            <a:avLst/>
                            <a:gdLst/>
                            <a:ahLst/>
                            <a:cxnLst/>
                            <a:rect l="l" t="t" r="r" b="b"/>
                            <a:pathLst>
                              <a:path h="418465">
                                <a:moveTo>
                                  <a:pt x="0" y="0"/>
                                </a:moveTo>
                                <a:lnTo>
                                  <a:pt x="0" y="418414"/>
                                </a:lnTo>
                              </a:path>
                            </a:pathLst>
                          </a:custGeom>
                          <a:ln w="3281">
                            <a:solidFill>
                              <a:srgbClr val="01010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75" name="object 87">
                            <a:extLst>
                              <a:ext uri="{FF2B5EF4-FFF2-40B4-BE49-F238E27FC236}">
                                <a16:creationId xmlns:a16="http://schemas.microsoft.com/office/drawing/2014/main" id="{66727F87-F9AA-4A59-80D8-1CE56C61824B}"/>
                              </a:ext>
                            </a:extLst>
                          </p:cNvPr>
                          <p:cNvSpPr/>
                          <p:nvPr/>
                        </p:nvSpPr>
                        <p:spPr>
                          <a:xfrm>
                            <a:off x="7507087" y="4222240"/>
                            <a:ext cx="0" cy="596089"/>
                          </a:xfrm>
                          <a:custGeom>
                            <a:avLst/>
                            <a:gdLst/>
                            <a:ahLst/>
                            <a:cxnLst/>
                            <a:rect l="l" t="t" r="r" b="b"/>
                            <a:pathLst>
                              <a:path h="506729">
                                <a:moveTo>
                                  <a:pt x="0" y="0"/>
                                </a:moveTo>
                                <a:lnTo>
                                  <a:pt x="0" y="506701"/>
                                </a:lnTo>
                              </a:path>
                            </a:pathLst>
                          </a:custGeom>
                          <a:ln w="15193">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sp>
                      <p:nvSpPr>
                        <p:cNvPr id="271" name="object 85">
                          <a:extLst>
                            <a:ext uri="{FF2B5EF4-FFF2-40B4-BE49-F238E27FC236}">
                              <a16:creationId xmlns:a16="http://schemas.microsoft.com/office/drawing/2014/main" id="{E50D97B5-4681-4192-9F35-B10E8411EC80}"/>
                            </a:ext>
                          </a:extLst>
                        </p:cNvPr>
                        <p:cNvSpPr/>
                        <p:nvPr/>
                      </p:nvSpPr>
                      <p:spPr>
                        <a:xfrm>
                          <a:off x="6854741" y="4215584"/>
                          <a:ext cx="68721" cy="0"/>
                        </a:xfrm>
                        <a:custGeom>
                          <a:avLst/>
                          <a:gdLst/>
                          <a:ahLst/>
                          <a:cxnLst/>
                          <a:rect l="l" t="t" r="r" b="b"/>
                          <a:pathLst>
                            <a:path w="58420">
                              <a:moveTo>
                                <a:pt x="0" y="0"/>
                              </a:moveTo>
                              <a:lnTo>
                                <a:pt x="58302"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72" name="object 89">
                          <a:extLst>
                            <a:ext uri="{FF2B5EF4-FFF2-40B4-BE49-F238E27FC236}">
                              <a16:creationId xmlns:a16="http://schemas.microsoft.com/office/drawing/2014/main" id="{F9F3F376-C502-4E71-82D0-ABBC34729538}"/>
                            </a:ext>
                          </a:extLst>
                        </p:cNvPr>
                        <p:cNvSpPr/>
                        <p:nvPr/>
                      </p:nvSpPr>
                      <p:spPr>
                        <a:xfrm>
                          <a:off x="7478627" y="4227304"/>
                          <a:ext cx="64986" cy="0"/>
                        </a:xfrm>
                        <a:custGeom>
                          <a:avLst/>
                          <a:gdLst/>
                          <a:ahLst/>
                          <a:cxnLst/>
                          <a:rect l="l" t="t" r="r" b="b"/>
                          <a:pathLst>
                            <a:path w="55245">
                              <a:moveTo>
                                <a:pt x="0" y="0"/>
                              </a:moveTo>
                              <a:lnTo>
                                <a:pt x="54997"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grpSp>
                <p:sp>
                  <p:nvSpPr>
                    <p:cNvPr id="267" name="object 73">
                      <a:extLst>
                        <a:ext uri="{FF2B5EF4-FFF2-40B4-BE49-F238E27FC236}">
                          <a16:creationId xmlns:a16="http://schemas.microsoft.com/office/drawing/2014/main" id="{BBF6C939-776A-462B-9AB0-04C184F83003}"/>
                        </a:ext>
                      </a:extLst>
                    </p:cNvPr>
                    <p:cNvSpPr/>
                    <p:nvPr/>
                  </p:nvSpPr>
                  <p:spPr>
                    <a:xfrm>
                      <a:off x="4940934" y="4371827"/>
                      <a:ext cx="68721" cy="0"/>
                    </a:xfrm>
                    <a:custGeom>
                      <a:avLst/>
                      <a:gdLst/>
                      <a:ahLst/>
                      <a:cxnLst/>
                      <a:rect l="l" t="t" r="r" b="b"/>
                      <a:pathLst>
                        <a:path w="58420">
                          <a:moveTo>
                            <a:pt x="0" y="0"/>
                          </a:moveTo>
                          <a:lnTo>
                            <a:pt x="58278" y="0"/>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sp>
                <p:nvSpPr>
                  <p:cNvPr id="265" name="object 97">
                    <a:extLst>
                      <a:ext uri="{FF2B5EF4-FFF2-40B4-BE49-F238E27FC236}">
                        <a16:creationId xmlns:a16="http://schemas.microsoft.com/office/drawing/2014/main" id="{1508CBA9-A343-4092-8E96-A5ECEA501FB9}"/>
                      </a:ext>
                    </a:extLst>
                  </p:cNvPr>
                  <p:cNvSpPr/>
                  <p:nvPr/>
                </p:nvSpPr>
                <p:spPr>
                  <a:xfrm>
                    <a:off x="5598452" y="2939117"/>
                    <a:ext cx="0" cy="1363982"/>
                  </a:xfrm>
                  <a:custGeom>
                    <a:avLst/>
                    <a:gdLst/>
                    <a:ahLst/>
                    <a:cxnLst/>
                    <a:rect l="l" t="t" r="r" b="b"/>
                    <a:pathLst>
                      <a:path h="1159509">
                        <a:moveTo>
                          <a:pt x="0" y="0"/>
                        </a:moveTo>
                        <a:lnTo>
                          <a:pt x="0" y="1159016"/>
                        </a:lnTo>
                      </a:path>
                    </a:pathLst>
                  </a:custGeom>
                  <a:ln w="1188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grpSp>
          <p:sp>
            <p:nvSpPr>
              <p:cNvPr id="257" name="object 62">
                <a:extLst>
                  <a:ext uri="{FF2B5EF4-FFF2-40B4-BE49-F238E27FC236}">
                    <a16:creationId xmlns:a16="http://schemas.microsoft.com/office/drawing/2014/main" id="{D125C426-8D66-4C85-97D5-D9D13772C849}"/>
                  </a:ext>
                </a:extLst>
              </p:cNvPr>
              <p:cNvSpPr/>
              <p:nvPr/>
            </p:nvSpPr>
            <p:spPr>
              <a:xfrm>
                <a:off x="3669667" y="4768340"/>
                <a:ext cx="0" cy="227081"/>
              </a:xfrm>
              <a:custGeom>
                <a:avLst/>
                <a:gdLst/>
                <a:ahLst/>
                <a:cxnLst/>
                <a:rect l="l" t="t" r="r" b="b"/>
                <a:pathLst>
                  <a:path h="193040">
                    <a:moveTo>
                      <a:pt x="0" y="0"/>
                    </a:moveTo>
                    <a:lnTo>
                      <a:pt x="0" y="192622"/>
                    </a:lnTo>
                  </a:path>
                </a:pathLst>
              </a:custGeom>
              <a:ln w="3328">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58" name="object 63">
                <a:extLst>
                  <a:ext uri="{FF2B5EF4-FFF2-40B4-BE49-F238E27FC236}">
                    <a16:creationId xmlns:a16="http://schemas.microsoft.com/office/drawing/2014/main" id="{2135D348-38E1-4111-8D8B-495FB18F5A37}"/>
                  </a:ext>
                </a:extLst>
              </p:cNvPr>
              <p:cNvSpPr/>
              <p:nvPr/>
            </p:nvSpPr>
            <p:spPr>
              <a:xfrm>
                <a:off x="3669667" y="4761346"/>
                <a:ext cx="0" cy="241273"/>
              </a:xfrm>
              <a:custGeom>
                <a:avLst/>
                <a:gdLst/>
                <a:ahLst/>
                <a:cxnLst/>
                <a:rect l="l" t="t" r="r" b="b"/>
                <a:pathLst>
                  <a:path h="205104">
                    <a:moveTo>
                      <a:pt x="0" y="0"/>
                    </a:moveTo>
                    <a:lnTo>
                      <a:pt x="0" y="204511"/>
                    </a:lnTo>
                  </a:path>
                </a:pathLst>
              </a:custGeom>
              <a:ln w="15217">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59" name="object 64">
                <a:extLst>
                  <a:ext uri="{FF2B5EF4-FFF2-40B4-BE49-F238E27FC236}">
                    <a16:creationId xmlns:a16="http://schemas.microsoft.com/office/drawing/2014/main" id="{4A1C5B47-6A35-44EB-8525-B6B74C1DA0C8}"/>
                  </a:ext>
                </a:extLst>
              </p:cNvPr>
              <p:cNvSpPr/>
              <p:nvPr/>
            </p:nvSpPr>
            <p:spPr>
              <a:xfrm>
                <a:off x="3648213" y="4766395"/>
                <a:ext cx="50795" cy="0"/>
              </a:xfrm>
              <a:custGeom>
                <a:avLst/>
                <a:gdLst/>
                <a:ahLst/>
                <a:cxnLst/>
                <a:rect l="l" t="t" r="r" b="b"/>
                <a:pathLst>
                  <a:path w="43180">
                    <a:moveTo>
                      <a:pt x="0" y="0"/>
                    </a:moveTo>
                    <a:lnTo>
                      <a:pt x="43085" y="0"/>
                    </a:lnTo>
                  </a:path>
                </a:pathLst>
              </a:custGeom>
              <a:ln w="3305">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sp>
          <p:nvSpPr>
            <p:cNvPr id="255" name="object 75">
              <a:extLst>
                <a:ext uri="{FF2B5EF4-FFF2-40B4-BE49-F238E27FC236}">
                  <a16:creationId xmlns:a16="http://schemas.microsoft.com/office/drawing/2014/main" id="{20FDD700-2DAA-4EDA-93F2-4113A887E73A}"/>
                </a:ext>
              </a:extLst>
            </p:cNvPr>
            <p:cNvSpPr/>
            <p:nvPr/>
          </p:nvSpPr>
          <p:spPr>
            <a:xfrm>
              <a:off x="5592621" y="4409756"/>
              <a:ext cx="0" cy="506451"/>
            </a:xfrm>
            <a:custGeom>
              <a:avLst/>
              <a:gdLst/>
              <a:ahLst/>
              <a:cxnLst/>
              <a:rect l="l" t="t" r="r" b="b"/>
              <a:pathLst>
                <a:path h="430529">
                  <a:moveTo>
                    <a:pt x="0" y="0"/>
                  </a:moveTo>
                  <a:lnTo>
                    <a:pt x="0" y="430303"/>
                  </a:lnTo>
                </a:path>
              </a:pathLst>
            </a:custGeom>
            <a:ln w="1517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351" name="Group 350">
            <a:extLst>
              <a:ext uri="{FF2B5EF4-FFF2-40B4-BE49-F238E27FC236}">
                <a16:creationId xmlns:a16="http://schemas.microsoft.com/office/drawing/2014/main" id="{BBDAFC33-9FF0-4919-A18E-54F40717EC45}"/>
              </a:ext>
            </a:extLst>
          </p:cNvPr>
          <p:cNvGrpSpPr/>
          <p:nvPr/>
        </p:nvGrpSpPr>
        <p:grpSpPr>
          <a:xfrm>
            <a:off x="4264906" y="1640001"/>
            <a:ext cx="2636036" cy="229623"/>
            <a:chOff x="4229277" y="1899767"/>
            <a:chExt cx="2784442" cy="242552"/>
          </a:xfrm>
        </p:grpSpPr>
        <p:sp>
          <p:nvSpPr>
            <p:cNvPr id="352" name="object 38">
              <a:extLst>
                <a:ext uri="{FF2B5EF4-FFF2-40B4-BE49-F238E27FC236}">
                  <a16:creationId xmlns:a16="http://schemas.microsoft.com/office/drawing/2014/main" id="{010574E7-C8D5-40A2-84EC-3AA1FDE33012}"/>
                </a:ext>
              </a:extLst>
            </p:cNvPr>
            <p:cNvSpPr txBox="1"/>
            <p:nvPr/>
          </p:nvSpPr>
          <p:spPr>
            <a:xfrm>
              <a:off x="4472917" y="1899845"/>
              <a:ext cx="986367" cy="242474"/>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Placebo</a:t>
              </a:r>
              <a:endParaRPr kumimoji="0" sz="1400" b="0"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a:endParaRPr>
            </a:p>
          </p:txBody>
        </p:sp>
        <p:sp>
          <p:nvSpPr>
            <p:cNvPr id="353" name="object 39">
              <a:extLst>
                <a:ext uri="{FF2B5EF4-FFF2-40B4-BE49-F238E27FC236}">
                  <a16:creationId xmlns:a16="http://schemas.microsoft.com/office/drawing/2014/main" id="{030FAAAE-57F0-40ED-90D8-351D5B88CEE6}"/>
                </a:ext>
              </a:extLst>
            </p:cNvPr>
            <p:cNvSpPr/>
            <p:nvPr/>
          </p:nvSpPr>
          <p:spPr>
            <a:xfrm>
              <a:off x="4229277" y="1961209"/>
              <a:ext cx="168294" cy="168294"/>
            </a:xfrm>
            <a:custGeom>
              <a:avLst/>
              <a:gdLst/>
              <a:ahLst/>
              <a:cxnLst/>
              <a:rect l="l" t="t" r="r" b="b"/>
              <a:pathLst>
                <a:path w="130810" h="130810">
                  <a:moveTo>
                    <a:pt x="130776" y="130776"/>
                  </a:moveTo>
                  <a:lnTo>
                    <a:pt x="0" y="130776"/>
                  </a:lnTo>
                  <a:lnTo>
                    <a:pt x="0" y="0"/>
                  </a:lnTo>
                  <a:lnTo>
                    <a:pt x="130776" y="0"/>
                  </a:lnTo>
                  <a:lnTo>
                    <a:pt x="130776" y="130776"/>
                  </a:lnTo>
                  <a:close/>
                </a:path>
              </a:pathLst>
            </a:custGeom>
            <a:solidFill>
              <a:schemeClr val="bg1">
                <a:lumMod val="7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54" name="object 41">
              <a:extLst>
                <a:ext uri="{FF2B5EF4-FFF2-40B4-BE49-F238E27FC236}">
                  <a16:creationId xmlns:a16="http://schemas.microsoft.com/office/drawing/2014/main" id="{CB774D41-D4A4-471F-9CD6-9120336C84CF}"/>
                </a:ext>
              </a:extLst>
            </p:cNvPr>
            <p:cNvSpPr txBox="1"/>
            <p:nvPr/>
          </p:nvSpPr>
          <p:spPr>
            <a:xfrm>
              <a:off x="5702952" y="1899767"/>
              <a:ext cx="1310767" cy="242474"/>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a:rPr>
                <a:t>Denosumab</a:t>
              </a:r>
            </a:p>
          </p:txBody>
        </p:sp>
        <p:sp>
          <p:nvSpPr>
            <p:cNvPr id="355" name="object 42">
              <a:extLst>
                <a:ext uri="{FF2B5EF4-FFF2-40B4-BE49-F238E27FC236}">
                  <a16:creationId xmlns:a16="http://schemas.microsoft.com/office/drawing/2014/main" id="{FAED8269-C1FD-4BEA-A61C-643A689BCCAF}"/>
                </a:ext>
              </a:extLst>
            </p:cNvPr>
            <p:cNvSpPr/>
            <p:nvPr/>
          </p:nvSpPr>
          <p:spPr>
            <a:xfrm>
              <a:off x="5459284" y="1961209"/>
              <a:ext cx="168294" cy="168294"/>
            </a:xfrm>
            <a:custGeom>
              <a:avLst/>
              <a:gdLst/>
              <a:ahLst/>
              <a:cxnLst/>
              <a:rect l="l" t="t" r="r" b="b"/>
              <a:pathLst>
                <a:path w="130810" h="130810">
                  <a:moveTo>
                    <a:pt x="130776" y="130776"/>
                  </a:moveTo>
                  <a:lnTo>
                    <a:pt x="0" y="130776"/>
                  </a:lnTo>
                  <a:lnTo>
                    <a:pt x="0" y="0"/>
                  </a:lnTo>
                  <a:lnTo>
                    <a:pt x="130776" y="0"/>
                  </a:lnTo>
                  <a:lnTo>
                    <a:pt x="130776" y="130776"/>
                  </a:lnTo>
                  <a:close/>
                </a:path>
              </a:pathLst>
            </a:custGeom>
            <a:solidFill>
              <a:srgbClr val="D5C4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pSp>
    </p:spTree>
    <p:extLst>
      <p:ext uri="{BB962C8B-B14F-4D97-AF65-F5344CB8AC3E}">
        <p14:creationId xmlns:p14="http://schemas.microsoft.com/office/powerpoint/2010/main" val="369932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80874"/>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Guidelines Recommend Considering Treatment to Prevent Bone Loss in Patients on ADT</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Watts NB, et al. (2012) </a:t>
            </a:r>
            <a:r>
              <a:rPr kumimoji="0" 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Clin Endocrinol </a:t>
            </a:r>
            <a:r>
              <a:rPr kumimoji="0" 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Metab</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97(6), 1802-1822.</a:t>
            </a:r>
            <a:endPar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658886"/>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A16040"/>
              </a:buClr>
              <a:buSzTx/>
              <a:buFont typeface="Arial"/>
              <a:buNone/>
              <a:tabLst/>
              <a:defRPr/>
            </a:pPr>
            <a:r>
              <a:rPr kumimoji="0" lang="en-US" sz="2800" b="1" i="0" u="none" strike="noStrike" kern="1200" cap="none" spc="0" normalizeH="0" baseline="0" noProof="0" dirty="0">
                <a:ln>
                  <a:noFill/>
                </a:ln>
                <a:solidFill>
                  <a:srgbClr val="C18567"/>
                </a:solidFill>
                <a:effectLst/>
                <a:uLnTx/>
                <a:uFillTx/>
                <a:latin typeface="Arial Narrow" panose="020B0606020202030204" pitchFamily="34" charset="0"/>
                <a:ea typeface="+mn-ea"/>
              </a:rPr>
              <a:t>US Endocrine Society Clinical Practice Guideline: </a:t>
            </a:r>
          </a:p>
          <a:p>
            <a:pPr marL="0" marR="0" lvl="0" indent="0" algn="ctr" defTabSz="457200" rtl="0" eaLnBrk="1" fontAlgn="auto" latinLnBrk="0" hangingPunct="1">
              <a:lnSpc>
                <a:spcPct val="100000"/>
              </a:lnSpc>
              <a:spcBef>
                <a:spcPts val="0"/>
              </a:spcBef>
              <a:spcAft>
                <a:spcPts val="0"/>
              </a:spcAft>
              <a:buClr>
                <a:srgbClr val="A16040"/>
              </a:buClr>
              <a:buSzTx/>
              <a:buFont typeface="Arial"/>
              <a:buNone/>
              <a:tabLst/>
              <a:defRPr/>
            </a:pPr>
            <a:r>
              <a:rPr kumimoji="0" lang="en-US" sz="2800" b="1" i="0" u="none" strike="noStrike" kern="1200" cap="none" spc="0" normalizeH="0" baseline="0" noProof="0" dirty="0">
                <a:ln>
                  <a:noFill/>
                </a:ln>
                <a:solidFill>
                  <a:srgbClr val="C18567"/>
                </a:solidFill>
                <a:effectLst/>
                <a:uLnTx/>
                <a:uFillTx/>
                <a:latin typeface="Arial Narrow" panose="020B0606020202030204" pitchFamily="34" charset="0"/>
                <a:ea typeface="+mn-ea"/>
              </a:rPr>
              <a:t>Osteoporosis in Men (2012)</a:t>
            </a:r>
          </a:p>
          <a:p>
            <a:pPr marL="0" marR="0" lvl="0" indent="0" algn="ctr" defTabSz="457200" rtl="0" eaLnBrk="1" fontAlgn="auto" latinLnBrk="0" hangingPunct="1">
              <a:lnSpc>
                <a:spcPct val="100000"/>
              </a:lnSpc>
              <a:spcBef>
                <a:spcPts val="0"/>
              </a:spcBef>
              <a:spcAft>
                <a:spcPts val="0"/>
              </a:spcAft>
              <a:buClr>
                <a:srgbClr val="A16040"/>
              </a:buClr>
              <a:buSzTx/>
              <a:buFont typeface="Arial"/>
              <a:buNone/>
              <a:tabLst/>
              <a:defRPr/>
            </a:pPr>
            <a:endParaRPr kumimoji="0" lang="en-US" sz="1600" b="1" i="0" u="none" strike="noStrike" kern="1200" cap="none" spc="0" normalizeH="0" baseline="0" noProof="0" dirty="0">
              <a:ln>
                <a:noFill/>
              </a:ln>
              <a:solidFill>
                <a:srgbClr val="C18567"/>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We recommend pharmacological treatment for osteoporosis for men with prostate cancer receiving ADT who have a high risk of fracture based on low bone mineral density and/or clinical risk factors     </a:t>
            </a:r>
            <a:r>
              <a:rPr kumimoji="0" lang="en-US"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t>
            </a:r>
            <a:r>
              <a:rPr kumimoji="0" lang="en-US" sz="2000" b="1" i="0" u="none" strike="noStrike" kern="1200" cap="none" spc="0" normalizeH="0" baseline="0" noProof="0" dirty="0">
                <a:ln>
                  <a:noFill/>
                </a:ln>
                <a:solidFill>
                  <a:srgbClr val="C18567"/>
                </a:solidFill>
                <a:effectLst/>
                <a:uLnTx/>
                <a:uFillTx/>
                <a:latin typeface="Arial Narrow" panose="020B0606020202030204" pitchFamily="34" charset="0"/>
                <a:ea typeface="+mn-ea"/>
              </a:rPr>
              <a:t>Strong recommendation, moderate quality evidence</a:t>
            </a:r>
            <a:r>
              <a:rPr kumimoji="0" lang="en-US"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t>
            </a: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All evaluated PMO therapies are improving bone mineral density in </a:t>
            </a:r>
            <a:r>
              <a:rPr kumimoji="0" lang="en-US" sz="2200" b="1" i="0" u="sng"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men receiving Androgen Deprivation Therapy (ADT) </a:t>
            </a: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but denosumab is the only treatment option that also reduced the occurrence of new vertebral fracture in that population.</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662189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AIs are anti-estrogen agents used in the treatment of estrogen receptor positive breast cancer in postmenopausal women</a:t>
            </a:r>
            <a:r>
              <a:rPr kumimoji="0" lang="en-US" sz="22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1</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AIs decrease aromatase activity and inhibit the conversion of adrenal androgens to estrogen, which reduces circulating and tissue levels of estrogen</a:t>
            </a:r>
            <a:r>
              <a:rPr kumimoji="0" lang="en-US" sz="22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2</a:t>
            </a: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 </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Lack of estrogen leads to increased RANK ligand activity and an overall increase of mature osteoclasts, which results in increased bone resorption</a:t>
            </a:r>
            <a:r>
              <a:rPr kumimoji="0" lang="en-US" sz="22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2</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AI users are at an increased risk for fracture and bone loss</a:t>
            </a:r>
            <a:r>
              <a:rPr kumimoji="0" lang="en-US" sz="22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3,4</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2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Patients treated with ADT have an increased risk of fracture and need to be treated</a:t>
            </a:r>
            <a:r>
              <a:rPr kumimoji="0" lang="en-US" sz="22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5</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858" y="5173188"/>
            <a:ext cx="2591072" cy="1943304"/>
          </a:xfrm>
          <a:prstGeom prst="rect">
            <a:avLst/>
          </a:prstGeom>
        </p:spPr>
      </p:pic>
      <p:sp>
        <p:nvSpPr>
          <p:cNvPr id="9" name="Rectangle 3">
            <a:extLst>
              <a:ext uri="{FF2B5EF4-FFF2-40B4-BE49-F238E27FC236}">
                <a16:creationId xmlns:a16="http://schemas.microsoft.com/office/drawing/2014/main" id="{2D364D7F-3B77-4E6D-A879-6B0B0CE63EE2}"/>
              </a:ext>
            </a:extLst>
          </p:cNvPr>
          <p:cNvSpPr>
            <a:spLocks noChangeArrowheads="1"/>
          </p:cNvSpPr>
          <p:nvPr/>
        </p:nvSpPr>
        <p:spPr bwMode="auto">
          <a:xfrm>
            <a:off x="125415" y="6423453"/>
            <a:ext cx="769778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 Rinaldi RZ. (2013) </a:t>
            </a:r>
            <a:r>
              <a:rPr kumimoji="0" lang="pt-BR"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Curr</a:t>
            </a:r>
            <a:r>
              <a:rPr kumimoji="0" lang="pt-BR"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a:t>
            </a:r>
            <a:r>
              <a:rPr kumimoji="0" lang="pt-BR"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Osteoporos</a:t>
            </a:r>
            <a:r>
              <a:rPr kumimoji="0" lang="pt-BR"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Rep</a:t>
            </a: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.,11, 61–64. 2. </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Michaud LB, </a:t>
            </a:r>
            <a:r>
              <a:rPr kumimoji="0" lang="en-US"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Goodin</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S. (2006) </a:t>
            </a:r>
            <a:r>
              <a:rPr kumimoji="0" lang="en-US"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Am J Health </a:t>
            </a:r>
            <a:r>
              <a:rPr kumimoji="0" lang="en-US"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Syst</a:t>
            </a:r>
            <a:r>
              <a:rPr kumimoji="0" lang="en-US"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Pharm.,</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63, 419-430. </a:t>
            </a:r>
            <a:b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b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3. </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Gaillard and Stearns. (2011)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Breast Cancer Research, </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13, 205-216. 4. </a:t>
            </a:r>
            <a:r>
              <a:rPr kumimoji="0" lang="en-US"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Brufsky</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et al. (2008) </a:t>
            </a:r>
            <a:r>
              <a:rPr kumimoji="0" lang="en-US"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The Oncologist, </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13, 187-195. </a:t>
            </a:r>
            <a:b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b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5. </a:t>
            </a: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Shahinian VB, et al (2005) </a:t>
            </a:r>
            <a:r>
              <a:rPr kumimoji="0" lang="pt-BR"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 Engl J Med</a:t>
            </a: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352, 3154-164.</a:t>
            </a:r>
            <a:endPar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pic>
        <p:nvPicPr>
          <p:cNvPr id="10" name="Graphic 9" descr="Circle with right arrow">
            <a:hlinkClick r:id="rId5" action="ppaction://hlinksldjump"/>
            <a:extLst>
              <a:ext uri="{FF2B5EF4-FFF2-40B4-BE49-F238E27FC236}">
                <a16:creationId xmlns:a16="http://schemas.microsoft.com/office/drawing/2014/main" id="{32680648-A102-4B2D-A76C-A30B02D27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2500" y="6418812"/>
            <a:ext cx="432000" cy="432000"/>
          </a:xfrm>
          <a:prstGeom prst="rect">
            <a:avLst/>
          </a:prstGeom>
        </p:spPr>
      </p:pic>
    </p:spTree>
    <p:extLst>
      <p:ext uri="{BB962C8B-B14F-4D97-AF65-F5344CB8AC3E}">
        <p14:creationId xmlns:p14="http://schemas.microsoft.com/office/powerpoint/2010/main" val="161617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8</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565907"/>
            <a:ext cx="5611230" cy="1309205"/>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Do proton pump inhibitors cause bone loss?</a:t>
            </a:r>
          </a:p>
        </p:txBody>
      </p:sp>
    </p:spTree>
    <p:extLst>
      <p:ext uri="{BB962C8B-B14F-4D97-AF65-F5344CB8AC3E}">
        <p14:creationId xmlns:p14="http://schemas.microsoft.com/office/powerpoint/2010/main" val="4120082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975468"/>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impact of co-morbidities on the risk profile of patients with osteoporosis</a:t>
            </a:r>
          </a:p>
        </p:txBody>
      </p:sp>
      <p:sp>
        <p:nvSpPr>
          <p:cNvPr id="62" name="Rectangle 61">
            <a:extLst>
              <a:ext uri="{FF2B5EF4-FFF2-40B4-BE49-F238E27FC236}">
                <a16:creationId xmlns:a16="http://schemas.microsoft.com/office/drawing/2014/main" id="{677AE691-F828-4B11-BE15-0B1E902F7957}"/>
              </a:ext>
            </a:extLst>
          </p:cNvPr>
          <p:cNvSpPr/>
          <p:nvPr/>
        </p:nvSpPr>
        <p:spPr>
          <a:xfrm>
            <a:off x="1811824" y="3400038"/>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why treatment with proton pump inhibitors may be associated with bone loss and increased fracture risk</a:t>
            </a:r>
          </a:p>
        </p:txBody>
      </p:sp>
      <p:sp>
        <p:nvSpPr>
          <p:cNvPr id="63" name="Rectangle 62">
            <a:extLst>
              <a:ext uri="{FF2B5EF4-FFF2-40B4-BE49-F238E27FC236}">
                <a16:creationId xmlns:a16="http://schemas.microsoft.com/office/drawing/2014/main" id="{E9B9E838-7C8A-4837-BA0C-F865B930F27F}"/>
              </a:ext>
            </a:extLst>
          </p:cNvPr>
          <p:cNvSpPr/>
          <p:nvPr/>
        </p:nvSpPr>
        <p:spPr>
          <a:xfrm>
            <a:off x="1811824" y="4978040"/>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Mitigate the impact of medication-related factors which may increase the risk of bone loss and fragility fractures</a:t>
            </a:r>
          </a:p>
        </p:txBody>
      </p:sp>
    </p:spTree>
    <p:extLst>
      <p:ext uri="{BB962C8B-B14F-4D97-AF65-F5344CB8AC3E}">
        <p14:creationId xmlns:p14="http://schemas.microsoft.com/office/powerpoint/2010/main" val="4112149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2311003"/>
            <a:ext cx="8651631" cy="480131"/>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Do proton pump inhibitors cause bone loss?</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8</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542232"/>
            <a:ext cx="8340969" cy="1328312"/>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Proton pump inhibitors are widely used in older patients. Some but not all studies recognize risk for declines in BMD and increases in fracture risk.</a:t>
            </a:r>
          </a:p>
        </p:txBody>
      </p:sp>
    </p:spTree>
    <p:extLst>
      <p:ext uri="{BB962C8B-B14F-4D97-AF65-F5344CB8AC3E}">
        <p14:creationId xmlns:p14="http://schemas.microsoft.com/office/powerpoint/2010/main" val="3491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erson standing posing for the camera&#10;&#10;Description automatically generated">
            <a:extLst>
              <a:ext uri="{FF2B5EF4-FFF2-40B4-BE49-F238E27FC236}">
                <a16:creationId xmlns:a16="http://schemas.microsoft.com/office/drawing/2014/main" id="{BA2D1075-FD45-46BD-BC77-97D49C9AB45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6201" y="742327"/>
            <a:ext cx="3825028" cy="573835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3057529"/>
            <a:ext cx="5491986" cy="2088000"/>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1917" y="3111959"/>
            <a:ext cx="830826" cy="830826"/>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241917" y="3885121"/>
            <a:ext cx="4702905" cy="141577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is Maria’s risk of osteoporotic fracture?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Low</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Moderate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Maria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63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32" name="Content Placeholder 1">
            <a:extLst>
              <a:ext uri="{FF2B5EF4-FFF2-40B4-BE49-F238E27FC236}">
                <a16:creationId xmlns:a16="http://schemas.microsoft.com/office/drawing/2014/main" id="{C9A1F912-05F1-489A-BCBD-2BF431D0C847}"/>
              </a:ext>
            </a:extLst>
          </p:cNvPr>
          <p:cNvSpPr txBox="1">
            <a:spLocks/>
          </p:cNvSpPr>
          <p:nvPr/>
        </p:nvSpPr>
        <p:spPr bwMode="auto">
          <a:xfrm>
            <a:off x="729342" y="1856013"/>
            <a:ext cx="3118757" cy="394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2500" lnSpcReduction="100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CA" sz="1600" b="0" i="0" u="none" strike="noStrike" kern="0" cap="none" spc="0" normalizeH="0" baseline="0" noProof="0" dirty="0">
              <a:ln>
                <a:noFill/>
              </a:ln>
              <a:solidFill>
                <a:prstClr val="black"/>
              </a:solidFill>
              <a:effectLst/>
              <a:uLnTx/>
              <a:uFillTx/>
              <a:latin typeface="Arial" charset="0"/>
              <a:cs typeface="Arial" charset="0"/>
            </a:endParaRP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Femoral neck BMD </a:t>
            </a:r>
            <a:b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b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T-score is -3.6</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Currently on oral bisphosphonate (risedronate 35 mg weekly) for the past </a:t>
            </a:r>
            <a:b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b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2 years</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On a PPI for GERD for the last 4 years. (Gastroscopy showed mild gastritis and esophagitis). Her friends in Florida told her that they heard that her stomach pill is horrible for bones. She stopped and now is unable to sleep at night due to severe heartburn but is concerned about potential long-term side effects of PPI drug therapy</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H2 blocker is not able to control her symptoms</a:t>
            </a:r>
          </a:p>
        </p:txBody>
      </p:sp>
    </p:spTree>
    <p:extLst>
      <p:ext uri="{BB962C8B-B14F-4D97-AF65-F5344CB8AC3E}">
        <p14:creationId xmlns:p14="http://schemas.microsoft.com/office/powerpoint/2010/main" val="147857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0" end="0"/>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1" end="1"/>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54">
                                            <p:txEl>
                                              <p:pRg st="3" end="3"/>
                                            </p:txEl>
                                          </p:spTgt>
                                        </p:tgtEl>
                                        <p:attrNameLst>
                                          <p:attrName>style.color</p:attrName>
                                        </p:attrNameLst>
                                      </p:cBhvr>
                                      <p:to>
                                        <a:srgbClr val="A1604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54598"/>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Checklist for Fracture and </a:t>
            </a:r>
          </a:p>
          <a:p>
            <a:pPr lvl="0" defTabSz="342991">
              <a:defRPr/>
            </a:pPr>
            <a:r>
              <a:rPr lang="en-US" sz="3600" b="1" dirty="0">
                <a:solidFill>
                  <a:srgbClr val="7B4A31"/>
                </a:solidFill>
                <a:latin typeface="Arial Narrow" panose="020B0606020202030204" pitchFamily="34" charset="0"/>
              </a:rPr>
              <a:t>OP Risk Factors</a:t>
            </a:r>
          </a:p>
        </p:txBody>
      </p:sp>
      <p:pic>
        <p:nvPicPr>
          <p:cNvPr id="2" name="Picture 1">
            <a:extLst>
              <a:ext uri="{FF2B5EF4-FFF2-40B4-BE49-F238E27FC236}">
                <a16:creationId xmlns:a16="http://schemas.microsoft.com/office/drawing/2014/main" id="{FFBEC4BD-1E98-4A33-BBCD-8D9034A1C904}"/>
              </a:ext>
            </a:extLst>
          </p:cNvPr>
          <p:cNvPicPr>
            <a:picLocks noChangeAspect="1"/>
          </p:cNvPicPr>
          <p:nvPr/>
        </p:nvPicPr>
        <p:blipFill>
          <a:blip r:embed="rId4"/>
          <a:stretch>
            <a:fillRect/>
          </a:stretch>
        </p:blipFill>
        <p:spPr>
          <a:xfrm>
            <a:off x="32960" y="1471163"/>
            <a:ext cx="3131372" cy="4680000"/>
          </a:xfrm>
          <a:prstGeom prst="rect">
            <a:avLst/>
          </a:prstGeom>
        </p:spPr>
      </p:pic>
      <p:pic>
        <p:nvPicPr>
          <p:cNvPr id="11" name="Picture 10">
            <a:extLst>
              <a:ext uri="{FF2B5EF4-FFF2-40B4-BE49-F238E27FC236}">
                <a16:creationId xmlns:a16="http://schemas.microsoft.com/office/drawing/2014/main" id="{1093AFC6-ED54-43CE-B7D3-194BB8FD5C9E}"/>
              </a:ext>
            </a:extLst>
          </p:cNvPr>
          <p:cNvPicPr>
            <a:picLocks noChangeAspect="1"/>
          </p:cNvPicPr>
          <p:nvPr/>
        </p:nvPicPr>
        <p:blipFill>
          <a:blip r:embed="rId4"/>
          <a:stretch>
            <a:fillRect/>
          </a:stretch>
        </p:blipFill>
        <p:spPr>
          <a:xfrm>
            <a:off x="80095" y="1515135"/>
            <a:ext cx="1902912" cy="2844000"/>
          </a:xfrm>
          <a:prstGeom prst="rect">
            <a:avLst/>
          </a:prstGeom>
        </p:spPr>
      </p:pic>
      <p:pic>
        <p:nvPicPr>
          <p:cNvPr id="6" name="Picture 5">
            <a:extLst>
              <a:ext uri="{FF2B5EF4-FFF2-40B4-BE49-F238E27FC236}">
                <a16:creationId xmlns:a16="http://schemas.microsoft.com/office/drawing/2014/main" id="{D44CED99-4ACA-46B1-9AF0-62901DA517DB}"/>
              </a:ext>
            </a:extLst>
          </p:cNvPr>
          <p:cNvPicPr>
            <a:picLocks noChangeAspect="1"/>
          </p:cNvPicPr>
          <p:nvPr/>
        </p:nvPicPr>
        <p:blipFill>
          <a:blip r:embed="rId5"/>
          <a:stretch>
            <a:fillRect/>
          </a:stretch>
        </p:blipFill>
        <p:spPr>
          <a:xfrm>
            <a:off x="2903872" y="1453393"/>
            <a:ext cx="3094833" cy="4680000"/>
          </a:xfrm>
          <a:prstGeom prst="rect">
            <a:avLst/>
          </a:prstGeom>
        </p:spPr>
      </p:pic>
      <p:pic>
        <p:nvPicPr>
          <p:cNvPr id="18" name="Picture 17">
            <a:extLst>
              <a:ext uri="{FF2B5EF4-FFF2-40B4-BE49-F238E27FC236}">
                <a16:creationId xmlns:a16="http://schemas.microsoft.com/office/drawing/2014/main" id="{0FDB912E-DF4E-4204-BA9A-B201649FDA5C}"/>
              </a:ext>
            </a:extLst>
          </p:cNvPr>
          <p:cNvPicPr>
            <a:picLocks noChangeAspect="1"/>
          </p:cNvPicPr>
          <p:nvPr/>
        </p:nvPicPr>
        <p:blipFill>
          <a:blip r:embed="rId5"/>
          <a:stretch>
            <a:fillRect/>
          </a:stretch>
        </p:blipFill>
        <p:spPr>
          <a:xfrm>
            <a:off x="2051533" y="1515135"/>
            <a:ext cx="1880707" cy="2844000"/>
          </a:xfrm>
          <a:prstGeom prst="rect">
            <a:avLst/>
          </a:prstGeom>
        </p:spPr>
      </p:pic>
      <p:pic>
        <p:nvPicPr>
          <p:cNvPr id="7" name="Picture 6">
            <a:extLst>
              <a:ext uri="{FF2B5EF4-FFF2-40B4-BE49-F238E27FC236}">
                <a16:creationId xmlns:a16="http://schemas.microsoft.com/office/drawing/2014/main" id="{9D9DD070-833F-40CA-BA5D-F82633A92238}"/>
              </a:ext>
            </a:extLst>
          </p:cNvPr>
          <p:cNvPicPr>
            <a:picLocks noChangeAspect="1"/>
          </p:cNvPicPr>
          <p:nvPr/>
        </p:nvPicPr>
        <p:blipFill>
          <a:blip r:embed="rId6"/>
          <a:stretch>
            <a:fillRect/>
          </a:stretch>
        </p:blipFill>
        <p:spPr>
          <a:xfrm>
            <a:off x="4512105" y="1430458"/>
            <a:ext cx="3273257" cy="4680000"/>
          </a:xfrm>
          <a:prstGeom prst="rect">
            <a:avLst/>
          </a:prstGeom>
        </p:spPr>
      </p:pic>
      <p:pic>
        <p:nvPicPr>
          <p:cNvPr id="12" name="Picture 11">
            <a:extLst>
              <a:ext uri="{FF2B5EF4-FFF2-40B4-BE49-F238E27FC236}">
                <a16:creationId xmlns:a16="http://schemas.microsoft.com/office/drawing/2014/main" id="{84071BAE-8833-43BA-861D-DB8D6CDAFA30}"/>
              </a:ext>
            </a:extLst>
          </p:cNvPr>
          <p:cNvPicPr>
            <a:picLocks noChangeAspect="1"/>
          </p:cNvPicPr>
          <p:nvPr/>
        </p:nvPicPr>
        <p:blipFill>
          <a:blip r:embed="rId6"/>
          <a:stretch>
            <a:fillRect/>
          </a:stretch>
        </p:blipFill>
        <p:spPr>
          <a:xfrm>
            <a:off x="4000766" y="1515135"/>
            <a:ext cx="1989128" cy="2844000"/>
          </a:xfrm>
          <a:prstGeom prst="rect">
            <a:avLst/>
          </a:prstGeom>
        </p:spPr>
      </p:pic>
      <p:sp>
        <p:nvSpPr>
          <p:cNvPr id="9" name="Rectangle 8">
            <a:extLst>
              <a:ext uri="{FF2B5EF4-FFF2-40B4-BE49-F238E27FC236}">
                <a16:creationId xmlns:a16="http://schemas.microsoft.com/office/drawing/2014/main" id="{CD2A589D-517E-41A3-8816-AC20EEBB3F2C}"/>
              </a:ext>
            </a:extLst>
          </p:cNvPr>
          <p:cNvSpPr/>
          <p:nvPr/>
        </p:nvSpPr>
        <p:spPr>
          <a:xfrm>
            <a:off x="-314" y="6419844"/>
            <a:ext cx="9087609" cy="484748"/>
          </a:xfrm>
          <a:prstGeom prst="rect">
            <a:avLst/>
          </a:prstGeom>
        </p:spPr>
        <p:txBody>
          <a:bodyPr wrap="square">
            <a:spAutoFit/>
          </a:bodyPr>
          <a:lstStyle/>
          <a:p>
            <a:pPr lvl="0"/>
            <a:r>
              <a:rPr lang="en-GB" sz="850" dirty="0">
                <a:solidFill>
                  <a:srgbClr val="595959"/>
                </a:solidFill>
                <a:latin typeface="Arial Narrow" panose="020B0606020202030204" pitchFamily="34" charset="0"/>
              </a:rPr>
              <a:t>*Fragility fracture includes all bones, except skull and face, patella, hands and feet, cervical spine.</a:t>
            </a:r>
          </a:p>
          <a:p>
            <a:pPr lvl="0"/>
            <a:r>
              <a:rPr lang="en-GB" sz="850" dirty="0">
                <a:solidFill>
                  <a:srgbClr val="595959"/>
                </a:solidFill>
                <a:latin typeface="Arial Narrow" panose="020B0606020202030204" pitchFamily="34" charset="0"/>
              </a:rPr>
              <a:t>Osteoporosis Canada 2016. Checklist for Risk of Broken Bones and Osteoporosis. Accessed July 8th 2016. http://www.osteoporosis.ca/osteoporosis-and-you/diagnosis/risk-factors/. </a:t>
            </a:r>
          </a:p>
          <a:p>
            <a:pPr lvl="0"/>
            <a:r>
              <a:rPr lang="en-GB" sz="850" dirty="0">
                <a:solidFill>
                  <a:srgbClr val="595959"/>
                </a:solidFill>
                <a:latin typeface="Arial Narrow" panose="020B0606020202030204" pitchFamily="34" charset="0"/>
              </a:rPr>
              <a:t>Bessette </a:t>
            </a:r>
            <a:r>
              <a:rPr lang="en-GB" sz="850" dirty="0" err="1">
                <a:solidFill>
                  <a:srgbClr val="595959"/>
                </a:solidFill>
                <a:latin typeface="Arial Narrow" panose="020B0606020202030204" pitchFamily="34" charset="0"/>
              </a:rPr>
              <a:t>L,et</a:t>
            </a:r>
            <a:r>
              <a:rPr lang="en-GB" sz="850" dirty="0">
                <a:solidFill>
                  <a:srgbClr val="595959"/>
                </a:solidFill>
                <a:latin typeface="Arial Narrow" panose="020B0606020202030204" pitchFamily="34" charset="0"/>
              </a:rPr>
              <a:t> al. </a:t>
            </a:r>
            <a:r>
              <a:rPr lang="en-GB" sz="850" dirty="0" err="1">
                <a:solidFill>
                  <a:srgbClr val="595959"/>
                </a:solidFill>
                <a:latin typeface="Arial Narrow" panose="020B0606020202030204" pitchFamily="34" charset="0"/>
              </a:rPr>
              <a:t>Contemp</a:t>
            </a:r>
            <a:r>
              <a:rPr lang="en-GB" sz="850" dirty="0">
                <a:solidFill>
                  <a:srgbClr val="595959"/>
                </a:solidFill>
                <a:latin typeface="Arial Narrow" panose="020B0606020202030204" pitchFamily="34" charset="0"/>
              </a:rPr>
              <a:t> Clin Trials. 2008;29:194-210.  Brown JP, et al. J Bone Miner Res. 2007;23(</a:t>
            </a:r>
            <a:r>
              <a:rPr lang="en-GB" sz="850" dirty="0" err="1">
                <a:solidFill>
                  <a:srgbClr val="595959"/>
                </a:solidFill>
                <a:latin typeface="Arial Narrow" panose="020B0606020202030204" pitchFamily="34" charset="0"/>
              </a:rPr>
              <a:t>Suppl</a:t>
            </a:r>
            <a:r>
              <a:rPr lang="en-GB" sz="850" dirty="0">
                <a:solidFill>
                  <a:srgbClr val="595959"/>
                </a:solidFill>
                <a:latin typeface="Arial Narrow" panose="020B0606020202030204" pitchFamily="34" charset="0"/>
              </a:rPr>
              <a:t> 1):M350. </a:t>
            </a:r>
          </a:p>
        </p:txBody>
      </p:sp>
      <p:sp>
        <p:nvSpPr>
          <p:cNvPr id="17" name="Rectangle 16">
            <a:extLst>
              <a:ext uri="{FF2B5EF4-FFF2-40B4-BE49-F238E27FC236}">
                <a16:creationId xmlns:a16="http://schemas.microsoft.com/office/drawing/2014/main" id="{6BBA073E-9B6B-4649-9963-6FCB37240057}"/>
              </a:ext>
            </a:extLst>
          </p:cNvPr>
          <p:cNvSpPr/>
          <p:nvPr/>
        </p:nvSpPr>
        <p:spPr>
          <a:xfrm>
            <a:off x="163315" y="4521488"/>
            <a:ext cx="8880948" cy="1600438"/>
          </a:xfrm>
          <a:prstGeom prst="rect">
            <a:avLst/>
          </a:prstGeom>
        </p:spPr>
        <p:txBody>
          <a:bodyPr wrap="square">
            <a:spAutoFit/>
          </a:bodyPr>
          <a:lstStyle/>
          <a:p>
            <a:r>
              <a:rPr lang="en-CA" sz="1400" b="1" dirty="0">
                <a:solidFill>
                  <a:schemeClr val="tx1">
                    <a:lumMod val="75000"/>
                    <a:lumOff val="25000"/>
                  </a:schemeClr>
                </a:solidFill>
                <a:latin typeface="Arial Narrow" panose="020B0606020202030204" pitchFamily="34" charset="0"/>
              </a:rPr>
              <a:t>DEFINITION OF A FRAGILITY FRACTURE:</a:t>
            </a:r>
            <a:r>
              <a:rPr lang="en-CA" sz="1400" b="1" baseline="30000" dirty="0">
                <a:solidFill>
                  <a:schemeClr val="tx1">
                    <a:lumMod val="75000"/>
                    <a:lumOff val="25000"/>
                  </a:schemeClr>
                </a:solidFill>
                <a:latin typeface="Arial Narrow" panose="020B0606020202030204" pitchFamily="34" charset="0"/>
              </a:rPr>
              <a:t>* </a:t>
            </a:r>
            <a:r>
              <a:rPr lang="en-CA" sz="1400" dirty="0">
                <a:solidFill>
                  <a:schemeClr val="tx1">
                    <a:lumMod val="75000"/>
                    <a:lumOff val="25000"/>
                  </a:schemeClr>
                </a:solidFill>
                <a:latin typeface="Arial Narrow" panose="020B0606020202030204" pitchFamily="34" charset="0"/>
              </a:rPr>
              <a:t>A fracture that occurs </a:t>
            </a:r>
            <a:r>
              <a:rPr lang="en-CA" sz="1400" b="1" i="1" dirty="0">
                <a:solidFill>
                  <a:schemeClr val="tx1">
                    <a:lumMod val="75000"/>
                    <a:lumOff val="25000"/>
                  </a:schemeClr>
                </a:solidFill>
                <a:latin typeface="Arial Narrow" panose="020B0606020202030204" pitchFamily="34" charset="0"/>
              </a:rPr>
              <a:t>spontaneously</a:t>
            </a:r>
            <a:r>
              <a:rPr lang="en-CA" sz="1400" dirty="0">
                <a:solidFill>
                  <a:schemeClr val="tx1">
                    <a:lumMod val="75000"/>
                    <a:lumOff val="25000"/>
                  </a:schemeClr>
                </a:solidFill>
                <a:latin typeface="Arial Narrow" panose="020B0606020202030204" pitchFamily="34" charset="0"/>
              </a:rPr>
              <a:t> or following a </a:t>
            </a:r>
            <a:r>
              <a:rPr lang="en-CA" sz="1400" b="1" i="1" dirty="0">
                <a:solidFill>
                  <a:schemeClr val="tx1">
                    <a:lumMod val="75000"/>
                    <a:lumOff val="25000"/>
                  </a:schemeClr>
                </a:solidFill>
                <a:latin typeface="Arial Narrow" panose="020B0606020202030204" pitchFamily="34" charset="0"/>
              </a:rPr>
              <a:t>minor trauma </a:t>
            </a:r>
            <a:r>
              <a:rPr lang="en-CA" sz="1400" dirty="0">
                <a:solidFill>
                  <a:schemeClr val="tx1">
                    <a:lumMod val="75000"/>
                    <a:lumOff val="25000"/>
                  </a:schemeClr>
                </a:solidFill>
                <a:latin typeface="Arial Narrow" panose="020B0606020202030204" pitchFamily="34" charset="0"/>
              </a:rPr>
              <a:t>such as:</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standing height (i.e. on the ice)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sitting position</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supine position </a:t>
            </a:r>
            <a:br>
              <a:rPr lang="en-CA" sz="1400" dirty="0">
                <a:solidFill>
                  <a:schemeClr val="tx1">
                    <a:lumMod val="75000"/>
                    <a:lumOff val="25000"/>
                  </a:schemeClr>
                </a:solidFill>
                <a:latin typeface="Arial Narrow" panose="020B0606020202030204" pitchFamily="34" charset="0"/>
              </a:rPr>
            </a:br>
            <a:r>
              <a:rPr lang="en-CA" sz="1400" dirty="0">
                <a:solidFill>
                  <a:schemeClr val="tx1">
                    <a:lumMod val="75000"/>
                    <a:lumOff val="25000"/>
                  </a:schemeClr>
                </a:solidFill>
                <a:latin typeface="Arial Narrow" panose="020B0606020202030204" pitchFamily="34" charset="0"/>
              </a:rPr>
              <a:t>(bed or reclining deck chair &lt; 1 metre high)</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after having missed 1 to 3 steps in a staircase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After a movement outside of the typical plane of motion or coughing</a:t>
            </a:r>
            <a:endParaRPr lang="en-US" sz="1400" dirty="0">
              <a:solidFill>
                <a:schemeClr val="tx1">
                  <a:lumMod val="75000"/>
                  <a:lumOff val="25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1582D17A-ED2A-48A6-9921-B443CCC93639}"/>
              </a:ext>
            </a:extLst>
          </p:cNvPr>
          <p:cNvPicPr>
            <a:picLocks noChangeAspect="1"/>
          </p:cNvPicPr>
          <p:nvPr/>
        </p:nvPicPr>
        <p:blipFill>
          <a:blip r:embed="rId7"/>
          <a:stretch>
            <a:fillRect/>
          </a:stretch>
        </p:blipFill>
        <p:spPr>
          <a:xfrm>
            <a:off x="6012733" y="1439144"/>
            <a:ext cx="3142874" cy="4680000"/>
          </a:xfrm>
          <a:prstGeom prst="rect">
            <a:avLst/>
          </a:prstGeom>
        </p:spPr>
      </p:pic>
      <p:pic>
        <p:nvPicPr>
          <p:cNvPr id="13" name="Picture 12">
            <a:extLst>
              <a:ext uri="{FF2B5EF4-FFF2-40B4-BE49-F238E27FC236}">
                <a16:creationId xmlns:a16="http://schemas.microsoft.com/office/drawing/2014/main" id="{35EAE47D-5106-4E44-8866-29EA2E942819}"/>
              </a:ext>
            </a:extLst>
          </p:cNvPr>
          <p:cNvPicPr>
            <a:picLocks noChangeAspect="1"/>
          </p:cNvPicPr>
          <p:nvPr/>
        </p:nvPicPr>
        <p:blipFill>
          <a:blip r:embed="rId7"/>
          <a:stretch>
            <a:fillRect/>
          </a:stretch>
        </p:blipFill>
        <p:spPr>
          <a:xfrm>
            <a:off x="6058421" y="1515135"/>
            <a:ext cx="1909900" cy="2844000"/>
          </a:xfrm>
          <a:prstGeom prst="rect">
            <a:avLst/>
          </a:prstGeom>
        </p:spPr>
      </p:pic>
    </p:spTree>
    <p:extLst>
      <p:ext uri="{BB962C8B-B14F-4D97-AF65-F5344CB8AC3E}">
        <p14:creationId xmlns:p14="http://schemas.microsoft.com/office/powerpoint/2010/main" val="17021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erson standing posing for the camera&#10;&#10;Description automatically generated">
            <a:extLst>
              <a:ext uri="{FF2B5EF4-FFF2-40B4-BE49-F238E27FC236}">
                <a16:creationId xmlns:a16="http://schemas.microsoft.com/office/drawing/2014/main" id="{B58C9286-47D8-4B6A-B6BB-78DE13E2AE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16201" y="742327"/>
            <a:ext cx="3825028" cy="573835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3057528"/>
            <a:ext cx="5491986" cy="2466971"/>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1917" y="3111959"/>
            <a:ext cx="830826" cy="830826"/>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241917" y="4021195"/>
            <a:ext cx="4702905"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treatment advice would you discuss with Maria?</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Ignore her friends’ advice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Restart PPI and continue risedronate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Restart PPI and change OP therapy to denosumab</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all OP therapy and just take Vit D and Calcium </a:t>
            </a:r>
            <a:endPar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Maria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63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2" name="Content Placeholder 1">
            <a:extLst>
              <a:ext uri="{FF2B5EF4-FFF2-40B4-BE49-F238E27FC236}">
                <a16:creationId xmlns:a16="http://schemas.microsoft.com/office/drawing/2014/main" id="{FCB5C282-BEF6-41E0-9002-3C23AE380D5F}"/>
              </a:ext>
            </a:extLst>
          </p:cNvPr>
          <p:cNvSpPr txBox="1">
            <a:spLocks/>
          </p:cNvSpPr>
          <p:nvPr/>
        </p:nvSpPr>
        <p:spPr bwMode="auto">
          <a:xfrm>
            <a:off x="729342" y="1856013"/>
            <a:ext cx="3118757" cy="394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2500" lnSpcReduction="100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CA" sz="1600" b="0" i="0" u="none" strike="noStrike" kern="0" cap="none" spc="0" normalizeH="0" baseline="0" noProof="0" dirty="0">
              <a:ln>
                <a:noFill/>
              </a:ln>
              <a:solidFill>
                <a:prstClr val="black"/>
              </a:solidFill>
              <a:effectLst/>
              <a:uLnTx/>
              <a:uFillTx/>
              <a:latin typeface="Arial" charset="0"/>
              <a:cs typeface="Arial" charset="0"/>
            </a:endParaRP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Femoral neck BMD </a:t>
            </a:r>
            <a:b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b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T-score is -3.6</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Currently on oral bisphosphonate (risedronate 35 mg weekly) for the past </a:t>
            </a:r>
            <a:b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b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2 years</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On a PPI for GERD for the last 4 years. (Gastroscopy showed mild gastritis and esophagitis). Her friends in Florida told her that they heard that her stomach pill is horrible for bones. She stopped and now is unable to sleep at night due to severe heartburn but is concerned about potential long-term side effects of PPI drug therapy</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16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H2 blocker is not able to control her symptoms</a:t>
            </a:r>
          </a:p>
        </p:txBody>
      </p:sp>
    </p:spTree>
    <p:extLst>
      <p:ext uri="{BB962C8B-B14F-4D97-AF65-F5344CB8AC3E}">
        <p14:creationId xmlns:p14="http://schemas.microsoft.com/office/powerpoint/2010/main" val="244350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0" fill="hold"/>
                                        <p:tgtEl>
                                          <p:spTgt spid="54">
                                            <p:txEl>
                                              <p:pRg st="3" end="3"/>
                                            </p:txEl>
                                          </p:spTgt>
                                        </p:tgtEl>
                                        <p:attrNameLst>
                                          <p:attrName>style.color</p:attrName>
                                        </p:attrNameLst>
                                      </p:cBhvr>
                                      <p:to>
                                        <a:srgbClr val="C185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3327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Proton Pump Inhibitors (PPIs)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40000"/>
              </a:spcBef>
              <a:spcAft>
                <a:spcPct val="0"/>
              </a:spcAft>
              <a:buClr>
                <a:srgbClr val="BDDEB1"/>
              </a:buClr>
              <a:buSzTx/>
              <a:buFontTx/>
              <a:buNone/>
              <a:tabLst/>
              <a:defRPr/>
            </a:pP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a:t>
            </a:r>
            <a:r>
              <a:rPr kumimoji="0" lang="en-US" sz="9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O’Connel</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MB, et al. (2005) </a:t>
            </a:r>
            <a:r>
              <a:rPr kumimoji="0" lang="en-US" sz="900" b="0" i="1"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Am J Med</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118, 778-781. 2. </a:t>
            </a:r>
            <a:r>
              <a:rPr kumimoji="0" lang="en-US" sz="9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Targownik</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LE, et al. (2008) </a:t>
            </a:r>
            <a:r>
              <a:rPr kumimoji="0" lang="en-US" sz="900" b="0" i="1"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CMAJ</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179, 319-326. 3. Yang YX, et al. (2006) </a:t>
            </a:r>
            <a:r>
              <a:rPr kumimoji="0" lang="en-US" sz="900" b="0" i="1"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JAMA</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296, 2947-2953. 4. </a:t>
            </a:r>
            <a:r>
              <a:rPr kumimoji="0" lang="en-US" sz="9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Pouwels</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S. et al. (2011) </a:t>
            </a:r>
            <a:r>
              <a:rPr kumimoji="0" lang="en-US" sz="900" b="0" i="1"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Osteoporosis Int</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22, 903-910 5. Grey SL, et al. (2010) </a:t>
            </a:r>
            <a:r>
              <a:rPr kumimoji="0" lang="en-US" sz="900" b="0" i="1"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Arch Intern Med</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170, 765-771.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14">
            <a:extLst>
              <a:ext uri="{FF2B5EF4-FFF2-40B4-BE49-F238E27FC236}">
                <a16:creationId xmlns:a16="http://schemas.microsoft.com/office/drawing/2014/main" id="{1FA49A92-4921-4292-A9AE-8EAFBD55B88D}"/>
              </a:ext>
            </a:extLst>
          </p:cNvPr>
          <p:cNvSpPr txBox="1">
            <a:spLocks/>
          </p:cNvSpPr>
          <p:nvPr/>
        </p:nvSpPr>
        <p:spPr>
          <a:xfrm>
            <a:off x="468313" y="1752600"/>
            <a:ext cx="8193549" cy="47410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C18567"/>
              </a:buClr>
              <a:buSzTx/>
              <a:buFont typeface="Wingdings" panose="05000000000000000000" pitchFamily="2" charset="2"/>
              <a:buChar char="§"/>
              <a:tabLst/>
              <a:defRPr/>
            </a:pPr>
            <a:r>
              <a:rPr kumimoji="0" lang="en-CA" altLang="en-US"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PPIs are potent acid suppressing medications used to treat gastro-intestinal (GI) conditions: </a:t>
            </a:r>
          </a:p>
          <a:p>
            <a:pPr marL="228600" marR="0" lvl="0" indent="-228600" algn="l" defTabSz="914400"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CA" alt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CA" alt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
                <a:srgbClr val="C18567"/>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PPIs may potentially reduce absorption of calcium carbonate</a:t>
            </a:r>
            <a:r>
              <a:rPr kumimoji="0" lang="en-CA" sz="20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1,2 </a:t>
            </a:r>
          </a:p>
          <a:p>
            <a:pPr marL="228600" marR="0" lvl="0" indent="-228600" algn="l" defTabSz="914400" rtl="0" eaLnBrk="1" fontAlgn="auto" latinLnBrk="0" hangingPunct="1">
              <a:lnSpc>
                <a:spcPct val="90000"/>
              </a:lnSpc>
              <a:spcBef>
                <a:spcPts val="1000"/>
              </a:spcBef>
              <a:spcAft>
                <a:spcPts val="0"/>
              </a:spcAft>
              <a:buClr>
                <a:srgbClr val="C18567"/>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Some retrospective studies have shown long-term PPI is associated with increased risk of hip fractures,</a:t>
            </a:r>
            <a:r>
              <a:rPr kumimoji="0" lang="en-CA" sz="20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2,3</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particularly at high doses; other studies have found no association</a:t>
            </a:r>
            <a:r>
              <a:rPr kumimoji="0" lang="en-CA" sz="20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4,5</a:t>
            </a: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28600" marR="0" lvl="0" indent="-228600" algn="l" defTabSz="914400" rtl="0" eaLnBrk="1" fontAlgn="auto" latinLnBrk="0" hangingPunct="1">
              <a:lnSpc>
                <a:spcPct val="90000"/>
              </a:lnSpc>
              <a:spcBef>
                <a:spcPts val="1000"/>
              </a:spcBef>
              <a:spcAft>
                <a:spcPts val="0"/>
              </a:spcAft>
              <a:buClr>
                <a:srgbClr val="C18567"/>
              </a:buClr>
              <a:buSzTx/>
              <a:buFont typeface="Wingdings" panose="05000000000000000000" pitchFamily="2" charset="2"/>
              <a:buChar char="§"/>
              <a:tabLst/>
              <a:defRPr/>
            </a:pPr>
            <a:r>
              <a:rPr kumimoji="0" lang="en-CA"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For patients with osteoporosis using PPIs:</a:t>
            </a:r>
          </a:p>
          <a:p>
            <a:pPr marL="750887" marR="0" lvl="2"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Ensure optimal calcium and vitamin D supplementation</a:t>
            </a:r>
          </a:p>
          <a:p>
            <a:pPr marL="750887" marR="0" lvl="2"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Prescribe the lowest effective PPI dose, review indication periodically</a:t>
            </a:r>
          </a:p>
          <a:p>
            <a:pPr marL="750887" marR="0" lvl="2"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Consider alternate formulation of calcium (e.g., calcium citrate) </a:t>
            </a:r>
            <a:endParaRPr kumimoji="0" lang="en-CA" alt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US" altLang="en-US" sz="2800" b="0" i="0" u="none" strike="noStrike" kern="1200" cap="none" spc="0" normalizeH="0" baseline="30000" noProof="0" dirty="0">
              <a:ln>
                <a:noFill/>
              </a:ln>
              <a:solidFill>
                <a:prstClr val="black"/>
              </a:solidFill>
              <a:effectLst/>
              <a:uLnTx/>
              <a:uFillTx/>
              <a:latin typeface="Arial" charset="0"/>
              <a:ea typeface="+mn-ea"/>
              <a:cs typeface="+mn-cs"/>
            </a:endParaRPr>
          </a:p>
        </p:txBody>
      </p:sp>
      <p:graphicFrame>
        <p:nvGraphicFramePr>
          <p:cNvPr id="11" name="Table 10">
            <a:extLst>
              <a:ext uri="{FF2B5EF4-FFF2-40B4-BE49-F238E27FC236}">
                <a16:creationId xmlns:a16="http://schemas.microsoft.com/office/drawing/2014/main" id="{FBFC2535-712A-45BB-8D38-D518ACA32D48}"/>
              </a:ext>
            </a:extLst>
          </p:cNvPr>
          <p:cNvGraphicFramePr>
            <a:graphicFrameLocks noGrp="1"/>
          </p:cNvGraphicFramePr>
          <p:nvPr/>
        </p:nvGraphicFramePr>
        <p:xfrm>
          <a:off x="639303" y="2392842"/>
          <a:ext cx="8036384" cy="1036158"/>
        </p:xfrm>
        <a:graphic>
          <a:graphicData uri="http://schemas.openxmlformats.org/drawingml/2006/table">
            <a:tbl>
              <a:tblPr firstRow="1" bandRow="1">
                <a:tableStyleId>{F2DE63D5-997A-4646-A377-4702673A728D}</a:tableStyleId>
              </a:tblPr>
              <a:tblGrid>
                <a:gridCol w="4018192">
                  <a:extLst>
                    <a:ext uri="{9D8B030D-6E8A-4147-A177-3AD203B41FA5}">
                      <a16:colId xmlns:a16="http://schemas.microsoft.com/office/drawing/2014/main" val="20000"/>
                    </a:ext>
                  </a:extLst>
                </a:gridCol>
                <a:gridCol w="4018192">
                  <a:extLst>
                    <a:ext uri="{9D8B030D-6E8A-4147-A177-3AD203B41FA5}">
                      <a16:colId xmlns:a16="http://schemas.microsoft.com/office/drawing/2014/main" val="20001"/>
                    </a:ext>
                  </a:extLst>
                </a:gridCol>
              </a:tblGrid>
              <a:tr h="119206">
                <a:tc gridSpan="2">
                  <a:txBody>
                    <a:bodyPr/>
                    <a:lstStyle/>
                    <a:p>
                      <a:pPr algn="l"/>
                      <a:r>
                        <a:rPr lang="en-US" sz="1800" dirty="0">
                          <a:solidFill>
                            <a:schemeClr val="bg2">
                              <a:lumMod val="25000"/>
                            </a:schemeClr>
                          </a:solidFill>
                          <a:latin typeface="Arial Narrow" panose="020B0606020202030204" pitchFamily="34" charset="0"/>
                          <a:cs typeface="Arial" panose="020B0604020202020204" pitchFamily="34" charset="0"/>
                        </a:rPr>
                        <a:t>Common uses</a:t>
                      </a:r>
                      <a:r>
                        <a:rPr lang="en-US" sz="1800" baseline="0" dirty="0">
                          <a:solidFill>
                            <a:schemeClr val="bg2">
                              <a:lumMod val="25000"/>
                            </a:schemeClr>
                          </a:solidFill>
                          <a:latin typeface="Arial Narrow" panose="020B0606020202030204" pitchFamily="34" charset="0"/>
                          <a:cs typeface="Arial" panose="020B0604020202020204" pitchFamily="34" charset="0"/>
                        </a:rPr>
                        <a:t> of </a:t>
                      </a:r>
                      <a:r>
                        <a:rPr lang="en-US" sz="1800" dirty="0">
                          <a:solidFill>
                            <a:schemeClr val="bg2">
                              <a:lumMod val="25000"/>
                            </a:schemeClr>
                          </a:solidFill>
                          <a:latin typeface="Arial Narrow" panose="020B0606020202030204" pitchFamily="34" charset="0"/>
                          <a:cs typeface="Arial" panose="020B0604020202020204" pitchFamily="34" charset="0"/>
                        </a:rPr>
                        <a:t>Proton</a:t>
                      </a:r>
                      <a:r>
                        <a:rPr lang="en-US" sz="1800" baseline="0" dirty="0">
                          <a:solidFill>
                            <a:schemeClr val="bg2">
                              <a:lumMod val="25000"/>
                            </a:schemeClr>
                          </a:solidFill>
                          <a:latin typeface="Arial Narrow" panose="020B0606020202030204" pitchFamily="34" charset="0"/>
                          <a:cs typeface="Arial" panose="020B0604020202020204" pitchFamily="34" charset="0"/>
                        </a:rPr>
                        <a:t> Pump Inhibitors</a:t>
                      </a:r>
                      <a:endParaRPr lang="en-US" sz="1800" baseline="30000" dirty="0">
                        <a:solidFill>
                          <a:schemeClr val="bg2">
                            <a:lumMod val="25000"/>
                          </a:schemeClr>
                        </a:solidFill>
                        <a:latin typeface="Arial Narrow" panose="020B0606020202030204" pitchFamily="34" charset="0"/>
                        <a:cs typeface="Arial" panose="020B0604020202020204" pitchFamily="34" charset="0"/>
                      </a:endParaRPr>
                    </a:p>
                  </a:txBody>
                  <a:tcPr marL="91443" marR="91443" marT="45693" marB="4569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9A48D"/>
                    </a:solidFill>
                  </a:tcPr>
                </a:tc>
                <a:tc hMerge="1">
                  <a:txBody>
                    <a:bodyPr/>
                    <a:lstStyle/>
                    <a:p>
                      <a:endParaRPr lang="en-US"/>
                    </a:p>
                  </a:txBody>
                  <a:tcPr/>
                </a:tc>
                <a:extLst>
                  <a:ext uri="{0D108BD9-81ED-4DB2-BD59-A6C34878D82A}">
                    <a16:rowId xmlns:a16="http://schemas.microsoft.com/office/drawing/2014/main" val="10000"/>
                  </a:ext>
                </a:extLst>
              </a:tr>
              <a:tr h="315778">
                <a:tc>
                  <a:txBody>
                    <a:body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600" kern="1200" dirty="0">
                          <a:solidFill>
                            <a:schemeClr val="tx1"/>
                          </a:solidFill>
                          <a:latin typeface="Arial Narrow" panose="020B0606020202030204" pitchFamily="34" charset="0"/>
                          <a:ea typeface="+mn-ea"/>
                          <a:cs typeface="Arial" panose="020B0604020202020204" pitchFamily="34" charset="0"/>
                        </a:rPr>
                        <a:t>Prevent recurrent GERD symptoms</a:t>
                      </a:r>
                    </a:p>
                  </a:txBody>
                  <a:tcPr marL="91443" marR="91443" marT="45693" marB="45693">
                    <a:lnL w="12700" cap="flat" cmpd="sng" algn="ctr">
                      <a:noFill/>
                      <a:prstDash val="solid"/>
                      <a:round/>
                      <a:headEnd type="none" w="med" len="med"/>
                      <a:tailEnd type="none" w="med" len="med"/>
                    </a:lnL>
                    <a:solidFill>
                      <a:srgbClr val="FBF9F3"/>
                    </a:solidFill>
                  </a:tcPr>
                </a:tc>
                <a:tc>
                  <a:txBody>
                    <a:bodyPr/>
                    <a:lstStyle/>
                    <a:p>
                      <a:pPr marL="293687" marR="0"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600" dirty="0">
                          <a:latin typeface="Arial Narrow" panose="020B0606020202030204" pitchFamily="34" charset="0"/>
                          <a:cs typeface="Arial" panose="020B0604020202020204" pitchFamily="34" charset="0"/>
                        </a:rPr>
                        <a:t>Complications</a:t>
                      </a:r>
                      <a:r>
                        <a:rPr lang="en-US" sz="1600" baseline="0" dirty="0">
                          <a:latin typeface="Arial Narrow" panose="020B0606020202030204" pitchFamily="34" charset="0"/>
                          <a:cs typeface="Arial" panose="020B0604020202020204" pitchFamily="34" charset="0"/>
                        </a:rPr>
                        <a:t> of Barrett’s esophagus</a:t>
                      </a:r>
                      <a:endParaRPr lang="en-US" sz="1600" dirty="0">
                        <a:latin typeface="Arial Narrow" panose="020B0606020202030204" pitchFamily="34" charset="0"/>
                        <a:cs typeface="Arial" panose="020B0604020202020204" pitchFamily="34" charset="0"/>
                      </a:endParaRPr>
                    </a:p>
                  </a:txBody>
                  <a:tcPr marL="91443" marR="91443" marT="45693" marB="45693">
                    <a:lnR w="12700" cap="flat" cmpd="sng" algn="ctr">
                      <a:noFill/>
                      <a:prstDash val="solid"/>
                      <a:round/>
                      <a:headEnd type="none" w="med" len="med"/>
                      <a:tailEnd type="none" w="med" len="med"/>
                    </a:lnR>
                    <a:solidFill>
                      <a:srgbClr val="FBF9F3"/>
                    </a:solidFill>
                  </a:tcPr>
                </a:tc>
                <a:extLst>
                  <a:ext uri="{0D108BD9-81ED-4DB2-BD59-A6C34878D82A}">
                    <a16:rowId xmlns:a16="http://schemas.microsoft.com/office/drawing/2014/main" val="10001"/>
                  </a:ext>
                </a:extLst>
              </a:tr>
              <a:tr h="180433">
                <a:tc>
                  <a:txBody>
                    <a:bodyPr/>
                    <a:lstStyle/>
                    <a:p>
                      <a:pPr marL="293687" marR="0"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600" kern="1200" dirty="0">
                          <a:solidFill>
                            <a:schemeClr val="tx1"/>
                          </a:solidFill>
                          <a:latin typeface="Arial Narrow" panose="020B0606020202030204" pitchFamily="34" charset="0"/>
                          <a:ea typeface="+mn-ea"/>
                          <a:cs typeface="Arial" panose="020B0604020202020204" pitchFamily="34" charset="0"/>
                        </a:rPr>
                        <a:t>Complications </a:t>
                      </a:r>
                      <a:r>
                        <a:rPr lang="en-CA" sz="1600" kern="1200" dirty="0">
                          <a:solidFill>
                            <a:schemeClr val="tx1"/>
                          </a:solidFill>
                          <a:latin typeface="Arial Narrow" panose="020B0606020202030204" pitchFamily="34" charset="0"/>
                          <a:ea typeface="+mn-ea"/>
                          <a:cs typeface="Arial" panose="020B0604020202020204" pitchFamily="34" charset="0"/>
                        </a:rPr>
                        <a:t>of peptic stricture</a:t>
                      </a:r>
                      <a:endParaRPr lang="en-US" sz="1600" kern="1200" dirty="0">
                        <a:solidFill>
                          <a:schemeClr val="tx1"/>
                        </a:solidFill>
                        <a:latin typeface="Arial Narrow" panose="020B0606020202030204" pitchFamily="34" charset="0"/>
                        <a:ea typeface="+mn-ea"/>
                        <a:cs typeface="Arial" panose="020B0604020202020204" pitchFamily="34" charset="0"/>
                      </a:endParaRPr>
                    </a:p>
                  </a:txBody>
                  <a:tcPr marL="91443" marR="91443" marT="45693" marB="45693">
                    <a:lnL w="12700" cap="flat" cmpd="sng" algn="ctr">
                      <a:noFill/>
                      <a:prstDash val="solid"/>
                      <a:round/>
                      <a:headEnd type="none" w="med" len="med"/>
                      <a:tailEnd type="none" w="med" len="med"/>
                    </a:lnL>
                    <a:solidFill>
                      <a:srgbClr val="FBF9F3"/>
                    </a:solidFill>
                  </a:tcPr>
                </a:tc>
                <a:tc>
                  <a:txBody>
                    <a:bodyPr/>
                    <a:lstStyle/>
                    <a:p>
                      <a:pPr marL="293687" marR="0"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600" dirty="0">
                          <a:latin typeface="Arial Narrow" panose="020B0606020202030204" pitchFamily="34" charset="0"/>
                          <a:cs typeface="Arial" panose="020B0604020202020204" pitchFamily="34" charset="0"/>
                        </a:rPr>
                        <a:t>Complications</a:t>
                      </a:r>
                      <a:r>
                        <a:rPr lang="en-US" sz="1600" baseline="0" dirty="0">
                          <a:latin typeface="Arial Narrow" panose="020B0606020202030204" pitchFamily="34" charset="0"/>
                          <a:cs typeface="Arial" panose="020B0604020202020204" pitchFamily="34" charset="0"/>
                        </a:rPr>
                        <a:t> related to NSAIDs</a:t>
                      </a:r>
                      <a:endParaRPr lang="en-US" sz="1600" dirty="0">
                        <a:latin typeface="Arial Narrow" panose="020B0606020202030204" pitchFamily="34" charset="0"/>
                        <a:cs typeface="Arial" panose="020B0604020202020204" pitchFamily="34" charset="0"/>
                      </a:endParaRPr>
                    </a:p>
                  </a:txBody>
                  <a:tcPr marL="91443" marR="91443" marT="45693" marB="45693">
                    <a:lnR w="12700" cap="flat" cmpd="sng" algn="ctr">
                      <a:noFill/>
                      <a:prstDash val="solid"/>
                      <a:round/>
                      <a:headEnd type="none" w="med" len="med"/>
                      <a:tailEnd type="none" w="med" len="med"/>
                    </a:lnR>
                    <a:solidFill>
                      <a:srgbClr val="FBF9F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24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3327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Proton Pump Inhibitors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456349"/>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Potent suppressors of gastric acid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Meta analysis of 12 observational studies total of 1,521,062 pts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OR 1.2 (95% CI 1.11-1.3 p&lt;0.001)</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Kwok et al 2011</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No difference in fracture risk seen with H2 Blockers</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Risk appears dependent on duration of therapy, decreases following D/C</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MOA – not known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May be due to impaired absorption of calcium carbonate in presence of higher gastric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Calcium carbonate best absorbed in acidic pH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Long term PPI use associated with increase in fall risk – Lewis 2014</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May have direct action on OC proton pump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175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Need prospective RCT data – Only observational data present</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175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
        <p:nvSpPr>
          <p:cNvPr id="8" name="Rectangle 7">
            <a:extLst>
              <a:ext uri="{FF2B5EF4-FFF2-40B4-BE49-F238E27FC236}">
                <a16:creationId xmlns:a16="http://schemas.microsoft.com/office/drawing/2014/main" id="{95B7E667-A21C-46CF-8265-AF2464EF7C7B}"/>
              </a:ext>
            </a:extLst>
          </p:cNvPr>
          <p:cNvSpPr/>
          <p:nvPr/>
        </p:nvSpPr>
        <p:spPr>
          <a:xfrm>
            <a:off x="14132" y="6390000"/>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40000"/>
              </a:spcBef>
              <a:spcAft>
                <a:spcPct val="0"/>
              </a:spcAft>
              <a:buClr>
                <a:srgbClr val="BDDEB1"/>
              </a:buClr>
              <a:buSzTx/>
              <a:buFontTx/>
              <a:buNone/>
              <a:tabLst/>
              <a:defRPr/>
            </a:pP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OR = odds ratio; pts = patients; D/C = discontinuation; MOA = mode of action; OC = </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osteoclasts</a:t>
            </a:r>
            <a:r>
              <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RCT = randomized clinical trial  </a:t>
            </a:r>
            <a:endParaRPr kumimoji="0" lang="en-US" sz="9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Tree>
    <p:extLst>
      <p:ext uri="{BB962C8B-B14F-4D97-AF65-F5344CB8AC3E}">
        <p14:creationId xmlns:p14="http://schemas.microsoft.com/office/powerpoint/2010/main" val="2726967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66570"/>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PPI Use is Associated with Increased Fracture</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Fraser LA, et al. (2013) </a:t>
            </a:r>
            <a:r>
              <a:rPr kumimoji="0" lang="en-CA"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Osteoporosis Int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24,1161-1168.</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14">
            <a:extLst>
              <a:ext uri="{FF2B5EF4-FFF2-40B4-BE49-F238E27FC236}">
                <a16:creationId xmlns:a16="http://schemas.microsoft.com/office/drawing/2014/main" id="{1FA49A92-4921-4292-A9AE-8EAFBD55B88D}"/>
              </a:ext>
            </a:extLst>
          </p:cNvPr>
          <p:cNvSpPr txBox="1">
            <a:spLocks/>
          </p:cNvSpPr>
          <p:nvPr/>
        </p:nvSpPr>
        <p:spPr>
          <a:xfrm>
            <a:off x="256592" y="2572328"/>
            <a:ext cx="4060370" cy="211182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0"/>
              </a:spcBef>
              <a:spcAft>
                <a:spcPts val="0"/>
              </a:spcAft>
              <a:buClr>
                <a:srgbClr val="C18567"/>
              </a:buClr>
              <a:buSzTx/>
              <a:buFont typeface="Wingdings" panose="05000000000000000000" pitchFamily="2" charset="2"/>
              <a:buChar char="§"/>
              <a:tabLst/>
              <a:defRPr/>
            </a:pPr>
            <a:r>
              <a:rPr kumimoji="0" lang="en-US" altLang="en-US" sz="2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Potential mechanisms by which PPI therapy causes an increase in fracture risk include</a:t>
            </a:r>
            <a:r>
              <a:rPr kumimoji="0" lang="en-US" altLang="en-US" sz="260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US" altLang="en-US" sz="2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t>
            </a:r>
          </a:p>
          <a:p>
            <a:pPr marL="0" marR="0" lvl="0" indent="0" algn="l" defTabSz="914400" rtl="0" eaLnBrk="1" fontAlgn="auto" latinLnBrk="0" hangingPunct="1">
              <a:lnSpc>
                <a:spcPct val="110000"/>
              </a:lnSpc>
              <a:spcBef>
                <a:spcPts val="0"/>
              </a:spcBef>
              <a:spcAft>
                <a:spcPts val="0"/>
              </a:spcAft>
              <a:buClr>
                <a:srgbClr val="C18567"/>
              </a:buClr>
              <a:buSzTx/>
              <a:buFont typeface="Arial" panose="020B0604020202020204" pitchFamily="34" charset="0"/>
              <a:buNone/>
              <a:tabLst/>
              <a:defRPr/>
            </a:pPr>
            <a:endParaRPr kumimoji="0" lang="en-CA" altLang="en-US" sz="2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750887" marR="0" lvl="2" indent="-285750" algn="l" defTabSz="914400" rtl="0" eaLnBrk="1" fontAlgn="auto" latinLnBrk="0" hangingPunct="1">
              <a:lnSpc>
                <a:spcPct val="110000"/>
              </a:lnSpc>
              <a:spcBef>
                <a:spcPts val="0"/>
              </a:spcBef>
              <a:spcAft>
                <a:spcPts val="0"/>
              </a:spcAft>
              <a:buClr>
                <a:srgbClr val="C18567"/>
              </a:buClr>
              <a:buSzTx/>
              <a:buFont typeface="Arial Narrow" panose="020B0606020202030204" pitchFamily="34" charset="0"/>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Interference with Ca</a:t>
            </a:r>
            <a:r>
              <a:rPr kumimoji="0" lang="en-US" sz="22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2+</a:t>
            </a: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 absorption</a:t>
            </a:r>
          </a:p>
          <a:p>
            <a:pPr marL="750887" marR="0" lvl="2" indent="-285750" algn="l" defTabSz="914400" rtl="0" eaLnBrk="1" fontAlgn="auto" latinLnBrk="0" hangingPunct="1">
              <a:lnSpc>
                <a:spcPct val="110000"/>
              </a:lnSpc>
              <a:spcBef>
                <a:spcPts val="0"/>
              </a:spcBef>
              <a:spcAft>
                <a:spcPts val="0"/>
              </a:spcAft>
              <a:buClr>
                <a:srgbClr val="C18567"/>
              </a:buClr>
              <a:buSzTx/>
              <a:buFont typeface="Arial Narrow" panose="020B0606020202030204" pitchFamily="34" charset="0"/>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Direct action of PPI in skeletal cells (osteoclasts)</a:t>
            </a:r>
          </a:p>
          <a:p>
            <a:pPr marL="228600" marR="0" lvl="0" indent="-228600" algn="l" defTabSz="914400" rtl="0" eaLnBrk="1" fontAlgn="auto" latinLnBrk="0" hangingPunct="1">
              <a:lnSpc>
                <a:spcPct val="90000"/>
              </a:lnSpc>
              <a:spcBef>
                <a:spcPct val="0"/>
              </a:spcBef>
              <a:spcAft>
                <a:spcPts val="1200"/>
              </a:spcAft>
              <a:buClrTx/>
              <a:buSzTx/>
              <a:buFont typeface="Arial" panose="020B0604020202020204" pitchFamily="34" charset="0"/>
              <a:buChar char="•"/>
              <a:tabLst/>
              <a:defRPr/>
            </a:pPr>
            <a:endParaRPr kumimoji="0" lang="en-US" altLang="en-US" sz="2800" b="0" i="0" u="none" strike="noStrike" kern="1200" cap="none" spc="0" normalizeH="0" baseline="30000" noProof="0" dirty="0">
              <a:ln>
                <a:noFill/>
              </a:ln>
              <a:solidFill>
                <a:prstClr val="black"/>
              </a:solidFill>
              <a:effectLst/>
              <a:uLnTx/>
              <a:uFillTx/>
              <a:latin typeface="Arial" charset="0"/>
              <a:ea typeface="+mn-ea"/>
              <a:cs typeface="+mn-cs"/>
            </a:endParaRPr>
          </a:p>
        </p:txBody>
      </p:sp>
      <p:pic>
        <p:nvPicPr>
          <p:cNvPr id="2" name="Picture 1">
            <a:extLst>
              <a:ext uri="{FF2B5EF4-FFF2-40B4-BE49-F238E27FC236}">
                <a16:creationId xmlns:a16="http://schemas.microsoft.com/office/drawing/2014/main" id="{8EC66378-BE63-448E-B183-18E49F8ED02C}"/>
              </a:ext>
            </a:extLst>
          </p:cNvPr>
          <p:cNvPicPr>
            <a:picLocks noChangeAspect="1"/>
          </p:cNvPicPr>
          <p:nvPr/>
        </p:nvPicPr>
        <p:blipFill>
          <a:blip r:embed="rId4"/>
          <a:stretch>
            <a:fillRect/>
          </a:stretch>
        </p:blipFill>
        <p:spPr>
          <a:xfrm>
            <a:off x="4622121" y="1719798"/>
            <a:ext cx="4173536" cy="4115392"/>
          </a:xfrm>
          <a:prstGeom prst="rect">
            <a:avLst/>
          </a:prstGeom>
        </p:spPr>
      </p:pic>
      <p:sp>
        <p:nvSpPr>
          <p:cNvPr id="137" name="Text Placeholder 2">
            <a:extLst>
              <a:ext uri="{FF2B5EF4-FFF2-40B4-BE49-F238E27FC236}">
                <a16:creationId xmlns:a16="http://schemas.microsoft.com/office/drawing/2014/main" id="{93C5F4A0-9455-451E-BA76-82251EBE653D}"/>
              </a:ext>
            </a:extLst>
          </p:cNvPr>
          <p:cNvSpPr txBox="1">
            <a:spLocks/>
          </p:cNvSpPr>
          <p:nvPr/>
        </p:nvSpPr>
        <p:spPr>
          <a:xfrm>
            <a:off x="158070" y="5834071"/>
            <a:ext cx="5293055" cy="510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PPI = proton pump inhibitor. P-value from the log rank test.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CA" sz="9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Exact mechanism is not understood</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132470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66570"/>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Meta-Analysis Demonstrates Increased Risk of Fracture Associated with PPI Use</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Zhou B et al. (2016) Osteoporos Int 27, 339-347.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2">
            <a:extLst>
              <a:ext uri="{FF2B5EF4-FFF2-40B4-BE49-F238E27FC236}">
                <a16:creationId xmlns:a16="http://schemas.microsoft.com/office/drawing/2014/main" id="{27C8B933-9ABB-4624-89DB-6BC1969F2A4F}"/>
              </a:ext>
            </a:extLst>
          </p:cNvPr>
          <p:cNvSpPr txBox="1">
            <a:spLocks/>
          </p:cNvSpPr>
          <p:nvPr/>
        </p:nvSpPr>
        <p:spPr>
          <a:xfrm>
            <a:off x="642257" y="1698612"/>
            <a:ext cx="8044543" cy="1183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Meta-analysis of 18 international observational case-control and cohort studies</a:t>
            </a:r>
            <a:r>
              <a:rPr kumimoji="0" lang="en-CA" altLang="en-US" sz="200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 </a:t>
            </a:r>
            <a:r>
              <a:rPr kumimoji="0" lang="en-CA"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 = 244,109 fracture cases)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altLang="en-US"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aphicFrame>
        <p:nvGraphicFramePr>
          <p:cNvPr id="12" name="Chart 2">
            <a:extLst>
              <a:ext uri="{FF2B5EF4-FFF2-40B4-BE49-F238E27FC236}">
                <a16:creationId xmlns:a16="http://schemas.microsoft.com/office/drawing/2014/main" id="{1C7F5745-E263-4F59-AA48-0FE15713C889}"/>
              </a:ext>
            </a:extLst>
          </p:cNvPr>
          <p:cNvGraphicFramePr>
            <a:graphicFrameLocks/>
          </p:cNvGraphicFramePr>
          <p:nvPr/>
        </p:nvGraphicFramePr>
        <p:xfrm>
          <a:off x="1752600" y="2108200"/>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4">
            <a:extLst>
              <a:ext uri="{FF2B5EF4-FFF2-40B4-BE49-F238E27FC236}">
                <a16:creationId xmlns:a16="http://schemas.microsoft.com/office/drawing/2014/main" id="{285C9DDD-5B88-409A-8192-B9D2A2E98282}"/>
              </a:ext>
            </a:extLst>
          </p:cNvPr>
          <p:cNvSpPr>
            <a:spLocks noChangeArrowheads="1"/>
          </p:cNvSpPr>
          <p:nvPr/>
        </p:nvSpPr>
        <p:spPr bwMode="auto">
          <a:xfrm rot="-5400000">
            <a:off x="-71437" y="4016165"/>
            <a:ext cx="317023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Relative Risk (95% CI)</a:t>
            </a:r>
          </a:p>
        </p:txBody>
      </p:sp>
      <p:sp>
        <p:nvSpPr>
          <p:cNvPr id="14" name="Line 46">
            <a:extLst>
              <a:ext uri="{FF2B5EF4-FFF2-40B4-BE49-F238E27FC236}">
                <a16:creationId xmlns:a16="http://schemas.microsoft.com/office/drawing/2014/main" id="{7521DCB0-A244-4EC2-8032-E7A43663FE07}"/>
              </a:ext>
            </a:extLst>
          </p:cNvPr>
          <p:cNvSpPr>
            <a:spLocks noChangeShapeType="1"/>
          </p:cNvSpPr>
          <p:nvPr/>
        </p:nvSpPr>
        <p:spPr bwMode="auto">
          <a:xfrm>
            <a:off x="2321353" y="4226317"/>
            <a:ext cx="5527247" cy="10512"/>
          </a:xfrm>
          <a:prstGeom prst="line">
            <a:avLst/>
          </a:prstGeom>
          <a:noFill/>
          <a:ln w="19050">
            <a:solidFill>
              <a:schemeClr val="tx1">
                <a:lumMod val="65000"/>
                <a:lumOff val="35000"/>
              </a:schemeClr>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5" name="TextBox 39">
            <a:extLst>
              <a:ext uri="{FF2B5EF4-FFF2-40B4-BE49-F238E27FC236}">
                <a16:creationId xmlns:a16="http://schemas.microsoft.com/office/drawing/2014/main" id="{B949C223-8F29-413C-A63D-BE48A0E36DB1}"/>
              </a:ext>
            </a:extLst>
          </p:cNvPr>
          <p:cNvSpPr txBox="1">
            <a:spLocks noChangeArrowheads="1"/>
          </p:cNvSpPr>
          <p:nvPr/>
        </p:nvSpPr>
        <p:spPr bwMode="auto">
          <a:xfrm>
            <a:off x="2827853" y="3045592"/>
            <a:ext cx="83343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1.33*</a:t>
            </a:r>
            <a:endParaRPr kumimoji="0" lang="en-US" altLang="en-US"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16" name="TextBox 40">
            <a:extLst>
              <a:ext uri="{FF2B5EF4-FFF2-40B4-BE49-F238E27FC236}">
                <a16:creationId xmlns:a16="http://schemas.microsoft.com/office/drawing/2014/main" id="{C17CF43D-9EA5-4F97-B7BB-AD8152D1315C}"/>
              </a:ext>
            </a:extLst>
          </p:cNvPr>
          <p:cNvSpPr txBox="1">
            <a:spLocks noChangeArrowheads="1"/>
          </p:cNvSpPr>
          <p:nvPr/>
        </p:nvSpPr>
        <p:spPr bwMode="auto">
          <a:xfrm>
            <a:off x="4562475" y="2524992"/>
            <a:ext cx="8334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1.58*</a:t>
            </a:r>
            <a:endParaRPr kumimoji="0" lang="en-US" altLang="en-US"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17" name="TextBox 41">
            <a:extLst>
              <a:ext uri="{FF2B5EF4-FFF2-40B4-BE49-F238E27FC236}">
                <a16:creationId xmlns:a16="http://schemas.microsoft.com/office/drawing/2014/main" id="{DFDFE3C0-F111-41F0-B9D6-81915E45D600}"/>
              </a:ext>
            </a:extLst>
          </p:cNvPr>
          <p:cNvSpPr txBox="1">
            <a:spLocks noChangeArrowheads="1"/>
          </p:cNvSpPr>
          <p:nvPr/>
        </p:nvSpPr>
        <p:spPr bwMode="auto">
          <a:xfrm>
            <a:off x="6403420" y="3217427"/>
            <a:ext cx="831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1.26*</a:t>
            </a:r>
            <a:endParaRPr kumimoji="0" lang="en-US" altLang="en-US"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260D92FD-39BF-42A3-BA48-ABAE94731C17}"/>
              </a:ext>
            </a:extLst>
          </p:cNvPr>
          <p:cNvSpPr txBox="1"/>
          <p:nvPr/>
        </p:nvSpPr>
        <p:spPr>
          <a:xfrm>
            <a:off x="6328382" y="6048460"/>
            <a:ext cx="21595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 Statistically significant </a:t>
            </a:r>
          </a:p>
        </p:txBody>
      </p:sp>
    </p:spTree>
    <p:extLst>
      <p:ext uri="{BB962C8B-B14F-4D97-AF65-F5344CB8AC3E}">
        <p14:creationId xmlns:p14="http://schemas.microsoft.com/office/powerpoint/2010/main" val="1653126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73401"/>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PPI Use Associated with Numerically Higher Risk of Overall, Clinical Spine and Non-Hip/Non-Vertebral Fractures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Adachi JD, et al. (2013) </a:t>
            </a:r>
            <a:r>
              <a:rPr kumimoji="0" lang="en-CA"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ASBMR,</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Oral presentation, OP 1049.</a:t>
            </a:r>
            <a:endPar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27" name="Chart 2">
            <a:extLst>
              <a:ext uri="{FF2B5EF4-FFF2-40B4-BE49-F238E27FC236}">
                <a16:creationId xmlns:a16="http://schemas.microsoft.com/office/drawing/2014/main" id="{38D9D0AA-0B9E-4D37-BFB0-7EF42C36DEA0}"/>
              </a:ext>
            </a:extLst>
          </p:cNvPr>
          <p:cNvGraphicFramePr>
            <a:graphicFrameLocks/>
          </p:cNvGraphicFramePr>
          <p:nvPr/>
        </p:nvGraphicFramePr>
        <p:xfrm>
          <a:off x="1570101" y="2233040"/>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39">
            <a:extLst>
              <a:ext uri="{FF2B5EF4-FFF2-40B4-BE49-F238E27FC236}">
                <a16:creationId xmlns:a16="http://schemas.microsoft.com/office/drawing/2014/main" id="{943A5E05-680B-4320-81D4-5285C35611E3}"/>
              </a:ext>
            </a:extLst>
          </p:cNvPr>
          <p:cNvSpPr txBox="1">
            <a:spLocks noChangeArrowheads="1"/>
          </p:cNvSpPr>
          <p:nvPr/>
        </p:nvSpPr>
        <p:spPr bwMode="auto">
          <a:xfrm>
            <a:off x="2403538" y="3705565"/>
            <a:ext cx="83343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1.16*</a:t>
            </a:r>
            <a:endPar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 name="TextBox 40">
            <a:extLst>
              <a:ext uri="{FF2B5EF4-FFF2-40B4-BE49-F238E27FC236}">
                <a16:creationId xmlns:a16="http://schemas.microsoft.com/office/drawing/2014/main" id="{89B9B5AA-F948-4AA6-A96E-A3D4BC010095}"/>
              </a:ext>
            </a:extLst>
          </p:cNvPr>
          <p:cNvSpPr txBox="1">
            <a:spLocks noChangeArrowheads="1"/>
          </p:cNvSpPr>
          <p:nvPr/>
        </p:nvSpPr>
        <p:spPr bwMode="auto">
          <a:xfrm>
            <a:off x="3775139" y="2623897"/>
            <a:ext cx="8334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1.43*</a:t>
            </a:r>
            <a:endParaRPr kumimoji="0" lang="en-US"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0" name="TextBox 41">
            <a:extLst>
              <a:ext uri="{FF2B5EF4-FFF2-40B4-BE49-F238E27FC236}">
                <a16:creationId xmlns:a16="http://schemas.microsoft.com/office/drawing/2014/main" id="{60DBEE1C-0E61-4F25-8814-7E011447EFB4}"/>
              </a:ext>
            </a:extLst>
          </p:cNvPr>
          <p:cNvSpPr txBox="1">
            <a:spLocks noChangeArrowheads="1"/>
          </p:cNvSpPr>
          <p:nvPr/>
        </p:nvSpPr>
        <p:spPr bwMode="auto">
          <a:xfrm>
            <a:off x="5065776" y="3704679"/>
            <a:ext cx="831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1.19*</a:t>
            </a:r>
            <a:endPar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1" name="Rectangle 4">
            <a:extLst>
              <a:ext uri="{FF2B5EF4-FFF2-40B4-BE49-F238E27FC236}">
                <a16:creationId xmlns:a16="http://schemas.microsoft.com/office/drawing/2014/main" id="{DA092A6D-6C39-46BC-880C-47AAB34C69E4}"/>
              </a:ext>
            </a:extLst>
          </p:cNvPr>
          <p:cNvSpPr>
            <a:spLocks noChangeArrowheads="1"/>
          </p:cNvSpPr>
          <p:nvPr/>
        </p:nvSpPr>
        <p:spPr bwMode="auto">
          <a:xfrm>
            <a:off x="468313" y="1566118"/>
            <a:ext cx="839877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Global Longitudinal Study of Osteoporosis in Women (GLOW)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Multivariable regression model predicting Year 3/Year 5 fracture.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(n=2,715)</a:t>
            </a:r>
            <a:endParaRPr kumimoji="0" lang="en-US" altLang="en-US" sz="18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 name="Rectangle 4">
            <a:extLst>
              <a:ext uri="{FF2B5EF4-FFF2-40B4-BE49-F238E27FC236}">
                <a16:creationId xmlns:a16="http://schemas.microsoft.com/office/drawing/2014/main" id="{8016E44A-BDDA-4D8C-AE52-F8B6265D9B61}"/>
              </a:ext>
            </a:extLst>
          </p:cNvPr>
          <p:cNvSpPr>
            <a:spLocks noChangeArrowheads="1"/>
          </p:cNvSpPr>
          <p:nvPr/>
        </p:nvSpPr>
        <p:spPr bwMode="auto">
          <a:xfrm rot="-5400000">
            <a:off x="-130905" y="4017975"/>
            <a:ext cx="29241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Odds Ratio (95% CI)</a:t>
            </a:r>
          </a:p>
        </p:txBody>
      </p:sp>
      <p:sp>
        <p:nvSpPr>
          <p:cNvPr id="33" name="TextBox 41">
            <a:extLst>
              <a:ext uri="{FF2B5EF4-FFF2-40B4-BE49-F238E27FC236}">
                <a16:creationId xmlns:a16="http://schemas.microsoft.com/office/drawing/2014/main" id="{0911EB8B-7C65-43BD-8293-6959EFA803EA}"/>
              </a:ext>
            </a:extLst>
          </p:cNvPr>
          <p:cNvSpPr txBox="1">
            <a:spLocks noChangeArrowheads="1"/>
          </p:cNvSpPr>
          <p:nvPr/>
        </p:nvSpPr>
        <p:spPr bwMode="auto">
          <a:xfrm>
            <a:off x="6516114" y="3957062"/>
            <a:ext cx="831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0.57*</a:t>
            </a:r>
            <a:endPar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4" name="Line 46">
            <a:extLst>
              <a:ext uri="{FF2B5EF4-FFF2-40B4-BE49-F238E27FC236}">
                <a16:creationId xmlns:a16="http://schemas.microsoft.com/office/drawing/2014/main" id="{7D3F5072-FF6E-45D8-B90D-528E614680B3}"/>
              </a:ext>
            </a:extLst>
          </p:cNvPr>
          <p:cNvSpPr>
            <a:spLocks noChangeShapeType="1"/>
          </p:cNvSpPr>
          <p:nvPr/>
        </p:nvSpPr>
        <p:spPr bwMode="auto">
          <a:xfrm>
            <a:off x="2138853" y="4642561"/>
            <a:ext cx="5527247" cy="10512"/>
          </a:xfrm>
          <a:prstGeom prst="line">
            <a:avLst/>
          </a:prstGeom>
          <a:noFill/>
          <a:ln w="19050">
            <a:solidFill>
              <a:schemeClr val="tx1">
                <a:lumMod val="65000"/>
                <a:lumOff val="35000"/>
              </a:schemeClr>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srgbClr val="E7E6E6">
                  <a:lumMod val="25000"/>
                </a:srgbClr>
              </a:solidFill>
              <a:effectLst/>
              <a:uLnTx/>
              <a:uFillTx/>
              <a:latin typeface="Arial" charset="0"/>
              <a:ea typeface="+mn-ea"/>
              <a:cs typeface="+mn-cs"/>
            </a:endParaRPr>
          </a:p>
        </p:txBody>
      </p:sp>
      <p:sp>
        <p:nvSpPr>
          <p:cNvPr id="35" name="TextBox 18">
            <a:extLst>
              <a:ext uri="{FF2B5EF4-FFF2-40B4-BE49-F238E27FC236}">
                <a16:creationId xmlns:a16="http://schemas.microsoft.com/office/drawing/2014/main" id="{C62220DE-8624-4507-A2BF-C21BE5A49BFC}"/>
              </a:ext>
            </a:extLst>
          </p:cNvPr>
          <p:cNvSpPr txBox="1">
            <a:spLocks noChangeArrowheads="1"/>
          </p:cNvSpPr>
          <p:nvPr/>
        </p:nvSpPr>
        <p:spPr bwMode="auto">
          <a:xfrm>
            <a:off x="191638" y="6105765"/>
            <a:ext cx="5257238"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NHNV = non-hip-non-vertebral; * statistically significant</a:t>
            </a:r>
          </a:p>
        </p:txBody>
      </p:sp>
    </p:spTree>
    <p:extLst>
      <p:ext uri="{BB962C8B-B14F-4D97-AF65-F5344CB8AC3E}">
        <p14:creationId xmlns:p14="http://schemas.microsoft.com/office/powerpoint/2010/main" val="786698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9353"/>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Proposed Mechanism of PPI on Bone Metabolism</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Adapted from: Yang YX. (2012) </a:t>
            </a:r>
            <a:r>
              <a:rPr kumimoji="0" lang="en-CA" altLang="en-US" sz="900" b="0" i="1" u="none" strike="noStrike" kern="1200" cap="none" spc="0" normalizeH="0" baseline="0" noProof="0" dirty="0" err="1">
                <a:ln>
                  <a:noFill/>
                </a:ln>
                <a:solidFill>
                  <a:srgbClr val="E7E6E6">
                    <a:lumMod val="10000"/>
                  </a:srgbClr>
                </a:solidFill>
                <a:effectLst/>
                <a:uLnTx/>
                <a:uFillTx/>
                <a:latin typeface="Arial Narrow" panose="020B0606020202030204" pitchFamily="34" charset="0"/>
                <a:ea typeface="+mn-ea"/>
                <a:cs typeface="+mn-cs"/>
              </a:rPr>
              <a:t>Curr</a:t>
            </a:r>
            <a:r>
              <a:rPr kumimoji="0" lang="en-CA" altLang="en-US" sz="900" b="0" i="1"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 </a:t>
            </a:r>
            <a:r>
              <a:rPr kumimoji="0" lang="en-CA" altLang="en-US" sz="900" b="0" i="1" u="none" strike="noStrike" kern="1200" cap="none" spc="0" normalizeH="0" baseline="0" noProof="0" dirty="0" err="1">
                <a:ln>
                  <a:noFill/>
                </a:ln>
                <a:solidFill>
                  <a:srgbClr val="E7E6E6">
                    <a:lumMod val="10000"/>
                  </a:srgbClr>
                </a:solidFill>
                <a:effectLst/>
                <a:uLnTx/>
                <a:uFillTx/>
                <a:latin typeface="Arial Narrow" panose="020B0606020202030204" pitchFamily="34" charset="0"/>
                <a:ea typeface="+mn-ea"/>
                <a:cs typeface="+mn-cs"/>
              </a:rPr>
              <a:t>Gastroentrol</a:t>
            </a:r>
            <a:r>
              <a:rPr kumimoji="0" lang="en-CA" altLang="en-US" sz="900" b="0" i="1"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 Rep., </a:t>
            </a:r>
            <a:r>
              <a:rPr kumimoji="0" lang="en-CA" altLang="en-US"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14, 473 – 479.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a:extLst>
              <a:ext uri="{FF2B5EF4-FFF2-40B4-BE49-F238E27FC236}">
                <a16:creationId xmlns:a16="http://schemas.microsoft.com/office/drawing/2014/main" id="{3E4EFD8F-0352-4BFB-A4AE-736C45330595}"/>
              </a:ext>
            </a:extLst>
          </p:cNvPr>
          <p:cNvCxnSpPr>
            <a:stCxn id="39" idx="2"/>
            <a:endCxn id="40" idx="0"/>
          </p:cNvCxnSpPr>
          <p:nvPr/>
        </p:nvCxnSpPr>
        <p:spPr>
          <a:xfrm>
            <a:off x="4625431" y="5611298"/>
            <a:ext cx="2645" cy="211176"/>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574506-04A7-44E3-93AC-699548F4CED8}"/>
              </a:ext>
            </a:extLst>
          </p:cNvPr>
          <p:cNvCxnSpPr>
            <a:stCxn id="46" idx="2"/>
            <a:endCxn id="39" idx="0"/>
          </p:cNvCxnSpPr>
          <p:nvPr/>
        </p:nvCxnSpPr>
        <p:spPr>
          <a:xfrm flipH="1">
            <a:off x="4625431" y="5110848"/>
            <a:ext cx="2645" cy="211525"/>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D972C0-E731-4FAA-BA85-DFF7C34BB82C}"/>
              </a:ext>
            </a:extLst>
          </p:cNvPr>
          <p:cNvCxnSpPr>
            <a:stCxn id="36" idx="2"/>
            <a:endCxn id="48" idx="0"/>
          </p:cNvCxnSpPr>
          <p:nvPr/>
        </p:nvCxnSpPr>
        <p:spPr>
          <a:xfrm>
            <a:off x="7048611" y="2994972"/>
            <a:ext cx="0" cy="2762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91011C-5E9B-404D-AC2C-448E2442D5F0}"/>
              </a:ext>
            </a:extLst>
          </p:cNvPr>
          <p:cNvCxnSpPr>
            <a:stCxn id="48" idx="2"/>
            <a:endCxn id="37" idx="0"/>
          </p:cNvCxnSpPr>
          <p:nvPr/>
        </p:nvCxnSpPr>
        <p:spPr>
          <a:xfrm>
            <a:off x="7048611" y="3558535"/>
            <a:ext cx="0" cy="2889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E4D16F-E332-44B3-8D56-2D7EA4A58DF7}"/>
              </a:ext>
            </a:extLst>
          </p:cNvPr>
          <p:cNvCxnSpPr>
            <a:stCxn id="37" idx="2"/>
            <a:endCxn id="45" idx="0"/>
          </p:cNvCxnSpPr>
          <p:nvPr/>
        </p:nvCxnSpPr>
        <p:spPr>
          <a:xfrm>
            <a:off x="7048611" y="4134797"/>
            <a:ext cx="0" cy="2889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1E1B0C-DEF5-4994-BB2F-E13E2EAFF812}"/>
              </a:ext>
            </a:extLst>
          </p:cNvPr>
          <p:cNvCxnSpPr>
            <a:stCxn id="26" idx="2"/>
            <a:endCxn id="47" idx="0"/>
          </p:cNvCxnSpPr>
          <p:nvPr/>
        </p:nvCxnSpPr>
        <p:spPr>
          <a:xfrm flipH="1">
            <a:off x="2109031" y="2994972"/>
            <a:ext cx="10392" cy="563563"/>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D6F8D2-9BCD-4F41-974E-85EF5D8652A9}"/>
              </a:ext>
            </a:extLst>
          </p:cNvPr>
          <p:cNvCxnSpPr>
            <a:stCxn id="47" idx="2"/>
            <a:endCxn id="44" idx="0"/>
          </p:cNvCxnSpPr>
          <p:nvPr/>
        </p:nvCxnSpPr>
        <p:spPr>
          <a:xfrm>
            <a:off x="2109031" y="3847460"/>
            <a:ext cx="0" cy="576262"/>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DE4F65-114E-4BF7-A4FC-F20CE7312823}"/>
              </a:ext>
            </a:extLst>
          </p:cNvPr>
          <p:cNvCxnSpPr>
            <a:endCxn id="25" idx="0"/>
          </p:cNvCxnSpPr>
          <p:nvPr/>
        </p:nvCxnSpPr>
        <p:spPr>
          <a:xfrm>
            <a:off x="4629793" y="1857786"/>
            <a:ext cx="0" cy="199287"/>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A0815B2-FD55-4586-9509-79176EB9971D}"/>
              </a:ext>
            </a:extLst>
          </p:cNvPr>
          <p:cNvSpPr/>
          <p:nvPr/>
        </p:nvSpPr>
        <p:spPr>
          <a:xfrm>
            <a:off x="3565598" y="1570449"/>
            <a:ext cx="2124957" cy="287337"/>
          </a:xfrm>
          <a:prstGeom prst="rect">
            <a:avLst/>
          </a:prstGeom>
          <a:solidFill>
            <a:srgbClr val="EAE2C4"/>
          </a:solidFill>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PPI Treatment</a:t>
            </a:r>
          </a:p>
        </p:txBody>
      </p:sp>
      <p:sp>
        <p:nvSpPr>
          <p:cNvPr id="25" name="Rectangle 24">
            <a:extLst>
              <a:ext uri="{FF2B5EF4-FFF2-40B4-BE49-F238E27FC236}">
                <a16:creationId xmlns:a16="http://schemas.microsoft.com/office/drawing/2014/main" id="{98CA16AF-11A6-4A1F-8ED9-51FA5F66A7C8}"/>
              </a:ext>
            </a:extLst>
          </p:cNvPr>
          <p:cNvSpPr/>
          <p:nvPr/>
        </p:nvSpPr>
        <p:spPr>
          <a:xfrm>
            <a:off x="2693119" y="2057073"/>
            <a:ext cx="3873348" cy="292733"/>
          </a:xfrm>
          <a:prstGeom prst="rect">
            <a:avLst/>
          </a:prstGeom>
          <a:solidFill>
            <a:srgbClr val="EAE2C4"/>
          </a:solidFill>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Profound Acid Suppression</a:t>
            </a:r>
          </a:p>
        </p:txBody>
      </p:sp>
      <p:sp>
        <p:nvSpPr>
          <p:cNvPr id="26" name="Rectangle 25">
            <a:extLst>
              <a:ext uri="{FF2B5EF4-FFF2-40B4-BE49-F238E27FC236}">
                <a16:creationId xmlns:a16="http://schemas.microsoft.com/office/drawing/2014/main" id="{1A77E48D-12D3-4145-87AF-52B3C8B65862}"/>
              </a:ext>
            </a:extLst>
          </p:cNvPr>
          <p:cNvSpPr/>
          <p:nvPr/>
        </p:nvSpPr>
        <p:spPr>
          <a:xfrm>
            <a:off x="661987" y="2707635"/>
            <a:ext cx="2914871" cy="287337"/>
          </a:xfrm>
          <a:prstGeom prst="rect">
            <a:avLst/>
          </a:prstGeom>
          <a:solidFill>
            <a:srgbClr val="EAE2C4"/>
          </a:solidFill>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err="1">
                <a:ln>
                  <a:noFill/>
                </a:ln>
                <a:solidFill>
                  <a:srgbClr val="000000"/>
                </a:solidFill>
                <a:effectLst/>
                <a:uLnTx/>
                <a:uFillTx/>
                <a:latin typeface="Arial Narrow" panose="020B0606020202030204" pitchFamily="34" charset="0"/>
                <a:ea typeface="Arial" charset="0"/>
                <a:cs typeface="Arial" charset="0"/>
              </a:rPr>
              <a:t>Hypergastrinemia</a:t>
            </a:r>
            <a:endPar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endParaRPr>
          </a:p>
        </p:txBody>
      </p:sp>
      <p:sp>
        <p:nvSpPr>
          <p:cNvPr id="36" name="Rectangle 35">
            <a:extLst>
              <a:ext uri="{FF2B5EF4-FFF2-40B4-BE49-F238E27FC236}">
                <a16:creationId xmlns:a16="http://schemas.microsoft.com/office/drawing/2014/main" id="{C198C63D-D68B-40D2-BBD5-E7FF74CFC5FB}"/>
              </a:ext>
            </a:extLst>
          </p:cNvPr>
          <p:cNvSpPr/>
          <p:nvPr/>
        </p:nvSpPr>
        <p:spPr>
          <a:xfrm>
            <a:off x="5591175" y="2707635"/>
            <a:ext cx="2914872" cy="287337"/>
          </a:xfrm>
          <a:prstGeom prst="rect">
            <a:avLst/>
          </a:prstGeom>
          <a:solidFill>
            <a:srgbClr val="EAE2C4"/>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Ca</a:t>
            </a:r>
            <a:r>
              <a:rPr kumimoji="0" lang="en-CA" altLang="en-US" sz="1800" b="0" i="0" u="none" strike="noStrike" kern="1200" cap="none" spc="0" normalizeH="0" baseline="30000" noProof="0" dirty="0">
                <a:ln>
                  <a:noFill/>
                </a:ln>
                <a:solidFill>
                  <a:srgbClr val="000000"/>
                </a:solidFill>
                <a:effectLst/>
                <a:uLnTx/>
                <a:uFillTx/>
                <a:latin typeface="Arial Narrow" panose="020B0606020202030204" pitchFamily="34" charset="0"/>
                <a:ea typeface="Arial" charset="0"/>
                <a:cs typeface="Arial" charset="0"/>
              </a:rPr>
              <a:t>2+</a:t>
            </a: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Absorption</a:t>
            </a:r>
            <a:endParaRPr kumimoji="0" lang="en-CA" altLang="en-US" sz="1800" b="0" i="0" u="none" strike="noStrike" kern="1200" cap="none" spc="0" normalizeH="0" baseline="30000" noProof="0" dirty="0">
              <a:ln>
                <a:noFill/>
              </a:ln>
              <a:solidFill>
                <a:srgbClr val="000000"/>
              </a:solidFill>
              <a:effectLst/>
              <a:uLnTx/>
              <a:uFillTx/>
              <a:latin typeface="Arial Narrow" panose="020B0606020202030204" pitchFamily="34" charset="0"/>
              <a:ea typeface="Arial" charset="0"/>
              <a:cs typeface="Arial" charset="0"/>
            </a:endParaRPr>
          </a:p>
        </p:txBody>
      </p:sp>
      <p:sp>
        <p:nvSpPr>
          <p:cNvPr id="37" name="Rectangle 36">
            <a:extLst>
              <a:ext uri="{FF2B5EF4-FFF2-40B4-BE49-F238E27FC236}">
                <a16:creationId xmlns:a16="http://schemas.microsoft.com/office/drawing/2014/main" id="{7CCF08D7-8112-4721-8A16-19BADE692874}"/>
              </a:ext>
            </a:extLst>
          </p:cNvPr>
          <p:cNvSpPr/>
          <p:nvPr/>
        </p:nvSpPr>
        <p:spPr>
          <a:xfrm>
            <a:off x="5591175" y="3847460"/>
            <a:ext cx="2914872" cy="287337"/>
          </a:xfrm>
          <a:prstGeom prst="rect">
            <a:avLst/>
          </a:prstGeom>
          <a:solidFill>
            <a:srgbClr val="EAE2C4"/>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Plasma Ca</a:t>
            </a:r>
            <a:r>
              <a:rPr kumimoji="0" lang="en-CA" altLang="en-US" sz="1800" b="0" i="0" u="none" strike="noStrike" kern="1200" cap="none" spc="0" normalizeH="0" baseline="30000" noProof="0" dirty="0">
                <a:ln>
                  <a:noFill/>
                </a:ln>
                <a:solidFill>
                  <a:srgbClr val="000000"/>
                </a:solidFill>
                <a:effectLst/>
                <a:uLnTx/>
                <a:uFillTx/>
                <a:latin typeface="Arial Narrow" panose="020B0606020202030204" pitchFamily="34" charset="0"/>
                <a:ea typeface="Arial" charset="0"/>
                <a:cs typeface="Arial" charset="0"/>
              </a:rPr>
              <a:t>2+</a:t>
            </a:r>
          </a:p>
        </p:txBody>
      </p:sp>
      <p:cxnSp>
        <p:nvCxnSpPr>
          <p:cNvPr id="38" name="Straight Connector 37">
            <a:extLst>
              <a:ext uri="{FF2B5EF4-FFF2-40B4-BE49-F238E27FC236}">
                <a16:creationId xmlns:a16="http://schemas.microsoft.com/office/drawing/2014/main" id="{7A08CA91-FC76-4AD1-8E5A-1B0847A980F8}"/>
              </a:ext>
            </a:extLst>
          </p:cNvPr>
          <p:cNvCxnSpPr>
            <a:stCxn id="25" idx="2"/>
          </p:cNvCxnSpPr>
          <p:nvPr/>
        </p:nvCxnSpPr>
        <p:spPr>
          <a:xfrm>
            <a:off x="4629793" y="2349806"/>
            <a:ext cx="0" cy="1410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DB8E47-DD5F-434C-A91F-062A2935A362}"/>
              </a:ext>
            </a:extLst>
          </p:cNvPr>
          <p:cNvSpPr/>
          <p:nvPr/>
        </p:nvSpPr>
        <p:spPr>
          <a:xfrm>
            <a:off x="3223327" y="5322373"/>
            <a:ext cx="2804207" cy="288925"/>
          </a:xfrm>
          <a:prstGeom prst="rect">
            <a:avLst/>
          </a:prstGeom>
          <a:solidFill>
            <a:srgbClr val="EAE2C4"/>
          </a:solidFill>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Bone Resorption</a:t>
            </a:r>
          </a:p>
        </p:txBody>
      </p:sp>
      <p:sp>
        <p:nvSpPr>
          <p:cNvPr id="40" name="Rectangle 39">
            <a:extLst>
              <a:ext uri="{FF2B5EF4-FFF2-40B4-BE49-F238E27FC236}">
                <a16:creationId xmlns:a16="http://schemas.microsoft.com/office/drawing/2014/main" id="{96AD98F1-CBBC-43A2-8A4A-4CA118EB8B26}"/>
              </a:ext>
            </a:extLst>
          </p:cNvPr>
          <p:cNvSpPr/>
          <p:nvPr/>
        </p:nvSpPr>
        <p:spPr>
          <a:xfrm>
            <a:off x="3223327" y="5822474"/>
            <a:ext cx="2809498" cy="288032"/>
          </a:xfrm>
          <a:prstGeom prst="rect">
            <a:avLst/>
          </a:prstGeom>
          <a:solidFill>
            <a:srgbClr val="C9A48D"/>
          </a:solidFill>
          <a:ln>
            <a:noFill/>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Bone Strength</a:t>
            </a:r>
          </a:p>
        </p:txBody>
      </p:sp>
      <p:cxnSp>
        <p:nvCxnSpPr>
          <p:cNvPr id="41" name="Straight Arrow Connector 26">
            <a:extLst>
              <a:ext uri="{FF2B5EF4-FFF2-40B4-BE49-F238E27FC236}">
                <a16:creationId xmlns:a16="http://schemas.microsoft.com/office/drawing/2014/main" id="{F2164A0E-27C5-493E-AAC4-B46D933287A8}"/>
              </a:ext>
            </a:extLst>
          </p:cNvPr>
          <p:cNvCxnSpPr>
            <a:stCxn id="46" idx="1"/>
            <a:endCxn id="44" idx="2"/>
          </p:cNvCxnSpPr>
          <p:nvPr/>
        </p:nvCxnSpPr>
        <p:spPr>
          <a:xfrm rot="10800000">
            <a:off x="2109031" y="4711061"/>
            <a:ext cx="1880976" cy="256119"/>
          </a:xfrm>
          <a:prstGeom prst="bentConnector2">
            <a:avLst/>
          </a:prstGeom>
          <a:ln w="25400">
            <a:solidFill>
              <a:schemeClr val="tx1"/>
            </a:solidFill>
            <a:headEnd type="arrow" w="med" len="med"/>
            <a:tailEnd type="none"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Freeform 46">
            <a:extLst>
              <a:ext uri="{FF2B5EF4-FFF2-40B4-BE49-F238E27FC236}">
                <a16:creationId xmlns:a16="http://schemas.microsoft.com/office/drawing/2014/main" id="{B71BC7DF-9DE2-45A4-A26D-0FA1660AECB0}"/>
              </a:ext>
            </a:extLst>
          </p:cNvPr>
          <p:cNvSpPr/>
          <p:nvPr/>
        </p:nvSpPr>
        <p:spPr>
          <a:xfrm>
            <a:off x="2109031" y="2490878"/>
            <a:ext cx="4939580" cy="195943"/>
          </a:xfrm>
          <a:custGeom>
            <a:avLst/>
            <a:gdLst>
              <a:gd name="connsiteX0" fmla="*/ 0 w 3628571"/>
              <a:gd name="connsiteY0" fmla="*/ 275771 h 275771"/>
              <a:gd name="connsiteX1" fmla="*/ 0 w 3628571"/>
              <a:gd name="connsiteY1" fmla="*/ 0 h 275771"/>
              <a:gd name="connsiteX2" fmla="*/ 3628571 w 3628571"/>
              <a:gd name="connsiteY2" fmla="*/ 0 h 275771"/>
              <a:gd name="connsiteX3" fmla="*/ 3628571 w 3628571"/>
              <a:gd name="connsiteY3" fmla="*/ 275771 h 275771"/>
            </a:gdLst>
            <a:ahLst/>
            <a:cxnLst>
              <a:cxn ang="0">
                <a:pos x="connsiteX0" y="connsiteY0"/>
              </a:cxn>
              <a:cxn ang="0">
                <a:pos x="connsiteX1" y="connsiteY1"/>
              </a:cxn>
              <a:cxn ang="0">
                <a:pos x="connsiteX2" y="connsiteY2"/>
              </a:cxn>
              <a:cxn ang="0">
                <a:pos x="connsiteX3" y="connsiteY3"/>
              </a:cxn>
            </a:cxnLst>
            <a:rect l="l" t="t" r="r" b="b"/>
            <a:pathLst>
              <a:path w="3628571" h="275771">
                <a:moveTo>
                  <a:pt x="0" y="275771"/>
                </a:moveTo>
                <a:lnTo>
                  <a:pt x="0" y="0"/>
                </a:lnTo>
                <a:lnTo>
                  <a:pt x="3628571" y="0"/>
                </a:lnTo>
                <a:lnTo>
                  <a:pt x="3628571" y="275771"/>
                </a:lnTo>
              </a:path>
            </a:pathLst>
          </a:custGeom>
          <a:noFill/>
          <a:ln w="25400">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arrow" panose="020B0606020202030204" pitchFamily="34" charset="0"/>
              <a:ea typeface="Arial" charset="0"/>
              <a:cs typeface="Arial" charset="0"/>
            </a:endParaRPr>
          </a:p>
        </p:txBody>
      </p:sp>
      <p:cxnSp>
        <p:nvCxnSpPr>
          <p:cNvPr id="43" name="Straight Arrow Connector 26">
            <a:extLst>
              <a:ext uri="{FF2B5EF4-FFF2-40B4-BE49-F238E27FC236}">
                <a16:creationId xmlns:a16="http://schemas.microsoft.com/office/drawing/2014/main" id="{36DF983F-7A06-4B20-81A0-0E9292A240FE}"/>
              </a:ext>
            </a:extLst>
          </p:cNvPr>
          <p:cNvCxnSpPr>
            <a:stCxn id="46" idx="3"/>
            <a:endCxn id="45" idx="2"/>
          </p:cNvCxnSpPr>
          <p:nvPr/>
        </p:nvCxnSpPr>
        <p:spPr>
          <a:xfrm flipV="1">
            <a:off x="5266145" y="4711060"/>
            <a:ext cx="1782466" cy="256119"/>
          </a:xfrm>
          <a:prstGeom prst="bentConnector2">
            <a:avLst/>
          </a:prstGeom>
          <a:ln w="25400">
            <a:solidFill>
              <a:schemeClr val="tx1"/>
            </a:solidFill>
            <a:headEnd type="arrow" w="med" len="med"/>
            <a:tailEnd type="none"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1827E53-16EB-4F6C-8D1C-D99CC0D4521E}"/>
              </a:ext>
            </a:extLst>
          </p:cNvPr>
          <p:cNvSpPr/>
          <p:nvPr/>
        </p:nvSpPr>
        <p:spPr>
          <a:xfrm>
            <a:off x="652463" y="4423722"/>
            <a:ext cx="2913135" cy="287338"/>
          </a:xfrm>
          <a:prstGeom prst="rect">
            <a:avLst/>
          </a:prstGeom>
          <a:solidFill>
            <a:srgbClr val="EAE2C4"/>
          </a:solidFill>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1° Hyperparathyroidism</a:t>
            </a:r>
          </a:p>
        </p:txBody>
      </p:sp>
      <p:sp>
        <p:nvSpPr>
          <p:cNvPr id="45" name="Rectangle 44">
            <a:extLst>
              <a:ext uri="{FF2B5EF4-FFF2-40B4-BE49-F238E27FC236}">
                <a16:creationId xmlns:a16="http://schemas.microsoft.com/office/drawing/2014/main" id="{2207DAFF-127B-4BC7-926D-058926D8FF38}"/>
              </a:ext>
            </a:extLst>
          </p:cNvPr>
          <p:cNvSpPr/>
          <p:nvPr/>
        </p:nvSpPr>
        <p:spPr>
          <a:xfrm>
            <a:off x="5591175" y="4423722"/>
            <a:ext cx="2914872" cy="287338"/>
          </a:xfrm>
          <a:prstGeom prst="rect">
            <a:avLst/>
          </a:prstGeom>
          <a:solidFill>
            <a:srgbClr val="EAE2C4"/>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2° Hyperparathyroidism</a:t>
            </a:r>
          </a:p>
        </p:txBody>
      </p:sp>
      <p:sp>
        <p:nvSpPr>
          <p:cNvPr id="46" name="Rectangle 45">
            <a:extLst>
              <a:ext uri="{FF2B5EF4-FFF2-40B4-BE49-F238E27FC236}">
                <a16:creationId xmlns:a16="http://schemas.microsoft.com/office/drawing/2014/main" id="{66F24475-4A02-4A62-A0DE-9F5A3187288F}"/>
              </a:ext>
            </a:extLst>
          </p:cNvPr>
          <p:cNvSpPr/>
          <p:nvPr/>
        </p:nvSpPr>
        <p:spPr>
          <a:xfrm>
            <a:off x="3990007" y="4823510"/>
            <a:ext cx="1276138" cy="287338"/>
          </a:xfrm>
          <a:prstGeom prst="rect">
            <a:avLst/>
          </a:prstGeom>
          <a:solidFill>
            <a:srgbClr val="EAE2C4"/>
          </a:solidFill>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PTH</a:t>
            </a:r>
          </a:p>
        </p:txBody>
      </p:sp>
      <p:sp>
        <p:nvSpPr>
          <p:cNvPr id="47" name="Rectangle 46">
            <a:extLst>
              <a:ext uri="{FF2B5EF4-FFF2-40B4-BE49-F238E27FC236}">
                <a16:creationId xmlns:a16="http://schemas.microsoft.com/office/drawing/2014/main" id="{97AF490B-73A1-443F-A835-21F0E03D325A}"/>
              </a:ext>
            </a:extLst>
          </p:cNvPr>
          <p:cNvSpPr/>
          <p:nvPr/>
        </p:nvSpPr>
        <p:spPr>
          <a:xfrm>
            <a:off x="652463" y="3558535"/>
            <a:ext cx="2913135" cy="288925"/>
          </a:xfrm>
          <a:prstGeom prst="rect">
            <a:avLst/>
          </a:prstGeom>
          <a:solidFill>
            <a:srgbClr val="EAE2C4"/>
          </a:solidFill>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Parathyroid Hyperplasia</a:t>
            </a:r>
          </a:p>
        </p:txBody>
      </p:sp>
      <p:sp>
        <p:nvSpPr>
          <p:cNvPr id="48" name="Rectangle 47">
            <a:extLst>
              <a:ext uri="{FF2B5EF4-FFF2-40B4-BE49-F238E27FC236}">
                <a16:creationId xmlns:a16="http://schemas.microsoft.com/office/drawing/2014/main" id="{D2065BCE-9268-494A-BF0D-EE8C21DA2196}"/>
              </a:ext>
            </a:extLst>
          </p:cNvPr>
          <p:cNvSpPr/>
          <p:nvPr/>
        </p:nvSpPr>
        <p:spPr>
          <a:xfrm>
            <a:off x="5591175" y="3271197"/>
            <a:ext cx="2914872" cy="287338"/>
          </a:xfrm>
          <a:prstGeom prst="rect">
            <a:avLst/>
          </a:prstGeom>
          <a:solidFill>
            <a:srgbClr val="EAE2C4"/>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Ca</a:t>
            </a:r>
            <a:r>
              <a:rPr kumimoji="0" lang="en-CA" altLang="en-US" sz="1800" b="0" i="0" u="none" strike="noStrike" kern="1200" cap="none" spc="0" normalizeH="0" baseline="30000" noProof="0" dirty="0">
                <a:ln>
                  <a:noFill/>
                </a:ln>
                <a:solidFill>
                  <a:srgbClr val="000000"/>
                </a:solidFill>
                <a:effectLst/>
                <a:uLnTx/>
                <a:uFillTx/>
                <a:latin typeface="Arial Narrow" panose="020B0606020202030204" pitchFamily="34" charset="0"/>
                <a:ea typeface="Arial" charset="0"/>
                <a:cs typeface="Arial" charset="0"/>
              </a:rPr>
              <a:t>2+</a:t>
            </a:r>
            <a:r>
              <a:rPr kumimoji="0" lang="en-CA" altLang="en-US" sz="1800" b="0" i="0" u="none" strike="noStrike" kern="1200" cap="none" spc="0" normalizeH="0" baseline="0" noProof="0" dirty="0">
                <a:ln>
                  <a:noFill/>
                </a:ln>
                <a:solidFill>
                  <a:srgbClr val="000000"/>
                </a:solidFill>
                <a:effectLst/>
                <a:uLnTx/>
                <a:uFillTx/>
                <a:latin typeface="Arial Narrow" panose="020B0606020202030204" pitchFamily="34" charset="0"/>
                <a:ea typeface="Arial" charset="0"/>
                <a:cs typeface="Arial" charset="0"/>
              </a:rPr>
              <a:t> Balance  </a:t>
            </a:r>
            <a:endParaRPr kumimoji="0" lang="en-CA" altLang="en-US" sz="1800" b="0" i="0" u="none" strike="noStrike" kern="1200" cap="none" spc="0" normalizeH="0" baseline="30000" noProof="0" dirty="0">
              <a:ln>
                <a:noFill/>
              </a:ln>
              <a:solidFill>
                <a:srgbClr val="000000"/>
              </a:solidFill>
              <a:effectLst/>
              <a:uLnTx/>
              <a:uFillTx/>
              <a:latin typeface="Arial Narrow" panose="020B0606020202030204" pitchFamily="34" charset="0"/>
              <a:ea typeface="Arial" charset="0"/>
              <a:cs typeface="Arial" charset="0"/>
            </a:endParaRPr>
          </a:p>
        </p:txBody>
      </p:sp>
    </p:spTree>
    <p:extLst>
      <p:ext uri="{BB962C8B-B14F-4D97-AF65-F5344CB8AC3E}">
        <p14:creationId xmlns:p14="http://schemas.microsoft.com/office/powerpoint/2010/main" val="35355399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9353"/>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Risk of Fracture with PPI Use:</a:t>
            </a:r>
            <a:b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Health Canada Statement – April 4, 2013</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Health Canada Alert April 2013. Proton Pump Inhibitors: Risk of Bone Fractures. Available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hlinkClick r:id="rId3" invalidUrl="http://healthycanadians.gc.ca/recall-alert-rappel-avis/hc-sc/2013/26523a-eng.php. Last accessed March 17">
                  <a:extLst>
                    <a:ext uri="{A12FA001-AC4F-418D-AE19-62706E023703}">
                      <ahyp:hlinkClr xmlns:ahyp="http://schemas.microsoft.com/office/drawing/2018/hyperlinkcolor" val="tx"/>
                    </a:ext>
                  </a:extLst>
                </a:hlinkClick>
              </a:rPr>
              <a:t>http://healthycanadians.gc.ca/recall-alert-rappel-avis/hc-sc/2013/26523a-eng.php. Last accessed March 17</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2017.</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34" name="Table 33">
            <a:extLst>
              <a:ext uri="{FF2B5EF4-FFF2-40B4-BE49-F238E27FC236}">
                <a16:creationId xmlns:a16="http://schemas.microsoft.com/office/drawing/2014/main" id="{DB9217DD-F24F-4C24-9D05-E3F7472A4293}"/>
              </a:ext>
            </a:extLst>
          </p:cNvPr>
          <p:cNvGraphicFramePr>
            <a:graphicFrameLocks noGrp="1"/>
          </p:cNvGraphicFramePr>
          <p:nvPr/>
        </p:nvGraphicFramePr>
        <p:xfrm>
          <a:off x="451986" y="2216839"/>
          <a:ext cx="8373470" cy="1837899"/>
        </p:xfrm>
        <a:graphic>
          <a:graphicData uri="http://schemas.openxmlformats.org/drawingml/2006/table">
            <a:tbl>
              <a:tblPr firstRow="1" bandRow="1"/>
              <a:tblGrid>
                <a:gridCol w="4429150">
                  <a:extLst>
                    <a:ext uri="{9D8B030D-6E8A-4147-A177-3AD203B41FA5}">
                      <a16:colId xmlns:a16="http://schemas.microsoft.com/office/drawing/2014/main" val="20000"/>
                    </a:ext>
                  </a:extLst>
                </a:gridCol>
                <a:gridCol w="3944320">
                  <a:extLst>
                    <a:ext uri="{9D8B030D-6E8A-4147-A177-3AD203B41FA5}">
                      <a16:colId xmlns:a16="http://schemas.microsoft.com/office/drawing/2014/main" val="20001"/>
                    </a:ext>
                  </a:extLst>
                </a:gridCol>
              </a:tblGrid>
              <a:tr h="727825">
                <a:tc>
                  <a:txBody>
                    <a:bodyPr/>
                    <a:lstStyle>
                      <a:lvl1pPr marL="0" algn="l" defTabSz="914400" rtl="0" eaLnBrk="1" latinLnBrk="0" hangingPunct="1">
                        <a:defRPr sz="1800" b="1" kern="1200">
                          <a:solidFill>
                            <a:schemeClr val="bg1"/>
                          </a:solidFill>
                          <a:latin typeface="Trebuchet MS"/>
                        </a:defRPr>
                      </a:lvl1pPr>
                      <a:lvl2pPr marL="457200" algn="l" defTabSz="914400" rtl="0" eaLnBrk="1" latinLnBrk="0" hangingPunct="1">
                        <a:defRPr sz="1800" b="1" kern="1200">
                          <a:solidFill>
                            <a:schemeClr val="bg1"/>
                          </a:solidFill>
                          <a:latin typeface="Trebuchet MS"/>
                        </a:defRPr>
                      </a:lvl2pPr>
                      <a:lvl3pPr marL="914400" algn="l" defTabSz="914400" rtl="0" eaLnBrk="1" latinLnBrk="0" hangingPunct="1">
                        <a:defRPr sz="1800" b="1" kern="1200">
                          <a:solidFill>
                            <a:schemeClr val="bg1"/>
                          </a:solidFill>
                          <a:latin typeface="Trebuchet MS"/>
                        </a:defRPr>
                      </a:lvl3pPr>
                      <a:lvl4pPr marL="1371600" algn="l" defTabSz="914400" rtl="0" eaLnBrk="1" latinLnBrk="0" hangingPunct="1">
                        <a:defRPr sz="1800" b="1" kern="1200">
                          <a:solidFill>
                            <a:schemeClr val="bg1"/>
                          </a:solidFill>
                          <a:latin typeface="Trebuchet MS"/>
                        </a:defRPr>
                      </a:lvl4pPr>
                      <a:lvl5pPr marL="1828800" algn="l" defTabSz="914400" rtl="0" eaLnBrk="1" latinLnBrk="0" hangingPunct="1">
                        <a:defRPr sz="1800" b="1" kern="1200">
                          <a:solidFill>
                            <a:schemeClr val="bg1"/>
                          </a:solidFill>
                          <a:latin typeface="Trebuchet MS"/>
                        </a:defRPr>
                      </a:lvl5pPr>
                      <a:lvl6pPr marL="2286000" algn="l" defTabSz="914400" rtl="0" eaLnBrk="1" latinLnBrk="0" hangingPunct="1">
                        <a:defRPr sz="1800" b="1" kern="1200">
                          <a:solidFill>
                            <a:schemeClr val="bg1"/>
                          </a:solidFill>
                          <a:latin typeface="Trebuchet MS"/>
                        </a:defRPr>
                      </a:lvl6pPr>
                      <a:lvl7pPr marL="2743200" algn="l" defTabSz="914400" rtl="0" eaLnBrk="1" latinLnBrk="0" hangingPunct="1">
                        <a:defRPr sz="1800" b="1" kern="1200">
                          <a:solidFill>
                            <a:schemeClr val="bg1"/>
                          </a:solidFill>
                          <a:latin typeface="Trebuchet MS"/>
                        </a:defRPr>
                      </a:lvl7pPr>
                      <a:lvl8pPr marL="3200400" algn="l" defTabSz="914400" rtl="0" eaLnBrk="1" latinLnBrk="0" hangingPunct="1">
                        <a:defRPr sz="1800" b="1" kern="1200">
                          <a:solidFill>
                            <a:schemeClr val="bg1"/>
                          </a:solidFill>
                          <a:latin typeface="Trebuchet MS"/>
                        </a:defRPr>
                      </a:lvl8pPr>
                      <a:lvl9pPr marL="3657600" algn="l" defTabSz="914400" rtl="0" eaLnBrk="1" latinLnBrk="0" hangingPunct="1">
                        <a:defRPr sz="1800" b="1" kern="1200">
                          <a:solidFill>
                            <a:schemeClr val="bg1"/>
                          </a:solidFill>
                          <a:latin typeface="Trebuchet MS"/>
                        </a:defRPr>
                      </a:lvl9pPr>
                    </a:lstStyle>
                    <a:p>
                      <a:pPr marL="0" marR="0" lvl="1"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US" sz="2000" b="1" dirty="0">
                          <a:solidFill>
                            <a:schemeClr val="bg2">
                              <a:lumMod val="25000"/>
                            </a:schemeClr>
                          </a:solidFill>
                          <a:latin typeface="Arial Narrow" panose="020B0606020202030204" pitchFamily="34" charset="0"/>
                          <a:cs typeface="Arial" panose="020B0604020202020204" pitchFamily="34" charset="0"/>
                        </a:rPr>
                        <a:t>PPI Treatment May </a:t>
                      </a:r>
                      <a:br>
                        <a:rPr lang="en-US" sz="2000" b="1" dirty="0">
                          <a:solidFill>
                            <a:schemeClr val="bg2">
                              <a:lumMod val="25000"/>
                            </a:schemeClr>
                          </a:solidFill>
                          <a:latin typeface="Arial Narrow" panose="020B0606020202030204" pitchFamily="34" charset="0"/>
                          <a:cs typeface="Arial" panose="020B0604020202020204" pitchFamily="34" charset="0"/>
                        </a:rPr>
                      </a:br>
                      <a:r>
                        <a:rPr lang="en-US" sz="2000" b="1" dirty="0">
                          <a:solidFill>
                            <a:schemeClr val="bg2">
                              <a:lumMod val="25000"/>
                            </a:schemeClr>
                          </a:solidFill>
                          <a:latin typeface="Arial Narrow" panose="020B0606020202030204" pitchFamily="34" charset="0"/>
                          <a:cs typeface="Arial" panose="020B0604020202020204" pitchFamily="34" charset="0"/>
                        </a:rPr>
                        <a:t>be Associated With a Small:</a:t>
                      </a:r>
                    </a:p>
                  </a:txBody>
                  <a:tcPr marL="91439" marR="91439"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AAAAAA">
                          <a:shade val="95000"/>
                          <a:satMod val="105000"/>
                        </a:srgbClr>
                      </a:solidFill>
                      <a:prstDash val="solid"/>
                    </a:lnT>
                    <a:lnB w="9525" cap="flat" cmpd="sng" algn="ctr">
                      <a:solidFill>
                        <a:srgbClr val="AAAAAA">
                          <a:shade val="95000"/>
                          <a:satMod val="105000"/>
                        </a:srgbClr>
                      </a:solidFill>
                      <a:prstDash val="soli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b="1" kern="1200">
                          <a:solidFill>
                            <a:schemeClr val="bg1"/>
                          </a:solidFill>
                          <a:latin typeface="Trebuchet MS"/>
                        </a:defRPr>
                      </a:lvl1pPr>
                      <a:lvl2pPr marL="457200" algn="l" defTabSz="914400" rtl="0" eaLnBrk="1" latinLnBrk="0" hangingPunct="1">
                        <a:defRPr sz="1800" b="1" kern="1200">
                          <a:solidFill>
                            <a:schemeClr val="bg1"/>
                          </a:solidFill>
                          <a:latin typeface="Trebuchet MS"/>
                        </a:defRPr>
                      </a:lvl2pPr>
                      <a:lvl3pPr marL="914400" algn="l" defTabSz="914400" rtl="0" eaLnBrk="1" latinLnBrk="0" hangingPunct="1">
                        <a:defRPr sz="1800" b="1" kern="1200">
                          <a:solidFill>
                            <a:schemeClr val="bg1"/>
                          </a:solidFill>
                          <a:latin typeface="Trebuchet MS"/>
                        </a:defRPr>
                      </a:lvl3pPr>
                      <a:lvl4pPr marL="1371600" algn="l" defTabSz="914400" rtl="0" eaLnBrk="1" latinLnBrk="0" hangingPunct="1">
                        <a:defRPr sz="1800" b="1" kern="1200">
                          <a:solidFill>
                            <a:schemeClr val="bg1"/>
                          </a:solidFill>
                          <a:latin typeface="Trebuchet MS"/>
                        </a:defRPr>
                      </a:lvl4pPr>
                      <a:lvl5pPr marL="1828800" algn="l" defTabSz="914400" rtl="0" eaLnBrk="1" latinLnBrk="0" hangingPunct="1">
                        <a:defRPr sz="1800" b="1" kern="1200">
                          <a:solidFill>
                            <a:schemeClr val="bg1"/>
                          </a:solidFill>
                          <a:latin typeface="Trebuchet MS"/>
                        </a:defRPr>
                      </a:lvl5pPr>
                      <a:lvl6pPr marL="2286000" algn="l" defTabSz="914400" rtl="0" eaLnBrk="1" latinLnBrk="0" hangingPunct="1">
                        <a:defRPr sz="1800" b="1" kern="1200">
                          <a:solidFill>
                            <a:schemeClr val="bg1"/>
                          </a:solidFill>
                          <a:latin typeface="Trebuchet MS"/>
                        </a:defRPr>
                      </a:lvl6pPr>
                      <a:lvl7pPr marL="2743200" algn="l" defTabSz="914400" rtl="0" eaLnBrk="1" latinLnBrk="0" hangingPunct="1">
                        <a:defRPr sz="1800" b="1" kern="1200">
                          <a:solidFill>
                            <a:schemeClr val="bg1"/>
                          </a:solidFill>
                          <a:latin typeface="Trebuchet MS"/>
                        </a:defRPr>
                      </a:lvl7pPr>
                      <a:lvl8pPr marL="3200400" algn="l" defTabSz="914400" rtl="0" eaLnBrk="1" latinLnBrk="0" hangingPunct="1">
                        <a:defRPr sz="1800" b="1" kern="1200">
                          <a:solidFill>
                            <a:schemeClr val="bg1"/>
                          </a:solidFill>
                          <a:latin typeface="Trebuchet MS"/>
                        </a:defRPr>
                      </a:lvl8pPr>
                      <a:lvl9pPr marL="3657600" algn="l" defTabSz="914400" rtl="0" eaLnBrk="1" latinLnBrk="0" hangingPunct="1">
                        <a:defRPr sz="1800" b="1" kern="1200">
                          <a:solidFill>
                            <a:schemeClr val="bg1"/>
                          </a:solidFill>
                          <a:latin typeface="Trebuchet MS"/>
                        </a:defRPr>
                      </a:lvl9pPr>
                    </a:lstStyle>
                    <a:p>
                      <a:pPr marL="0" marR="0" lvl="1" indent="0" algn="l" defTabSz="914400" rtl="0" eaLnBrk="1" fontAlgn="auto" latinLnBrk="0" hangingPunct="1">
                        <a:lnSpc>
                          <a:spcPct val="100000"/>
                        </a:lnSpc>
                        <a:spcBef>
                          <a:spcPts val="0"/>
                        </a:spcBef>
                        <a:spcAft>
                          <a:spcPts val="0"/>
                        </a:spcAft>
                        <a:buClr>
                          <a:schemeClr val="tx2"/>
                        </a:buClr>
                        <a:buSzTx/>
                        <a:buFont typeface="Arial" charset="0"/>
                        <a:buNone/>
                        <a:tabLst/>
                        <a:defRPr/>
                      </a:pPr>
                      <a:r>
                        <a:rPr lang="en-US" sz="2000" b="1" dirty="0">
                          <a:solidFill>
                            <a:schemeClr val="bg2">
                              <a:lumMod val="25000"/>
                            </a:schemeClr>
                          </a:solidFill>
                          <a:latin typeface="Arial Narrow" panose="020B0606020202030204" pitchFamily="34" charset="0"/>
                          <a:cs typeface="Arial" panose="020B0604020202020204" pitchFamily="34" charset="0"/>
                        </a:rPr>
                        <a:t>OP-related Risk Factors that May Contribute to Increased Risk:</a:t>
                      </a:r>
                    </a:p>
                  </a:txBody>
                  <a:tcPr marL="91451" marR="91451" marT="45689" marB="4568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AAAAAA">
                          <a:shade val="95000"/>
                          <a:satMod val="105000"/>
                        </a:srgbClr>
                      </a:solidFill>
                      <a:prstDash val="solid"/>
                    </a:lnT>
                    <a:lnB w="9525" cap="flat" cmpd="sng" algn="ctr">
                      <a:solidFill>
                        <a:srgbClr val="AAAAAA">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0"/>
                  </a:ext>
                </a:extLst>
              </a:tr>
              <a:tr h="378502">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 </a:t>
                      </a:r>
                      <a:r>
                        <a:rPr lang="en-US" sz="1800" kern="1200" dirty="0">
                          <a:solidFill>
                            <a:schemeClr val="bg2">
                              <a:lumMod val="25000"/>
                            </a:schemeClr>
                          </a:solidFill>
                          <a:latin typeface="Arial Narrow" panose="020B0606020202030204" pitchFamily="34" charset="0"/>
                          <a:ea typeface="+mn-ea"/>
                          <a:cs typeface="Arial" panose="020B0604020202020204" pitchFamily="34" charset="0"/>
                        </a:rPr>
                        <a:t>risk of OP-related hip fracture</a:t>
                      </a:r>
                    </a:p>
                  </a:txBody>
                  <a:tcPr marL="91439" marR="91439" marT="45733" marB="45733">
                    <a:lnL w="12700" cap="flat" cmpd="sng" algn="ctr">
                      <a:noFill/>
                      <a:prstDash val="solid"/>
                      <a:round/>
                      <a:headEnd type="none" w="med" len="med"/>
                      <a:tailEnd type="none" w="med" len="med"/>
                    </a:lnL>
                    <a:lnR>
                      <a:noFill/>
                    </a:lnR>
                    <a:lnT w="9525" cap="flat" cmpd="sng" algn="ctr">
                      <a:solidFill>
                        <a:srgbClr val="AAAAAA">
                          <a:shade val="95000"/>
                          <a:satMod val="105000"/>
                        </a:srgbClr>
                      </a:solidFill>
                      <a:prstDash val="solid"/>
                    </a:lnT>
                    <a:lnB w="9525" cap="flat" cmpd="sng" algn="ctr">
                      <a:solidFill>
                        <a:srgbClr val="AAAAAA">
                          <a:shade val="95000"/>
                          <a:satMod val="105000"/>
                        </a:srgbClr>
                      </a:solidFill>
                      <a:prstDash val="solid"/>
                    </a:lnB>
                    <a:lnTlToBr w="12700" cmpd="sng">
                      <a:noFill/>
                      <a:prstDash val="solid"/>
                    </a:lnTlToBr>
                    <a:lnBlToTr w="12700" cmpd="sng">
                      <a:noFill/>
                      <a:prstDash val="solid"/>
                    </a:lnBlToTr>
                    <a:solidFill>
                      <a:srgbClr val="FBF9F3"/>
                    </a:solidFill>
                  </a:tcPr>
                </a:tc>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Age</a:t>
                      </a:r>
                      <a:endParaRPr lang="en-US" sz="1800" kern="1200" dirty="0">
                        <a:solidFill>
                          <a:schemeClr val="bg2">
                            <a:lumMod val="25000"/>
                          </a:schemeClr>
                        </a:solidFill>
                        <a:latin typeface="Arial Narrow" panose="020B0606020202030204" pitchFamily="34" charset="0"/>
                        <a:ea typeface="+mn-ea"/>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lnT w="9525" cap="flat" cmpd="sng" algn="ctr">
                      <a:solidFill>
                        <a:srgbClr val="AAAAAA">
                          <a:shade val="95000"/>
                          <a:satMod val="105000"/>
                        </a:srgbClr>
                      </a:solidFill>
                      <a:prstDash val="solid"/>
                      <a:round/>
                      <a:headEnd type="none" w="med" len="med"/>
                      <a:tailEnd type="none" w="med" len="med"/>
                    </a:lnT>
                    <a:lnB w="9525" cap="flat" cmpd="sng" algn="ctr">
                      <a:solidFill>
                        <a:srgbClr val="AAAAAA">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FBF9F3"/>
                    </a:solidFill>
                  </a:tcPr>
                </a:tc>
                <a:extLst>
                  <a:ext uri="{0D108BD9-81ED-4DB2-BD59-A6C34878D82A}">
                    <a16:rowId xmlns:a16="http://schemas.microsoft.com/office/drawing/2014/main" val="10001"/>
                  </a:ext>
                </a:extLst>
              </a:tr>
              <a:tr h="286730">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a:t>
                      </a:r>
                      <a:r>
                        <a:rPr lang="en-US" sz="1800" kern="1200" dirty="0">
                          <a:solidFill>
                            <a:schemeClr val="bg2">
                              <a:lumMod val="25000"/>
                            </a:schemeClr>
                          </a:solidFill>
                          <a:latin typeface="Arial Narrow" panose="020B0606020202030204" pitchFamily="34" charset="0"/>
                          <a:ea typeface="+mn-ea"/>
                          <a:cs typeface="Arial" panose="020B0604020202020204" pitchFamily="34" charset="0"/>
                        </a:rPr>
                        <a:t> risk of OP-related wrist fracture</a:t>
                      </a:r>
                    </a:p>
                  </a:txBody>
                  <a:tcPr marL="91439" marR="91439" marT="45733" marB="45733">
                    <a:lnL w="12700" cap="flat" cmpd="sng" algn="ctr">
                      <a:noFill/>
                      <a:prstDash val="solid"/>
                      <a:round/>
                      <a:headEnd type="none" w="med" len="med"/>
                      <a:tailEnd type="none" w="med" len="med"/>
                    </a:lnL>
                    <a:lnR>
                      <a:noFill/>
                    </a:lnR>
                    <a:lnT w="9525" cap="flat" cmpd="sng" algn="ctr">
                      <a:solidFill>
                        <a:srgbClr val="AAAAAA">
                          <a:shade val="95000"/>
                          <a:satMod val="105000"/>
                        </a:srgbClr>
                      </a:solidFill>
                      <a:prstDash val="solid"/>
                    </a:lnT>
                    <a:lnB w="9525" cap="flat" cmpd="sng" algn="ctr">
                      <a:solidFill>
                        <a:srgbClr val="AAAAAA">
                          <a:shade val="95000"/>
                          <a:satMod val="105000"/>
                        </a:srgbClr>
                      </a:solidFill>
                      <a:prstDash val="solid"/>
                    </a:lnB>
                    <a:lnTlToBr w="12700" cmpd="sng">
                      <a:noFill/>
                      <a:prstDash val="solid"/>
                    </a:lnTlToBr>
                    <a:lnBlToTr w="12700" cmpd="sng">
                      <a:noFill/>
                      <a:prstDash val="solid"/>
                    </a:lnBlToTr>
                    <a:solidFill>
                      <a:srgbClr val="FBF9F3"/>
                    </a:solidFill>
                  </a:tcPr>
                </a:tc>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Gender</a:t>
                      </a:r>
                      <a:endParaRPr lang="en-US" sz="1800" kern="1200" dirty="0">
                        <a:solidFill>
                          <a:schemeClr val="bg2">
                            <a:lumMod val="25000"/>
                          </a:schemeClr>
                        </a:solidFill>
                        <a:latin typeface="Arial Narrow" panose="020B0606020202030204" pitchFamily="34" charset="0"/>
                        <a:ea typeface="+mn-ea"/>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lnT w="9525" cap="flat" cmpd="sng" algn="ctr">
                      <a:solidFill>
                        <a:srgbClr val="AAAAAA">
                          <a:shade val="95000"/>
                          <a:satMod val="105000"/>
                        </a:srgbClr>
                      </a:solidFill>
                      <a:prstDash val="solid"/>
                      <a:round/>
                      <a:headEnd type="none" w="med" len="med"/>
                      <a:tailEnd type="none" w="med" len="med"/>
                    </a:lnT>
                    <a:lnB w="9525" cap="flat" cmpd="sng" algn="ctr">
                      <a:solidFill>
                        <a:srgbClr val="AAAAAA">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FBF9F3"/>
                    </a:solidFill>
                  </a:tcPr>
                </a:tc>
                <a:extLst>
                  <a:ext uri="{0D108BD9-81ED-4DB2-BD59-A6C34878D82A}">
                    <a16:rowId xmlns:a16="http://schemas.microsoft.com/office/drawing/2014/main" val="10002"/>
                  </a:ext>
                </a:extLst>
              </a:tr>
              <a:tr h="286730">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 risk of OP-related spine fracture</a:t>
                      </a:r>
                      <a:endParaRPr lang="en-US" sz="1800" kern="1200" dirty="0">
                        <a:solidFill>
                          <a:schemeClr val="bg2">
                            <a:lumMod val="25000"/>
                          </a:schemeClr>
                        </a:solidFill>
                        <a:latin typeface="Arial Narrow" panose="020B0606020202030204" pitchFamily="34" charset="0"/>
                        <a:ea typeface="+mn-ea"/>
                        <a:cs typeface="Arial" panose="020B0604020202020204" pitchFamily="34" charset="0"/>
                      </a:endParaRPr>
                    </a:p>
                  </a:txBody>
                  <a:tcPr marL="91439" marR="91439" marT="45733" marB="45733">
                    <a:lnL w="12700" cap="flat" cmpd="sng" algn="ctr">
                      <a:noFill/>
                      <a:prstDash val="solid"/>
                      <a:round/>
                      <a:headEnd type="none" w="med" len="med"/>
                      <a:tailEnd type="none" w="med" len="med"/>
                    </a:lnL>
                    <a:lnR>
                      <a:noFill/>
                    </a:lnR>
                    <a:lnT w="9525" cap="flat" cmpd="sng" algn="ctr">
                      <a:solidFill>
                        <a:srgbClr val="AAAAAA">
                          <a:shade val="95000"/>
                          <a:satMod val="105000"/>
                        </a:srgbClr>
                      </a:solidFill>
                      <a:prstDash val="solid"/>
                    </a:lnT>
                    <a:lnB w="9525" cap="flat" cmpd="sng" algn="ctr">
                      <a:solidFill>
                        <a:srgbClr val="AAAAAA">
                          <a:shade val="95000"/>
                          <a:satMod val="105000"/>
                        </a:srgbClr>
                      </a:solidFill>
                      <a:prstDash val="solid"/>
                    </a:lnB>
                    <a:lnTlToBr w="12700" cmpd="sng">
                      <a:noFill/>
                      <a:prstDash val="solid"/>
                    </a:lnTlToBr>
                    <a:lnBlToTr w="12700" cmpd="sng">
                      <a:noFill/>
                      <a:prstDash val="solid"/>
                    </a:lnBlToTr>
                    <a:solidFill>
                      <a:srgbClr val="FBF9F3"/>
                    </a:solidFill>
                  </a:tcPr>
                </a:tc>
                <a:tc>
                  <a:txBody>
                    <a:bodyPr/>
                    <a:lstStyle>
                      <a:lvl1pPr marL="0" algn="l" defTabSz="914400" rtl="0" eaLnBrk="1" latinLnBrk="0" hangingPunct="1">
                        <a:defRPr sz="1800" kern="1200">
                          <a:solidFill>
                            <a:schemeClr val="tx1"/>
                          </a:solidFill>
                          <a:latin typeface="Trebuchet MS"/>
                        </a:defRPr>
                      </a:lvl1pPr>
                      <a:lvl2pPr marL="457200" algn="l" defTabSz="914400" rtl="0" eaLnBrk="1" latinLnBrk="0" hangingPunct="1">
                        <a:defRPr sz="1800" kern="1200">
                          <a:solidFill>
                            <a:schemeClr val="tx1"/>
                          </a:solidFill>
                          <a:latin typeface="Trebuchet MS"/>
                        </a:defRPr>
                      </a:lvl2pPr>
                      <a:lvl3pPr marL="914400" algn="l" defTabSz="914400" rtl="0" eaLnBrk="1" latinLnBrk="0" hangingPunct="1">
                        <a:defRPr sz="1800" kern="1200">
                          <a:solidFill>
                            <a:schemeClr val="tx1"/>
                          </a:solidFill>
                          <a:latin typeface="Trebuchet MS"/>
                        </a:defRPr>
                      </a:lvl3pPr>
                      <a:lvl4pPr marL="1371600" algn="l" defTabSz="914400" rtl="0" eaLnBrk="1" latinLnBrk="0" hangingPunct="1">
                        <a:defRPr sz="1800" kern="1200">
                          <a:solidFill>
                            <a:schemeClr val="tx1"/>
                          </a:solidFill>
                          <a:latin typeface="Trebuchet MS"/>
                        </a:defRPr>
                      </a:lvl4pPr>
                      <a:lvl5pPr marL="1828800" algn="l" defTabSz="914400" rtl="0" eaLnBrk="1" latinLnBrk="0" hangingPunct="1">
                        <a:defRPr sz="1800" kern="1200">
                          <a:solidFill>
                            <a:schemeClr val="tx1"/>
                          </a:solidFill>
                          <a:latin typeface="Trebuchet MS"/>
                        </a:defRPr>
                      </a:lvl5pPr>
                      <a:lvl6pPr marL="2286000" algn="l" defTabSz="914400" rtl="0" eaLnBrk="1" latinLnBrk="0" hangingPunct="1">
                        <a:defRPr sz="1800" kern="1200">
                          <a:solidFill>
                            <a:schemeClr val="tx1"/>
                          </a:solidFill>
                          <a:latin typeface="Trebuchet MS"/>
                        </a:defRPr>
                      </a:lvl6pPr>
                      <a:lvl7pPr marL="2743200" algn="l" defTabSz="914400" rtl="0" eaLnBrk="1" latinLnBrk="0" hangingPunct="1">
                        <a:defRPr sz="1800" kern="1200">
                          <a:solidFill>
                            <a:schemeClr val="tx1"/>
                          </a:solidFill>
                          <a:latin typeface="Trebuchet MS"/>
                        </a:defRPr>
                      </a:lvl7pPr>
                      <a:lvl8pPr marL="3200400" algn="l" defTabSz="914400" rtl="0" eaLnBrk="1" latinLnBrk="0" hangingPunct="1">
                        <a:defRPr sz="1800" kern="1200">
                          <a:solidFill>
                            <a:schemeClr val="tx1"/>
                          </a:solidFill>
                          <a:latin typeface="Trebuchet MS"/>
                        </a:defRPr>
                      </a:lvl8pPr>
                      <a:lvl9pPr marL="3657600" algn="l" defTabSz="914400" rtl="0" eaLnBrk="1" latinLnBrk="0" hangingPunct="1">
                        <a:defRPr sz="1800" kern="1200">
                          <a:solidFill>
                            <a:schemeClr val="tx1"/>
                          </a:solidFill>
                          <a:latin typeface="Trebuchet MS"/>
                        </a:defRPr>
                      </a:lvl9pPr>
                    </a:lstStyle>
                    <a:p>
                      <a:pPr marL="293687" marR="0" lvl="1" indent="-285750" algn="l" defTabSz="914400" rtl="0" eaLnBrk="1" fontAlgn="auto" latinLnBrk="0" hangingPunct="1">
                        <a:lnSpc>
                          <a:spcPct val="100000"/>
                        </a:lnSpc>
                        <a:spcBef>
                          <a:spcPts val="0"/>
                        </a:spcBef>
                        <a:spcAft>
                          <a:spcPts val="0"/>
                        </a:spcAft>
                        <a:buClr>
                          <a:srgbClr val="C18567"/>
                        </a:buClr>
                        <a:buSzTx/>
                        <a:buFont typeface="Arial Narrow" panose="020B0606020202030204" pitchFamily="34" charset="0"/>
                        <a:buChar char="→"/>
                        <a:tabLst/>
                        <a:defRPr/>
                      </a:pPr>
                      <a:r>
                        <a:rPr lang="en-US" sz="1800" kern="1200" dirty="0">
                          <a:solidFill>
                            <a:schemeClr val="bg2">
                              <a:lumMod val="25000"/>
                            </a:schemeClr>
                          </a:solidFill>
                          <a:latin typeface="Arial Narrow" panose="020B0606020202030204" pitchFamily="34" charset="0"/>
                          <a:ea typeface="+mn-ea"/>
                          <a:cs typeface="Arial" panose="020B0604020202020204" pitchFamily="34" charset="0"/>
                          <a:sym typeface="Wingdings"/>
                        </a:rPr>
                        <a:t>Presence of health conditions</a:t>
                      </a:r>
                      <a:endParaRPr lang="en-US" sz="1800" kern="1200" dirty="0">
                        <a:solidFill>
                          <a:schemeClr val="bg2">
                            <a:lumMod val="25000"/>
                          </a:schemeClr>
                        </a:solidFill>
                        <a:latin typeface="Arial Narrow" panose="020B0606020202030204" pitchFamily="34" charset="0"/>
                        <a:ea typeface="+mn-ea"/>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lnT w="9525" cap="flat" cmpd="sng" algn="ctr">
                      <a:solidFill>
                        <a:srgbClr val="AAAAAA">
                          <a:shade val="95000"/>
                          <a:satMod val="105000"/>
                        </a:srgbClr>
                      </a:solidFill>
                      <a:prstDash val="solid"/>
                      <a:round/>
                      <a:headEnd type="none" w="med" len="med"/>
                      <a:tailEnd type="none" w="med" len="med"/>
                    </a:lnT>
                    <a:lnB w="9525" cap="flat" cmpd="sng" algn="ctr">
                      <a:solidFill>
                        <a:srgbClr val="AAAAAA">
                          <a:shade val="95000"/>
                          <a:satMod val="105000"/>
                        </a:srgbClr>
                      </a:solidFill>
                      <a:prstDash val="solid"/>
                    </a:lnB>
                    <a:lnTlToBr w="12700" cmpd="sng">
                      <a:noFill/>
                      <a:prstDash val="solid"/>
                    </a:lnTlToBr>
                    <a:lnBlToTr w="12700" cmpd="sng">
                      <a:noFill/>
                      <a:prstDash val="solid"/>
                    </a:lnBlToTr>
                    <a:solidFill>
                      <a:srgbClr val="FBF9F3"/>
                    </a:solidFill>
                  </a:tcPr>
                </a:tc>
                <a:extLst>
                  <a:ext uri="{0D108BD9-81ED-4DB2-BD59-A6C34878D82A}">
                    <a16:rowId xmlns:a16="http://schemas.microsoft.com/office/drawing/2014/main" val="10003"/>
                  </a:ext>
                </a:extLst>
              </a:tr>
            </a:tbl>
          </a:graphicData>
        </a:graphic>
      </p:graphicFrame>
      <p:sp>
        <p:nvSpPr>
          <p:cNvPr id="35" name="Rectangle 34">
            <a:extLst>
              <a:ext uri="{FF2B5EF4-FFF2-40B4-BE49-F238E27FC236}">
                <a16:creationId xmlns:a16="http://schemas.microsoft.com/office/drawing/2014/main" id="{CA19B27F-5670-48D4-800E-E204628A1C6B}"/>
              </a:ext>
            </a:extLst>
          </p:cNvPr>
          <p:cNvSpPr/>
          <p:nvPr/>
        </p:nvSpPr>
        <p:spPr>
          <a:xfrm>
            <a:off x="451986" y="4326001"/>
            <a:ext cx="8340969" cy="903581"/>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The risk of fracture was higher in patients who received multiple daily doses of PPIs and therapy for a year or longer</a:t>
            </a:r>
          </a:p>
        </p:txBody>
      </p:sp>
    </p:spTree>
    <p:extLst>
      <p:ext uri="{BB962C8B-B14F-4D97-AF65-F5344CB8AC3E}">
        <p14:creationId xmlns:p14="http://schemas.microsoft.com/office/powerpoint/2010/main" val="2351815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20996"/>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PPI Product Monographs Continue to Reflect Health Canada Guidance*</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Accessed March 17,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Product Monographs of </a:t>
            </a: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Losec</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(omeprazole magnesium), Nexium</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(esomeprazole magnesium trihydrate), Tecta</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(pantoprazole magnesium), </a:t>
            </a:r>
            <a:b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Pantoloc</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(pantoprazole sodium), </a:t>
            </a: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Pariet</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(rabeprazole sodium), </a:t>
            </a: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Prevacid</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(lansoprazole), Dexilant</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dexlansoprazole</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456349"/>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Several observational studies suggest PPI therapy may be associated with an increased risk for osteoporosis-related fractures of the hip, wrist, or spine.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The risk of fracture was increased in patients who received high-dose, defined as multiple daily doses, and long-term PPI therapy (&gt;1 year).</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Patients should use the lowest dose and shortest duration of PPI therapy appropriate to the condition being treated. </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75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Tree>
    <p:extLst>
      <p:ext uri="{BB962C8B-B14F-4D97-AF65-F5344CB8AC3E}">
        <p14:creationId xmlns:p14="http://schemas.microsoft.com/office/powerpoint/2010/main" val="37719859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PPIs are potent acid suppressing medications used to treat gastrointestinal (GI) conditions</a:t>
            </a:r>
            <a:r>
              <a:rPr kumimoji="0" lang="en-US"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1</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Chronic hypergastrinemia induced by PPI use may lead to parathyroid hyperplasia, resulting in increased loss of calcium from bone and increased bone resorption</a:t>
            </a:r>
            <a:r>
              <a:rPr kumimoji="0" lang="en-US"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1</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Gastric acid suppression may also reduce the bioavailability of calcium for intestinal absorption leading to increased bone resorption</a:t>
            </a:r>
            <a:r>
              <a:rPr kumimoji="0" lang="en-US"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1</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PPI use is associated with a modest risk of fragility fracture</a:t>
            </a:r>
            <a:r>
              <a:rPr kumimoji="0" lang="en-US"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2,3</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Health Canada suggests physicians monitor patients with risk factors for osteoporosis who use PPIs</a:t>
            </a:r>
            <a:r>
              <a:rPr kumimoji="0" lang="en-US" sz="2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rPr>
              <a:t>3</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56" y="5373212"/>
            <a:ext cx="2324373" cy="1743280"/>
          </a:xfrm>
          <a:prstGeom prst="rect">
            <a:avLst/>
          </a:prstGeom>
        </p:spPr>
      </p:pic>
      <p:sp>
        <p:nvSpPr>
          <p:cNvPr id="9" name="Rectangle 3">
            <a:extLst>
              <a:ext uri="{FF2B5EF4-FFF2-40B4-BE49-F238E27FC236}">
                <a16:creationId xmlns:a16="http://schemas.microsoft.com/office/drawing/2014/main" id="{2D364D7F-3B77-4E6D-A879-6B0B0CE63EE2}"/>
              </a:ext>
            </a:extLst>
          </p:cNvPr>
          <p:cNvSpPr>
            <a:spLocks noChangeArrowheads="1"/>
          </p:cNvSpPr>
          <p:nvPr/>
        </p:nvSpPr>
        <p:spPr bwMode="auto">
          <a:xfrm>
            <a:off x="125415" y="6463979"/>
            <a:ext cx="76977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 Yang YX. (2012) Curr Gastroenterol Rep 14, 473–479. 2. CAG Position Statement: Hip Fracture and Proton Pump Inhibitor Therapy – A 2013 update. </a:t>
            </a:r>
            <a:b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br>
            <a:r>
              <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3. Health Canada Alert April 2013. Proton Pump Inhibtors: Risk of Bone Fractures. Available at: http://healthycanadians.gc.ca/recall-alert-rappel-avis/hc-sc/2013/26523a-eng.php.</a:t>
            </a:r>
          </a:p>
        </p:txBody>
      </p:sp>
      <p:pic>
        <p:nvPicPr>
          <p:cNvPr id="10" name="Graphic 9" descr="Circle with right arrow">
            <a:hlinkClick r:id="rId5" action="ppaction://hlinksldjump"/>
            <a:extLst>
              <a:ext uri="{FF2B5EF4-FFF2-40B4-BE49-F238E27FC236}">
                <a16:creationId xmlns:a16="http://schemas.microsoft.com/office/drawing/2014/main" id="{7ED5F3C1-7B6E-4531-915F-E615F50367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4250" y="6418812"/>
            <a:ext cx="432000" cy="432000"/>
          </a:xfrm>
          <a:prstGeom prst="rect">
            <a:avLst/>
          </a:prstGeom>
        </p:spPr>
      </p:pic>
    </p:spTree>
    <p:extLst>
      <p:ext uri="{BB962C8B-B14F-4D97-AF65-F5344CB8AC3E}">
        <p14:creationId xmlns:p14="http://schemas.microsoft.com/office/powerpoint/2010/main" val="90786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63315" y="253711"/>
            <a:ext cx="7389845" cy="707886"/>
          </a:xfrm>
          <a:prstGeom prst="rect">
            <a:avLst/>
          </a:prstGeom>
        </p:spPr>
        <p:txBody>
          <a:bodyPr wrap="square">
            <a:spAutoFit/>
          </a:bodyPr>
          <a:lstStyle/>
          <a:p>
            <a:pPr lvl="0" defTabSz="342991">
              <a:defRPr/>
            </a:pPr>
            <a:r>
              <a:rPr lang="en-US" sz="4000" b="1" dirty="0">
                <a:solidFill>
                  <a:srgbClr val="7B4A31"/>
                </a:solidFill>
                <a:latin typeface="Arial Narrow" panose="020B0606020202030204" pitchFamily="34" charset="0"/>
              </a:rPr>
              <a:t>Women &gt;50 and Osteoporosis</a:t>
            </a:r>
            <a:r>
              <a:rPr lang="en-US" sz="4000" b="1" baseline="30000" dirty="0">
                <a:solidFill>
                  <a:srgbClr val="7B4A31"/>
                </a:solidFill>
                <a:latin typeface="Arial Narrow" panose="020B0606020202030204" pitchFamily="34" charset="0"/>
              </a:rPr>
              <a:t>1</a:t>
            </a:r>
            <a:endParaRPr kumimoji="0" lang="en-US" sz="40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296777"/>
            <a:ext cx="9162797" cy="3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Content Placeholder 2">
            <a:extLst>
              <a:ext uri="{FF2B5EF4-FFF2-40B4-BE49-F238E27FC236}">
                <a16:creationId xmlns:a16="http://schemas.microsoft.com/office/drawing/2014/main" id="{5ED6B7A9-34EE-4E38-9E3C-89DB2E17B815}"/>
              </a:ext>
            </a:extLst>
          </p:cNvPr>
          <p:cNvSpPr txBox="1">
            <a:spLocks/>
          </p:cNvSpPr>
          <p:nvPr/>
        </p:nvSpPr>
        <p:spPr>
          <a:xfrm>
            <a:off x="31549" y="1593644"/>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342900">
              <a:lnSpc>
                <a:spcPct val="100000"/>
              </a:lnSpc>
              <a:spcBef>
                <a:spcPts val="0"/>
              </a:spcBef>
              <a:buClr>
                <a:srgbClr val="C18567"/>
              </a:buClr>
              <a:buFont typeface="Wingdings" panose="05000000000000000000" pitchFamily="2" charset="2"/>
              <a:buChar char="§"/>
            </a:pPr>
            <a:r>
              <a:rPr lang="en-CA" sz="2400" b="1" dirty="0">
                <a:solidFill>
                  <a:srgbClr val="C18567"/>
                </a:solidFill>
                <a:latin typeface="Arial Narrow" panose="020B0606020202030204" pitchFamily="34" charset="0"/>
              </a:rPr>
              <a:t>1</a:t>
            </a:r>
            <a:r>
              <a:rPr lang="en-CA" sz="2400" b="1" dirty="0">
                <a:solidFill>
                  <a:schemeClr val="tx1">
                    <a:lumMod val="65000"/>
                    <a:lumOff val="35000"/>
                  </a:schemeClr>
                </a:solidFill>
                <a:latin typeface="Arial Narrow" panose="020B0606020202030204" pitchFamily="34" charset="0"/>
              </a:rPr>
              <a:t> in </a:t>
            </a:r>
            <a:r>
              <a:rPr lang="en-CA" sz="2400" b="1" dirty="0">
                <a:solidFill>
                  <a:srgbClr val="C18567"/>
                </a:solidFill>
                <a:latin typeface="Arial Narrow" panose="020B0606020202030204" pitchFamily="34" charset="0"/>
              </a:rPr>
              <a:t>3</a:t>
            </a:r>
            <a:r>
              <a:rPr lang="en-CA" sz="2400" b="1" dirty="0">
                <a:solidFill>
                  <a:schemeClr val="tx1">
                    <a:lumMod val="65000"/>
                    <a:lumOff val="35000"/>
                  </a:schemeClr>
                </a:solidFill>
                <a:latin typeface="Arial Narrow" panose="020B0606020202030204" pitchFamily="34" charset="0"/>
              </a:rPr>
              <a:t> women will suffer from an osteoporotic fracture during their lifetime</a:t>
            </a:r>
            <a:r>
              <a:rPr lang="en-CA" sz="2400" b="1" baseline="30000" dirty="0">
                <a:solidFill>
                  <a:schemeClr val="tx1">
                    <a:lumMod val="65000"/>
                    <a:lumOff val="35000"/>
                  </a:schemeClr>
                </a:solidFill>
                <a:latin typeface="Arial Narrow" panose="020B0606020202030204" pitchFamily="34" charset="0"/>
              </a:rPr>
              <a:t>1</a:t>
            </a:r>
          </a:p>
          <a:p>
            <a:pPr indent="0">
              <a:lnSpc>
                <a:spcPct val="100000"/>
              </a:lnSpc>
              <a:spcBef>
                <a:spcPts val="0"/>
              </a:spcBef>
              <a:buClr>
                <a:srgbClr val="326581"/>
              </a:buClr>
              <a:buNone/>
            </a:pPr>
            <a:endParaRPr lang="en-CA" sz="2400" b="1" baseline="30000" dirty="0">
              <a:solidFill>
                <a:schemeClr val="tx1">
                  <a:lumMod val="65000"/>
                  <a:lumOff val="35000"/>
                </a:schemeClr>
              </a:solidFill>
              <a:latin typeface="Arial Narrow" panose="020B0606020202030204" pitchFamily="34" charset="0"/>
            </a:endParaRPr>
          </a:p>
          <a:p>
            <a:pPr marL="514350" indent="-342900">
              <a:lnSpc>
                <a:spcPct val="100000"/>
              </a:lnSpc>
              <a:spcBef>
                <a:spcPts val="0"/>
              </a:spcBef>
              <a:buClr>
                <a:srgbClr val="C18567"/>
              </a:buClr>
              <a:buFont typeface="Wingdings" panose="05000000000000000000" pitchFamily="2" charset="2"/>
              <a:buChar char="§"/>
            </a:pPr>
            <a:r>
              <a:rPr lang="en-CA" sz="2400" b="1" dirty="0">
                <a:solidFill>
                  <a:schemeClr val="tx1">
                    <a:lumMod val="65000"/>
                    <a:lumOff val="35000"/>
                  </a:schemeClr>
                </a:solidFill>
                <a:latin typeface="Arial Narrow" panose="020B0606020202030204" pitchFamily="34" charset="0"/>
              </a:rPr>
              <a:t>Over </a:t>
            </a:r>
            <a:r>
              <a:rPr lang="en-CA" sz="2400" b="1" dirty="0">
                <a:solidFill>
                  <a:srgbClr val="C18567"/>
                </a:solidFill>
                <a:latin typeface="Arial Narrow" panose="020B0606020202030204" pitchFamily="34" charset="0"/>
              </a:rPr>
              <a:t>80% </a:t>
            </a:r>
            <a:r>
              <a:rPr lang="en-CA" sz="2400" b="1" dirty="0">
                <a:solidFill>
                  <a:schemeClr val="tx1">
                    <a:lumMod val="65000"/>
                    <a:lumOff val="35000"/>
                  </a:schemeClr>
                </a:solidFill>
                <a:latin typeface="Arial Narrow" panose="020B0606020202030204" pitchFamily="34" charset="0"/>
              </a:rPr>
              <a:t>of all fractures in Canada after age 50 are osteoporotic</a:t>
            </a:r>
            <a:r>
              <a:rPr lang="en-CA" sz="2400" b="1" baseline="30000" dirty="0">
                <a:solidFill>
                  <a:schemeClr val="tx1">
                    <a:lumMod val="65000"/>
                    <a:lumOff val="35000"/>
                  </a:schemeClr>
                </a:solidFill>
                <a:latin typeface="Arial Narrow" panose="020B0606020202030204" pitchFamily="34" charset="0"/>
              </a:rPr>
              <a:t>1</a:t>
            </a:r>
          </a:p>
          <a:p>
            <a:pPr indent="0">
              <a:lnSpc>
                <a:spcPct val="100000"/>
              </a:lnSpc>
              <a:spcBef>
                <a:spcPts val="0"/>
              </a:spcBef>
              <a:buClr>
                <a:srgbClr val="326581"/>
              </a:buClr>
              <a:buNone/>
            </a:pPr>
            <a:endParaRPr lang="en-CA" sz="2400" b="1" baseline="30000" dirty="0">
              <a:solidFill>
                <a:schemeClr val="tx1">
                  <a:lumMod val="65000"/>
                  <a:lumOff val="35000"/>
                </a:schemeClr>
              </a:solidFill>
              <a:latin typeface="Arial Narrow" panose="020B0606020202030204" pitchFamily="34" charset="0"/>
            </a:endParaRPr>
          </a:p>
          <a:p>
            <a:pPr marL="514350" indent="-342900">
              <a:lnSpc>
                <a:spcPct val="100000"/>
              </a:lnSpc>
              <a:spcBef>
                <a:spcPts val="0"/>
              </a:spcBef>
              <a:buClr>
                <a:srgbClr val="C18567"/>
              </a:buClr>
              <a:buFont typeface="Wingdings" panose="05000000000000000000" pitchFamily="2" charset="2"/>
              <a:buChar char="§"/>
            </a:pPr>
            <a:r>
              <a:rPr lang="en-CA" sz="2400" b="1" dirty="0">
                <a:solidFill>
                  <a:schemeClr val="tx1">
                    <a:lumMod val="65000"/>
                    <a:lumOff val="35000"/>
                  </a:schemeClr>
                </a:solidFill>
                <a:latin typeface="Arial Narrow" panose="020B0606020202030204" pitchFamily="34" charset="0"/>
              </a:rPr>
              <a:t>Osteoporotic fracture incidence in women over 50 years of age</a:t>
            </a:r>
            <a:r>
              <a:rPr lang="en-CA" sz="2400" b="1" baseline="30000" dirty="0">
                <a:solidFill>
                  <a:schemeClr val="tx1">
                    <a:lumMod val="65000"/>
                    <a:lumOff val="35000"/>
                  </a:schemeClr>
                </a:solidFill>
                <a:latin typeface="Arial Narrow" panose="020B0606020202030204" pitchFamily="34" charset="0"/>
              </a:rPr>
              <a:t>1</a:t>
            </a:r>
          </a:p>
          <a:p>
            <a:pPr marL="857250" lvl="1" indent="-342900">
              <a:lnSpc>
                <a:spcPct val="100000"/>
              </a:lnSpc>
              <a:spcBef>
                <a:spcPts val="0"/>
              </a:spcBef>
              <a:buClr>
                <a:srgbClr val="C18567"/>
              </a:buClr>
              <a:buFont typeface="Arial Narrow" panose="020B0606020202030204" pitchFamily="34" charset="0"/>
              <a:buChar char="→"/>
            </a:pPr>
            <a:r>
              <a:rPr lang="en-CA" sz="2000" b="1" dirty="0">
                <a:solidFill>
                  <a:srgbClr val="C18567"/>
                </a:solidFill>
                <a:latin typeface="Arial Narrow" panose="020B0606020202030204" pitchFamily="34" charset="0"/>
              </a:rPr>
              <a:t>22% </a:t>
            </a:r>
            <a:r>
              <a:rPr lang="en-CA" sz="2000" dirty="0">
                <a:solidFill>
                  <a:prstClr val="black">
                    <a:lumMod val="75000"/>
                    <a:lumOff val="25000"/>
                  </a:prstClr>
                </a:solidFill>
                <a:latin typeface="Arial Narrow" panose="020B0606020202030204" pitchFamily="34" charset="0"/>
              </a:rPr>
              <a:t>of women over 50 experience a wrist fracture</a:t>
            </a:r>
          </a:p>
          <a:p>
            <a:pPr marL="857250" lvl="1" indent="-342900">
              <a:lnSpc>
                <a:spcPct val="100000"/>
              </a:lnSpc>
              <a:spcBef>
                <a:spcPts val="0"/>
              </a:spcBef>
              <a:buClr>
                <a:srgbClr val="C18567"/>
              </a:buClr>
              <a:buFont typeface="Arial Narrow" panose="020B0606020202030204" pitchFamily="34" charset="0"/>
              <a:buChar char="→"/>
            </a:pPr>
            <a:r>
              <a:rPr lang="en-CA" sz="2000" b="1" dirty="0">
                <a:solidFill>
                  <a:srgbClr val="C18567"/>
                </a:solidFill>
                <a:latin typeface="Arial Narrow" panose="020B0606020202030204" pitchFamily="34" charset="0"/>
              </a:rPr>
              <a:t>27% </a:t>
            </a:r>
            <a:r>
              <a:rPr lang="en-CA" sz="2000" dirty="0">
                <a:solidFill>
                  <a:prstClr val="black">
                    <a:lumMod val="75000"/>
                    <a:lumOff val="25000"/>
                  </a:prstClr>
                </a:solidFill>
                <a:latin typeface="Arial Narrow" panose="020B0606020202030204" pitchFamily="34" charset="0"/>
              </a:rPr>
              <a:t>experience a vertebral fracture</a:t>
            </a:r>
          </a:p>
          <a:p>
            <a:pPr marL="857250" lvl="1" indent="-342900">
              <a:lnSpc>
                <a:spcPct val="100000"/>
              </a:lnSpc>
              <a:spcBef>
                <a:spcPts val="0"/>
              </a:spcBef>
              <a:buClr>
                <a:srgbClr val="C18567"/>
              </a:buClr>
              <a:buFont typeface="Arial Narrow" panose="020B0606020202030204" pitchFamily="34" charset="0"/>
              <a:buChar char="→"/>
            </a:pPr>
            <a:r>
              <a:rPr lang="en-CA" sz="2000" b="1" dirty="0">
                <a:solidFill>
                  <a:srgbClr val="C18567"/>
                </a:solidFill>
                <a:latin typeface="Arial Narrow" panose="020B0606020202030204" pitchFamily="34" charset="0"/>
              </a:rPr>
              <a:t>15% </a:t>
            </a:r>
            <a:r>
              <a:rPr lang="en-CA" sz="2000" dirty="0">
                <a:solidFill>
                  <a:prstClr val="black">
                    <a:lumMod val="75000"/>
                    <a:lumOff val="25000"/>
                  </a:prstClr>
                </a:solidFill>
                <a:latin typeface="Arial Narrow" panose="020B0606020202030204" pitchFamily="34" charset="0"/>
              </a:rPr>
              <a:t>experience a hip fracture</a:t>
            </a:r>
          </a:p>
          <a:p>
            <a:pPr marL="857250" lvl="1" indent="-342900">
              <a:lnSpc>
                <a:spcPct val="100000"/>
              </a:lnSpc>
              <a:spcBef>
                <a:spcPts val="0"/>
              </a:spcBef>
              <a:buClr>
                <a:srgbClr val="C18567"/>
              </a:buClr>
              <a:buFont typeface="Arial Narrow" panose="020B0606020202030204" pitchFamily="34" charset="0"/>
              <a:buChar char="→"/>
            </a:pPr>
            <a:r>
              <a:rPr lang="en-CA" sz="2000" b="1" dirty="0">
                <a:solidFill>
                  <a:srgbClr val="C18567"/>
                </a:solidFill>
                <a:latin typeface="Arial Narrow" panose="020B0606020202030204" pitchFamily="34" charset="0"/>
              </a:rPr>
              <a:t>7% </a:t>
            </a:r>
            <a:r>
              <a:rPr lang="en-CA" sz="2000" dirty="0">
                <a:solidFill>
                  <a:prstClr val="black">
                    <a:lumMod val="75000"/>
                    <a:lumOff val="25000"/>
                  </a:prstClr>
                </a:solidFill>
                <a:latin typeface="Arial Narrow" panose="020B0606020202030204" pitchFamily="34" charset="0"/>
              </a:rPr>
              <a:t>experience a pelvic fracture</a:t>
            </a:r>
          </a:p>
          <a:p>
            <a:pPr marL="857250" lvl="1" indent="-342900">
              <a:lnSpc>
                <a:spcPct val="100000"/>
              </a:lnSpc>
              <a:spcBef>
                <a:spcPts val="0"/>
              </a:spcBef>
              <a:buClr>
                <a:srgbClr val="C18567"/>
              </a:buClr>
              <a:buFont typeface="Arial Narrow" panose="020B0606020202030204" pitchFamily="34" charset="0"/>
              <a:buChar char="→"/>
            </a:pPr>
            <a:r>
              <a:rPr lang="en-CA" sz="2000" b="1" dirty="0">
                <a:solidFill>
                  <a:srgbClr val="C18567"/>
                </a:solidFill>
                <a:latin typeface="Arial Narrow" panose="020B0606020202030204" pitchFamily="34" charset="0"/>
              </a:rPr>
              <a:t>29% </a:t>
            </a:r>
            <a:r>
              <a:rPr lang="en-CA" sz="2000" dirty="0">
                <a:solidFill>
                  <a:prstClr val="black">
                    <a:lumMod val="75000"/>
                    <a:lumOff val="25000"/>
                  </a:prstClr>
                </a:solidFill>
                <a:latin typeface="Arial Narrow" panose="020B0606020202030204" pitchFamily="34" charset="0"/>
              </a:rPr>
              <a:t>experience other fractures including clavicle, </a:t>
            </a:r>
            <a:r>
              <a:rPr lang="en-CA" sz="2000" dirty="0" err="1">
                <a:solidFill>
                  <a:prstClr val="black">
                    <a:lumMod val="75000"/>
                    <a:lumOff val="25000"/>
                  </a:prstClr>
                </a:solidFill>
                <a:latin typeface="Arial Narrow" panose="020B0606020202030204" pitchFamily="34" charset="0"/>
              </a:rPr>
              <a:t>humerus</a:t>
            </a:r>
            <a:r>
              <a:rPr lang="en-CA" sz="2000" dirty="0">
                <a:solidFill>
                  <a:prstClr val="black">
                    <a:lumMod val="75000"/>
                    <a:lumOff val="25000"/>
                  </a:prstClr>
                </a:solidFill>
                <a:latin typeface="Arial Narrow" panose="020B0606020202030204" pitchFamily="34" charset="0"/>
              </a:rPr>
              <a:t>, femur, tibia/fibula, and hands/fingers</a:t>
            </a:r>
          </a:p>
          <a:p>
            <a:endParaRPr lang="en-CA" sz="1800" dirty="0"/>
          </a:p>
          <a:p>
            <a:endParaRPr lang="en-CA" sz="1800" dirty="0"/>
          </a:p>
          <a:p>
            <a:endParaRPr lang="en-CA" sz="1800" dirty="0"/>
          </a:p>
        </p:txBody>
      </p:sp>
      <p:sp>
        <p:nvSpPr>
          <p:cNvPr id="5" name="Rectangle 4">
            <a:extLst>
              <a:ext uri="{FF2B5EF4-FFF2-40B4-BE49-F238E27FC236}">
                <a16:creationId xmlns:a16="http://schemas.microsoft.com/office/drawing/2014/main" id="{95A8A0AD-432A-44D4-A90A-CCC5AC2D0551}"/>
              </a:ext>
            </a:extLst>
          </p:cNvPr>
          <p:cNvSpPr/>
          <p:nvPr/>
        </p:nvSpPr>
        <p:spPr>
          <a:xfrm>
            <a:off x="31548" y="6492627"/>
            <a:ext cx="9112451" cy="369332"/>
          </a:xfrm>
          <a:prstGeom prst="rect">
            <a:avLst/>
          </a:prstGeom>
        </p:spPr>
        <p:txBody>
          <a:bodyPr wrap="square">
            <a:spAutoFit/>
          </a:bodyPr>
          <a:lstStyle/>
          <a:p>
            <a:pPr lvl="0" defTabSz="914400">
              <a:defRPr/>
            </a:pPr>
            <a:r>
              <a:rPr lang="en-US" sz="900" dirty="0">
                <a:solidFill>
                  <a:srgbClr val="000000"/>
                </a:solidFill>
                <a:latin typeface="Arial Narrow" panose="020B0606020202030204" pitchFamily="34" charset="0"/>
              </a:rPr>
              <a:t>1</a:t>
            </a:r>
            <a:r>
              <a:rPr lang="en-US" sz="900" dirty="0">
                <a:solidFill>
                  <a:srgbClr val="595959"/>
                </a:solidFill>
                <a:latin typeface="Arial Narrow" panose="020B0606020202030204" pitchFamily="34" charset="0"/>
              </a:rPr>
              <a:t>. Burge R, et al. </a:t>
            </a:r>
            <a:r>
              <a:rPr lang="en-US" sz="900" i="1" dirty="0">
                <a:solidFill>
                  <a:srgbClr val="595959"/>
                </a:solidFill>
                <a:latin typeface="Arial Narrow" panose="020B0606020202030204" pitchFamily="34" charset="0"/>
              </a:rPr>
              <a:t>J Bone Miner Res</a:t>
            </a:r>
            <a:r>
              <a:rPr lang="en-US" sz="900" dirty="0">
                <a:solidFill>
                  <a:srgbClr val="595959"/>
                </a:solidFill>
                <a:latin typeface="Arial Narrow" panose="020B0606020202030204" pitchFamily="34" charset="0"/>
              </a:rPr>
              <a:t>. 2007;22:465-475; 2. Watts NB, et al. </a:t>
            </a:r>
            <a:r>
              <a:rPr lang="en-US" sz="900" i="1" dirty="0" err="1">
                <a:solidFill>
                  <a:srgbClr val="595959"/>
                </a:solidFill>
                <a:latin typeface="Arial Narrow" panose="020B0606020202030204" pitchFamily="34" charset="0"/>
              </a:rPr>
              <a:t>Endocr</a:t>
            </a:r>
            <a:r>
              <a:rPr lang="en-US" sz="900" i="1" dirty="0">
                <a:solidFill>
                  <a:srgbClr val="595959"/>
                </a:solidFill>
                <a:latin typeface="Arial Narrow" panose="020B0606020202030204" pitchFamily="34" charset="0"/>
              </a:rPr>
              <a:t> </a:t>
            </a:r>
            <a:r>
              <a:rPr lang="en-US" sz="900" i="1" dirty="0" err="1">
                <a:solidFill>
                  <a:srgbClr val="595959"/>
                </a:solidFill>
                <a:latin typeface="Arial Narrow" panose="020B0606020202030204" pitchFamily="34" charset="0"/>
              </a:rPr>
              <a:t>Pract</a:t>
            </a:r>
            <a:r>
              <a:rPr lang="en-US" sz="900" dirty="0">
                <a:solidFill>
                  <a:srgbClr val="595959"/>
                </a:solidFill>
                <a:latin typeface="Arial Narrow" panose="020B0606020202030204" pitchFamily="34" charset="0"/>
              </a:rPr>
              <a:t>. 2010;16:1-37. 3.</a:t>
            </a:r>
            <a:r>
              <a:rPr lang="en-CA" sz="900" dirty="0">
                <a:solidFill>
                  <a:srgbClr val="595959"/>
                </a:solidFill>
                <a:latin typeface="Arial Narrow" panose="020B0606020202030204" pitchFamily="34" charset="0"/>
              </a:rPr>
              <a:t> </a:t>
            </a:r>
            <a:r>
              <a:rPr lang="es-ES" sz="900" dirty="0" err="1">
                <a:solidFill>
                  <a:srgbClr val="595959"/>
                </a:solidFill>
                <a:latin typeface="Arial Narrow" panose="020B0606020202030204" pitchFamily="34" charset="0"/>
              </a:rPr>
              <a:t>Hajcsar</a:t>
            </a:r>
            <a:r>
              <a:rPr lang="es-ES" sz="900" dirty="0">
                <a:solidFill>
                  <a:srgbClr val="595959"/>
                </a:solidFill>
                <a:latin typeface="Arial Narrow" panose="020B0606020202030204" pitchFamily="34" charset="0"/>
              </a:rPr>
              <a:t>  EE, et al. </a:t>
            </a:r>
            <a:r>
              <a:rPr lang="es-ES" sz="900" i="1" dirty="0">
                <a:solidFill>
                  <a:srgbClr val="595959"/>
                </a:solidFill>
                <a:latin typeface="Arial Narrow" panose="020B0606020202030204" pitchFamily="34" charset="0"/>
              </a:rPr>
              <a:t>CMAJ. </a:t>
            </a:r>
            <a:r>
              <a:rPr lang="es-ES" sz="900" dirty="0">
                <a:solidFill>
                  <a:srgbClr val="595959"/>
                </a:solidFill>
                <a:latin typeface="Arial Narrow" panose="020B0606020202030204" pitchFamily="34" charset="0"/>
              </a:rPr>
              <a:t>2000;163:819-822.; </a:t>
            </a:r>
          </a:p>
          <a:p>
            <a:pPr lvl="0" defTabSz="914400">
              <a:defRPr/>
            </a:pPr>
            <a:r>
              <a:rPr lang="es-ES" sz="900" dirty="0">
                <a:solidFill>
                  <a:srgbClr val="595959"/>
                </a:solidFill>
                <a:latin typeface="Arial Narrow" panose="020B0606020202030204" pitchFamily="34" charset="0"/>
              </a:rPr>
              <a:t>4</a:t>
            </a:r>
            <a:r>
              <a:rPr lang="en-CA" sz="900" dirty="0">
                <a:solidFill>
                  <a:srgbClr val="595959"/>
                </a:solidFill>
                <a:latin typeface="Arial Narrow" panose="020B0606020202030204" pitchFamily="34" charset="0"/>
              </a:rPr>
              <a:t>. Cooper C</a:t>
            </a:r>
            <a:r>
              <a:rPr lang="en-CA" sz="900" i="1" dirty="0">
                <a:solidFill>
                  <a:srgbClr val="595959"/>
                </a:solidFill>
                <a:latin typeface="Arial Narrow" panose="020B0606020202030204" pitchFamily="34" charset="0"/>
              </a:rPr>
              <a:t>. Am J Med</a:t>
            </a:r>
            <a:r>
              <a:rPr lang="en-CA" sz="900" dirty="0">
                <a:solidFill>
                  <a:srgbClr val="595959"/>
                </a:solidFill>
                <a:latin typeface="Arial Narrow" panose="020B0606020202030204" pitchFamily="34" charset="0"/>
              </a:rPr>
              <a:t>. 1997:103:12S-19S; 5. Jean et al. </a:t>
            </a:r>
            <a:r>
              <a:rPr lang="en-CA" sz="900" i="1" dirty="0">
                <a:solidFill>
                  <a:srgbClr val="595959"/>
                </a:solidFill>
                <a:latin typeface="Arial Narrow" panose="020B0606020202030204" pitchFamily="34" charset="0"/>
              </a:rPr>
              <a:t>JBMR</a:t>
            </a:r>
            <a:r>
              <a:rPr lang="en-CA" sz="900" dirty="0">
                <a:solidFill>
                  <a:srgbClr val="595959"/>
                </a:solidFill>
                <a:latin typeface="Arial Narrow" panose="020B0606020202030204" pitchFamily="34" charset="0"/>
              </a:rPr>
              <a:t>. 2013; 28:360-71. 6. </a:t>
            </a:r>
            <a:r>
              <a:rPr lang="en-US" sz="900" dirty="0" err="1">
                <a:solidFill>
                  <a:srgbClr val="595959"/>
                </a:solidFill>
                <a:latin typeface="Arial Narrow" panose="020B0606020202030204" pitchFamily="34" charset="0"/>
              </a:rPr>
              <a:t>Papaioannou</a:t>
            </a:r>
            <a:r>
              <a:rPr lang="en-US" sz="900" dirty="0">
                <a:solidFill>
                  <a:srgbClr val="595959"/>
                </a:solidFill>
                <a:latin typeface="Arial Narrow" panose="020B0606020202030204" pitchFamily="34" charset="0"/>
              </a:rPr>
              <a:t> A, et al. </a:t>
            </a:r>
            <a:r>
              <a:rPr lang="en-US" sz="900" i="1" dirty="0">
                <a:solidFill>
                  <a:srgbClr val="595959"/>
                </a:solidFill>
                <a:latin typeface="Arial Narrow" panose="020B0606020202030204" pitchFamily="34" charset="0"/>
              </a:rPr>
              <a:t>CMAJ. </a:t>
            </a:r>
            <a:r>
              <a:rPr lang="en-US" sz="900" dirty="0">
                <a:solidFill>
                  <a:srgbClr val="595959"/>
                </a:solidFill>
                <a:latin typeface="Arial Narrow" panose="020B0606020202030204" pitchFamily="34" charset="0"/>
              </a:rPr>
              <a:t>2010;182:1864-1873.</a:t>
            </a:r>
            <a:endParaRPr lang="en-US" altLang="en-US" sz="900" dirty="0">
              <a:solidFill>
                <a:srgbClr val="595959"/>
              </a:solidFill>
              <a:latin typeface="Arial Narrow" panose="020B0606020202030204" pitchFamily="34" charset="0"/>
            </a:endParaRPr>
          </a:p>
        </p:txBody>
      </p:sp>
      <p:grpSp>
        <p:nvGrpSpPr>
          <p:cNvPr id="40" name="Group 43">
            <a:extLst>
              <a:ext uri="{FF2B5EF4-FFF2-40B4-BE49-F238E27FC236}">
                <a16:creationId xmlns:a16="http://schemas.microsoft.com/office/drawing/2014/main" id="{1EE56D56-260F-4174-87D9-FA2253FAF388}"/>
              </a:ext>
            </a:extLst>
          </p:cNvPr>
          <p:cNvGrpSpPr/>
          <p:nvPr/>
        </p:nvGrpSpPr>
        <p:grpSpPr>
          <a:xfrm>
            <a:off x="0" y="5485600"/>
            <a:ext cx="9144000" cy="807750"/>
            <a:chOff x="548640" y="5357499"/>
            <a:chExt cx="8229600" cy="608421"/>
          </a:xfrm>
        </p:grpSpPr>
        <p:sp>
          <p:nvSpPr>
            <p:cNvPr id="41" name="Rectangle 40">
              <a:extLst>
                <a:ext uri="{FF2B5EF4-FFF2-40B4-BE49-F238E27FC236}">
                  <a16:creationId xmlns:a16="http://schemas.microsoft.com/office/drawing/2014/main" id="{C4A7E51B-8139-4868-B201-B6C669427BAE}"/>
                </a:ext>
              </a:extLst>
            </p:cNvPr>
            <p:cNvSpPr/>
            <p:nvPr/>
          </p:nvSpPr>
          <p:spPr>
            <a:xfrm>
              <a:off x="548640" y="5357499"/>
              <a:ext cx="8229600" cy="608421"/>
            </a:xfrm>
            <a:prstGeom prst="rect">
              <a:avLst/>
            </a:prstGeom>
            <a:gradFill rotWithShape="1">
              <a:gsLst>
                <a:gs pos="0">
                  <a:srgbClr val="F7F4E9"/>
                </a:gs>
                <a:gs pos="100000">
                  <a:srgbClr val="EAE2C4"/>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2" name="Rectangle 41">
              <a:extLst>
                <a:ext uri="{FF2B5EF4-FFF2-40B4-BE49-F238E27FC236}">
                  <a16:creationId xmlns:a16="http://schemas.microsoft.com/office/drawing/2014/main" id="{3639D4AA-1969-4BFF-B4B4-86F42949FD4C}"/>
                </a:ext>
              </a:extLst>
            </p:cNvPr>
            <p:cNvSpPr/>
            <p:nvPr/>
          </p:nvSpPr>
          <p:spPr>
            <a:xfrm>
              <a:off x="693420" y="5371926"/>
              <a:ext cx="7940040" cy="5795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rPr>
                <a:t>Almost 50% of fractures occur at the spine or hip and are associated with significant morbidity and mortality.</a:t>
              </a:r>
              <a:r>
                <a:rPr kumimoji="0" lang="en-CA" sz="2200" b="1" i="0" u="none" strike="noStrike" kern="0" cap="none" spc="0" normalizeH="0" baseline="30000" noProof="0" dirty="0">
                  <a:ln>
                    <a:noFill/>
                  </a:ln>
                  <a:solidFill>
                    <a:schemeClr val="tx1">
                      <a:lumMod val="75000"/>
                      <a:lumOff val="25000"/>
                    </a:schemeClr>
                  </a:solidFill>
                  <a:effectLst/>
                  <a:uLnTx/>
                  <a:uFillTx/>
                  <a:latin typeface="Arial Narrow" panose="020B0606020202030204" pitchFamily="34" charset="0"/>
                </a:rPr>
                <a:t>2-6</a:t>
              </a:r>
            </a:p>
          </p:txBody>
        </p:sp>
      </p:grpSp>
    </p:spTree>
    <p:extLst>
      <p:ext uri="{BB962C8B-B14F-4D97-AF65-F5344CB8AC3E}">
        <p14:creationId xmlns:p14="http://schemas.microsoft.com/office/powerpoint/2010/main" val="243115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9</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1712188"/>
            <a:ext cx="5611230" cy="3220497"/>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When patients are treated with Selective Serotonin Receptor Inhibitors, do they have an increase in the risk of fracture?</a:t>
            </a:r>
          </a:p>
        </p:txBody>
      </p:sp>
    </p:spTree>
    <p:extLst>
      <p:ext uri="{BB962C8B-B14F-4D97-AF65-F5344CB8AC3E}">
        <p14:creationId xmlns:p14="http://schemas.microsoft.com/office/powerpoint/2010/main" val="29292280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6EB1F852-BA8F-443E-83BB-4354F2FF376F}"/>
              </a:ext>
            </a:extLst>
          </p:cNvPr>
          <p:cNvSpPr/>
          <p:nvPr/>
        </p:nvSpPr>
        <p:spPr>
          <a:xfrm>
            <a:off x="1811824" y="1975468"/>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impact of co-morbidities on the risk profile of patients with osteoporosis</a:t>
            </a:r>
          </a:p>
        </p:txBody>
      </p:sp>
      <p:sp>
        <p:nvSpPr>
          <p:cNvPr id="63" name="Rectangle 62">
            <a:extLst>
              <a:ext uri="{FF2B5EF4-FFF2-40B4-BE49-F238E27FC236}">
                <a16:creationId xmlns:a16="http://schemas.microsoft.com/office/drawing/2014/main" id="{BCEA1600-779E-462E-A5C2-69E63D38412B}"/>
              </a:ext>
            </a:extLst>
          </p:cNvPr>
          <p:cNvSpPr/>
          <p:nvPr/>
        </p:nvSpPr>
        <p:spPr>
          <a:xfrm>
            <a:off x="1811824" y="3557883"/>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why </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chronic SSRI</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treatment is associated with increased fragility fracture risk  </a:t>
            </a:r>
          </a:p>
        </p:txBody>
      </p:sp>
      <p:sp>
        <p:nvSpPr>
          <p:cNvPr id="67" name="Rectangle 66">
            <a:extLst>
              <a:ext uri="{FF2B5EF4-FFF2-40B4-BE49-F238E27FC236}">
                <a16:creationId xmlns:a16="http://schemas.microsoft.com/office/drawing/2014/main" id="{D77AEA58-8F33-4C04-84F4-CFB63A32DDD0}"/>
              </a:ext>
            </a:extLst>
          </p:cNvPr>
          <p:cNvSpPr/>
          <p:nvPr/>
        </p:nvSpPr>
        <p:spPr>
          <a:xfrm>
            <a:off x="1811824" y="4978040"/>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Mitigate the impact of medication-related factors which may increase the risk of bone loss and fragility fractures</a:t>
            </a:r>
          </a:p>
        </p:txBody>
      </p:sp>
    </p:spTree>
    <p:extLst>
      <p:ext uri="{BB962C8B-B14F-4D97-AF65-F5344CB8AC3E}">
        <p14:creationId xmlns:p14="http://schemas.microsoft.com/office/powerpoint/2010/main" val="26775038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2311003"/>
            <a:ext cx="8651631" cy="867930"/>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When patients are treated with SSRI, do they have an increase in the risk of fracture?</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9</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542232"/>
            <a:ext cx="8340969" cy="1753044"/>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Patients on chronic SSRI have increases in fragility fracture risk from numerous studies and are a potent risk factor; patients on SSRI are appropriate candidates for bone health evaluation and follow-up.</a:t>
            </a:r>
          </a:p>
        </p:txBody>
      </p:sp>
      <p:sp>
        <p:nvSpPr>
          <p:cNvPr id="8" name="TextBox 7">
            <a:extLst>
              <a:ext uri="{FF2B5EF4-FFF2-40B4-BE49-F238E27FC236}">
                <a16:creationId xmlns:a16="http://schemas.microsoft.com/office/drawing/2014/main" id="{ED8D5CFC-4330-4E82-A960-B1E93B922ADF}"/>
              </a:ext>
            </a:extLst>
          </p:cNvPr>
          <p:cNvSpPr txBox="1"/>
          <p:nvPr/>
        </p:nvSpPr>
        <p:spPr>
          <a:xfrm>
            <a:off x="457200" y="6116967"/>
            <a:ext cx="7391400"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SSRI = Selective Serotonin Receptor Inhibitors</a:t>
            </a:r>
          </a:p>
        </p:txBody>
      </p:sp>
    </p:spTree>
    <p:extLst>
      <p:ext uri="{BB962C8B-B14F-4D97-AF65-F5344CB8AC3E}">
        <p14:creationId xmlns:p14="http://schemas.microsoft.com/office/powerpoint/2010/main" val="141831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erson posing for the camera&#10;&#10;Description automatically generated">
            <a:extLst>
              <a:ext uri="{FF2B5EF4-FFF2-40B4-BE49-F238E27FC236}">
                <a16:creationId xmlns:a16="http://schemas.microsoft.com/office/drawing/2014/main" id="{7B3D5E65-E0E5-40D4-B0AC-303C3F463D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1" y="389522"/>
            <a:ext cx="4321982" cy="6062630"/>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3057529"/>
            <a:ext cx="5491986" cy="2330900"/>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1917" y="3057529"/>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250902" y="4026359"/>
            <a:ext cx="4702905" cy="15081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is Anna’s risk of osteoporotic fracture?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Low</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Moderate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High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66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32" name="Content Placeholder 1">
            <a:extLst>
              <a:ext uri="{FF2B5EF4-FFF2-40B4-BE49-F238E27FC236}">
                <a16:creationId xmlns:a16="http://schemas.microsoft.com/office/drawing/2014/main" id="{C9A1F912-05F1-489A-BCBD-2BF431D0C847}"/>
              </a:ext>
            </a:extLst>
          </p:cNvPr>
          <p:cNvSpPr txBox="1">
            <a:spLocks/>
          </p:cNvSpPr>
          <p:nvPr/>
        </p:nvSpPr>
        <p:spPr bwMode="auto">
          <a:xfrm>
            <a:off x="803193" y="1844731"/>
            <a:ext cx="2950341" cy="372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2500" lnSpcReduction="200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CA" sz="2000" b="0" i="0" u="none" strike="noStrike" kern="0" cap="none" spc="0" normalizeH="0" baseline="0" noProof="0" dirty="0">
              <a:ln>
                <a:noFill/>
              </a:ln>
              <a:solidFill>
                <a:prstClr val="black"/>
              </a:solidFill>
              <a:effectLst/>
              <a:uLnTx/>
              <a:uFillTx/>
              <a:latin typeface="Arial" charset="0"/>
              <a:cs typeface="Arial" charset="0"/>
            </a:endParaRP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Sue has been on an SSRI for depression for the last 11 years (2 previous episodes of depression)</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Femoral neck BMD T-score now -2.9</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Visits your office to discuss results of BMD testing</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Comes in for renewal of her medication</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Concerned about potential side effects of drug therapy </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endParaRPr>
          </a:p>
        </p:txBody>
      </p:sp>
    </p:spTree>
    <p:extLst>
      <p:ext uri="{BB962C8B-B14F-4D97-AF65-F5344CB8AC3E}">
        <p14:creationId xmlns:p14="http://schemas.microsoft.com/office/powerpoint/2010/main" val="17208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0" end="0"/>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1" end="1"/>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54">
                                            <p:txEl>
                                              <p:pRg st="2" end="2"/>
                                            </p:txEl>
                                          </p:spTgt>
                                        </p:tgtEl>
                                        <p:attrNameLst>
                                          <p:attrName>style.color</p:attrName>
                                        </p:attrNameLst>
                                      </p:cBhvr>
                                      <p:to>
                                        <a:srgbClr val="C185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erson posing for the camera&#10;&#10;Description automatically generated">
            <a:extLst>
              <a:ext uri="{FF2B5EF4-FFF2-40B4-BE49-F238E27FC236}">
                <a16:creationId xmlns:a16="http://schemas.microsoft.com/office/drawing/2014/main" id="{1CC5239E-2A89-4799-AFA9-214174F5485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1" y="389522"/>
            <a:ext cx="4321982" cy="6062630"/>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2416881"/>
            <a:ext cx="5491986" cy="3609941"/>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9698" y="2514855"/>
            <a:ext cx="770954" cy="770954"/>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151138" y="3506210"/>
            <a:ext cx="4702905" cy="289310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would you discuss with her regarding her BMD results and current meds?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Discuss her bone density results and fracture risk</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Ensure she is taking adequate calcium and vitamin D</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Explain to her that the SSRI has increased her risk of fragility fracture and start her on a bisphosphonate or denosumab</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Explain to her that the SSRI has increased her risk of fragility fracture and wean her off of it</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 2 &amp; 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66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1" name="Content Placeholder 1">
            <a:extLst>
              <a:ext uri="{FF2B5EF4-FFF2-40B4-BE49-F238E27FC236}">
                <a16:creationId xmlns:a16="http://schemas.microsoft.com/office/drawing/2014/main" id="{8D49DF28-11DB-427F-B183-FD49B1D0F925}"/>
              </a:ext>
            </a:extLst>
          </p:cNvPr>
          <p:cNvSpPr txBox="1">
            <a:spLocks/>
          </p:cNvSpPr>
          <p:nvPr/>
        </p:nvSpPr>
        <p:spPr bwMode="auto">
          <a:xfrm>
            <a:off x="803193" y="1844731"/>
            <a:ext cx="2950341" cy="372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2500" lnSpcReduction="200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CA" sz="2000" b="0" i="0" u="none" strike="noStrike" kern="0" cap="none" spc="0" normalizeH="0" baseline="0" noProof="0" dirty="0">
              <a:ln>
                <a:noFill/>
              </a:ln>
              <a:solidFill>
                <a:prstClr val="black"/>
              </a:solidFill>
              <a:effectLst/>
              <a:uLnTx/>
              <a:uFillTx/>
              <a:latin typeface="Arial" charset="0"/>
              <a:cs typeface="Arial" charset="0"/>
            </a:endParaRP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Sue has been on an SSRI for depression for the last 11 years (2 previous episodes of depression)</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Femoral neck BMD T-score now -2.9</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Visits your office to discuss results of BMD testing</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Comes in for renewal of her medication</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rPr>
              <a:t>Concerned about potential side effects of drug therapy </a:t>
            </a:r>
          </a:p>
          <a:p>
            <a:pPr marL="358775" marR="0" lvl="0" indent="-358775" algn="l" defTabSz="457200" rtl="0" eaLnBrk="0" fontAlgn="base" latinLnBrk="0" hangingPunct="0">
              <a:lnSpc>
                <a:spcPct val="100000"/>
              </a:lnSpc>
              <a:spcBef>
                <a:spcPct val="40000"/>
              </a:spcBef>
              <a:spcAft>
                <a:spcPct val="0"/>
              </a:spcAft>
              <a:buClr>
                <a:srgbClr val="C18567"/>
              </a:buClr>
              <a:buSzTx/>
              <a:buFont typeface="Wingdings" panose="05000000000000000000" pitchFamily="2" charset="2"/>
              <a:buChar char="§"/>
              <a:tabLst/>
              <a:defRPr/>
            </a:pPr>
            <a:endParaRPr kumimoji="0" lang="en-US" sz="2000" b="0" i="0" u="none" strike="noStrike" kern="0" cap="none" spc="0" normalizeH="0" baseline="0" noProof="0" dirty="0">
              <a:ln>
                <a:noFill/>
              </a:ln>
              <a:solidFill>
                <a:prstClr val="black"/>
              </a:solidFill>
              <a:effectLst/>
              <a:uLnTx/>
              <a:uFillTx/>
              <a:latin typeface="Arial Narrow" panose="020B0606020202030204" pitchFamily="34" charset="0"/>
              <a:cs typeface="Arial" charset="0"/>
            </a:endParaRPr>
          </a:p>
        </p:txBody>
      </p:sp>
    </p:spTree>
    <p:extLst>
      <p:ext uri="{BB962C8B-B14F-4D97-AF65-F5344CB8AC3E}">
        <p14:creationId xmlns:p14="http://schemas.microsoft.com/office/powerpoint/2010/main" val="8049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5" end="5"/>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54">
                                            <p:txEl>
                                              <p:pRg st="6" end="6"/>
                                            </p:txEl>
                                          </p:spTgt>
                                        </p:tgtEl>
                                        <p:attrNameLst>
                                          <p:attrName>style.color</p:attrName>
                                        </p:attrNameLst>
                                      </p:cBhvr>
                                      <p:to>
                                        <a:srgbClr val="C185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2900"/>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Selective Serotonin Reuptake Inhibitors (SSRIs)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 Kennedy SH et al. (2016)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Can J Psychiatry</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61(9), 540-560.; 2. IMSB, </a:t>
            </a:r>
            <a:r>
              <a:rPr kumimoji="0" lang="en-CA"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Compuscript</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(Feb'14). 3. Chau K et al. (2012)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a:t>
            </a:r>
            <a:r>
              <a:rPr kumimoji="0" lang="en-CA"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Osteoporos</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2012, 323061</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t>
            </a:r>
            <a:b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4. </a:t>
            </a:r>
            <a:r>
              <a:rPr kumimoji="0" lang="en-CA"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Tsapakis</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EM et al. (2012)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Eur Psychiatry,</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7, 156-169.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14">
            <a:extLst>
              <a:ext uri="{FF2B5EF4-FFF2-40B4-BE49-F238E27FC236}">
                <a16:creationId xmlns:a16="http://schemas.microsoft.com/office/drawing/2014/main" id="{1FA49A92-4921-4292-A9AE-8EAFBD55B88D}"/>
              </a:ext>
            </a:extLst>
          </p:cNvPr>
          <p:cNvSpPr txBox="1">
            <a:spLocks/>
          </p:cNvSpPr>
          <p:nvPr/>
        </p:nvSpPr>
        <p:spPr>
          <a:xfrm>
            <a:off x="468313" y="1556482"/>
            <a:ext cx="8193549" cy="4937154"/>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C18567"/>
              </a:buClr>
              <a:buSzTx/>
              <a:buFont typeface="Wingdings" panose="05000000000000000000" pitchFamily="2" charset="2"/>
              <a:buChar char="§"/>
              <a:tabLst/>
              <a:defRPr/>
            </a:pPr>
            <a:r>
              <a:rPr kumimoji="0" 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 class of commonly used antidepressants</a:t>
            </a:r>
          </a:p>
          <a:p>
            <a:pPr marL="750887" marR="0" lvl="2" indent="-285750" algn="l" defTabSz="914400" rtl="0" eaLnBrk="1" fontAlgn="auto" latinLnBrk="0" hangingPunct="1">
              <a:lnSpc>
                <a:spcPct val="120000"/>
              </a:lnSpc>
              <a:spcBef>
                <a:spcPts val="0"/>
              </a:spcBef>
              <a:spcAft>
                <a:spcPts val="0"/>
              </a:spcAft>
              <a:buClr>
                <a:srgbClr val="C18567"/>
              </a:buClr>
              <a:buSzTx/>
              <a:buFont typeface="Arial Narrow" panose="020B0606020202030204" pitchFamily="34" charset="0"/>
              <a:buChar char="→"/>
              <a:tabLst/>
              <a:defRPr/>
            </a:pPr>
            <a:r>
              <a:rPr kumimoji="0" lang="en-US" sz="2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First-line treatment for major depressive disorder in Canada</a:t>
            </a:r>
            <a:r>
              <a:rPr kumimoji="0" lang="en-US" sz="24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1</a:t>
            </a:r>
          </a:p>
          <a:p>
            <a:pPr marL="750887" marR="0" lvl="2" indent="-285750" algn="l" defTabSz="914400" rtl="0" eaLnBrk="1" fontAlgn="auto" latinLnBrk="0" hangingPunct="1">
              <a:lnSpc>
                <a:spcPct val="120000"/>
              </a:lnSpc>
              <a:spcBef>
                <a:spcPts val="0"/>
              </a:spcBef>
              <a:spcAft>
                <a:spcPts val="0"/>
              </a:spcAft>
              <a:buClr>
                <a:srgbClr val="C18567"/>
              </a:buClr>
              <a:buSzTx/>
              <a:buFont typeface="Arial Narrow" panose="020B0606020202030204" pitchFamily="34" charset="0"/>
              <a:buChar char="→"/>
              <a:tabLst/>
              <a:defRPr/>
            </a:pPr>
            <a:r>
              <a:rPr kumimoji="0" lang="en-US" sz="2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~69% of all antidepressants prescribed in Canada in 2013 were SSRIs/SNRIs</a:t>
            </a:r>
            <a:r>
              <a:rPr kumimoji="0" lang="en-US" sz="24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2</a:t>
            </a:r>
          </a:p>
          <a:p>
            <a:pPr marL="228600" marR="0" lvl="0" indent="-228600" algn="l" defTabSz="914400" rtl="0" eaLnBrk="1" fontAlgn="auto" latinLnBrk="0" hangingPunct="1">
              <a:lnSpc>
                <a:spcPct val="120000"/>
              </a:lnSpc>
              <a:spcBef>
                <a:spcPts val="1000"/>
              </a:spcBef>
              <a:spcAft>
                <a:spcPts val="1200"/>
              </a:spcAft>
              <a:buClr>
                <a:srgbClr val="C18567"/>
              </a:buClr>
              <a:buSzTx/>
              <a:buFont typeface="Wingdings" panose="05000000000000000000" pitchFamily="2" charset="2"/>
              <a:buChar char="§"/>
              <a:tabLst/>
              <a:defRPr/>
            </a:pPr>
            <a:r>
              <a:rPr kumimoji="0" lang="en-CA"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SSRIs selectively block the serotonin transporter (5-HTT) in the CNS to increase extracellular levels of serotonin (5-HT) and relieve symptoms of depression</a:t>
            </a:r>
            <a:r>
              <a:rPr kumimoji="0" lang="en-CA" altLang="en-US" sz="28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3</a:t>
            </a:r>
            <a:r>
              <a:rPr kumimoji="0" lang="en-CA"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t>
            </a:r>
          </a:p>
          <a:p>
            <a:pPr marL="228600" marR="0" lvl="0" indent="-228600" algn="l" defTabSz="914400" rtl="0" eaLnBrk="1" fontAlgn="auto" latinLnBrk="0" hangingPunct="1">
              <a:lnSpc>
                <a:spcPct val="120000"/>
              </a:lnSpc>
              <a:spcBef>
                <a:spcPts val="1000"/>
              </a:spcBef>
              <a:spcAft>
                <a:spcPts val="600"/>
              </a:spcAft>
              <a:buClr>
                <a:srgbClr val="C18567"/>
              </a:buClr>
              <a:buSzTx/>
              <a:buFont typeface="Wingdings" panose="05000000000000000000" pitchFamily="2" charset="2"/>
              <a:buChar char="§"/>
              <a:tabLst/>
              <a:defRPr/>
            </a:pPr>
            <a:r>
              <a:rPr kumimoji="0" lang="en-CA"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SSRIs also act on 5-HT receptors, thus modulating the release of 5-HT directly</a:t>
            </a:r>
            <a:r>
              <a:rPr kumimoji="0" lang="en-CA" altLang="en-US" sz="28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4</a:t>
            </a:r>
          </a:p>
          <a:p>
            <a:pPr marL="228600" marR="0" lvl="0" indent="-228600" algn="l" defTabSz="914400" rtl="0" eaLnBrk="1" fontAlgn="auto" latinLnBrk="0" hangingPunct="1">
              <a:lnSpc>
                <a:spcPct val="120000"/>
              </a:lnSpc>
              <a:spcBef>
                <a:spcPts val="1000"/>
              </a:spcBef>
              <a:spcAft>
                <a:spcPts val="600"/>
              </a:spcAft>
              <a:buClr>
                <a:srgbClr val="C18567"/>
              </a:buClr>
              <a:buSzTx/>
              <a:buFont typeface="Wingdings" panose="05000000000000000000" pitchFamily="2" charset="2"/>
              <a:buChar char="§"/>
              <a:tabLst/>
              <a:defRPr/>
            </a:pPr>
            <a:r>
              <a:rPr kumimoji="0" lang="en-CA"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Serotonin (5-HT) receptors have been identified on osteoclast, osteoblast and osteocyte cell lines</a:t>
            </a:r>
            <a:r>
              <a:rPr kumimoji="0" lang="en-CA" altLang="en-US" sz="28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4</a:t>
            </a:r>
            <a:r>
              <a:rPr kumimoji="0" lang="en-CA"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t>
            </a:r>
          </a:p>
          <a:p>
            <a:pPr marL="465137" marR="0" lvl="2" indent="0" algn="l" defTabSz="914400" rtl="0" eaLnBrk="1" fontAlgn="auto" latinLnBrk="0" hangingPunct="1">
              <a:lnSpc>
                <a:spcPct val="120000"/>
              </a:lnSpc>
              <a:spcBef>
                <a:spcPts val="0"/>
              </a:spcBef>
              <a:spcAft>
                <a:spcPts val="0"/>
              </a:spcAft>
              <a:buClr>
                <a:srgbClr val="C18567"/>
              </a:buClr>
              <a:buSzTx/>
              <a:buFont typeface="Arial" panose="020B0604020202020204" pitchFamily="34" charset="0"/>
              <a:buNone/>
              <a:tabLst/>
              <a:defRPr/>
            </a:pPr>
            <a:endParaRPr kumimoji="0" lang="en-US" sz="18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0" marR="0" lvl="0" indent="0" algn="l" defTabSz="914400" rtl="0" eaLnBrk="1" fontAlgn="auto" latinLnBrk="0" hangingPunct="1">
              <a:lnSpc>
                <a:spcPct val="90000"/>
              </a:lnSpc>
              <a:spcBef>
                <a:spcPct val="0"/>
              </a:spcBef>
              <a:spcAft>
                <a:spcPts val="1200"/>
              </a:spcAft>
              <a:buClrTx/>
              <a:buSzTx/>
              <a:buFont typeface="Arial" panose="020B0604020202020204" pitchFamily="34" charset="0"/>
              <a:buNone/>
              <a:tabLst/>
              <a:defRPr/>
            </a:pPr>
            <a:endParaRPr kumimoji="0" lang="en-US" altLang="en-US" sz="2800" b="0" i="0" u="none" strike="noStrike" kern="1200" cap="none" spc="0" normalizeH="0" baseline="30000" noProof="0" dirty="0">
              <a:ln>
                <a:noFill/>
              </a:ln>
              <a:solidFill>
                <a:prstClr val="black"/>
              </a:solidFill>
              <a:effectLst/>
              <a:uLnTx/>
              <a:uFillTx/>
              <a:latin typeface="Arial" charset="0"/>
              <a:ea typeface="+mn-ea"/>
              <a:cs typeface="+mn-cs"/>
            </a:endParaRPr>
          </a:p>
        </p:txBody>
      </p:sp>
      <p:sp>
        <p:nvSpPr>
          <p:cNvPr id="9" name="TextBox 8">
            <a:extLst>
              <a:ext uri="{FF2B5EF4-FFF2-40B4-BE49-F238E27FC236}">
                <a16:creationId xmlns:a16="http://schemas.microsoft.com/office/drawing/2014/main" id="{CBAD1DBD-9601-47A3-8D5D-879E898DC6D5}"/>
              </a:ext>
            </a:extLst>
          </p:cNvPr>
          <p:cNvSpPr txBox="1"/>
          <p:nvPr/>
        </p:nvSpPr>
        <p:spPr>
          <a:xfrm>
            <a:off x="457200" y="6116967"/>
            <a:ext cx="7391400"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SNRI = Serotonin-Norepinephrine Reuptake Inhibitor</a:t>
            </a:r>
          </a:p>
        </p:txBody>
      </p:sp>
    </p:spTree>
    <p:extLst>
      <p:ext uri="{BB962C8B-B14F-4D97-AF65-F5344CB8AC3E}">
        <p14:creationId xmlns:p14="http://schemas.microsoft.com/office/powerpoint/2010/main" val="197963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75427"/>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Selective Serotonin Reuptake Inhibitors and Serotonin- Norepinephrine Reuptake Inhibitors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592423"/>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Serotonin – monoamine produced by duodenal cells, synthesized in brainstem neurons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Serotonin receptors present on bone cells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Effect on bone complex- poorly understood</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Gut derived serotonin can inhibit OB</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Brain derived serotonin +OB, - OC</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SSRI increase RR of any fracture</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16 trial meta-analysis</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RR 1.61(CI 1.49-1.74) – </a:t>
            </a:r>
            <a:r>
              <a:rPr kumimoji="0" lang="en-US" sz="2400" b="1" i="0" u="none" strike="noStrike" kern="1200" cap="none" spc="0" normalizeH="0" baseline="0" noProof="0" dirty="0" err="1">
                <a:ln>
                  <a:noFill/>
                </a:ln>
                <a:solidFill>
                  <a:sysClr val="windowText" lastClr="000000">
                    <a:lumMod val="75000"/>
                    <a:lumOff val="25000"/>
                  </a:sysClr>
                </a:solidFill>
                <a:effectLst/>
                <a:uLnTx/>
                <a:uFillTx/>
                <a:latin typeface="Arial Narrow" panose="020B0606020202030204" pitchFamily="34" charset="0"/>
                <a:ea typeface="+mn-ea"/>
              </a:rPr>
              <a:t>Rabenda</a:t>
            </a:r>
            <a:r>
              <a:rPr kumimoji="0" lang="en-US"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2013</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75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Tree>
    <p:extLst>
      <p:ext uri="{BB962C8B-B14F-4D97-AF65-F5344CB8AC3E}">
        <p14:creationId xmlns:p14="http://schemas.microsoft.com/office/powerpoint/2010/main" val="15777433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75427"/>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Selective Serotonin Reuptake Inhibitors and Serotonin- Norepinephrine Reuptake Inhibitors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Adapted from: 1. Bliziotes, M. (2010) </a:t>
            </a:r>
            <a:r>
              <a:rPr kumimoji="0" lang="da-DK"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Clin Endocrinol Metab</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95(9), 4124-4132. 2. Tsapakis EM, et al. (2012) </a:t>
            </a:r>
            <a:r>
              <a:rPr kumimoji="0" lang="da-DK"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Eur Psychiatry</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27, 156–169.</a:t>
            </a:r>
            <a:endPar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Freeform 50">
            <a:extLst>
              <a:ext uri="{FF2B5EF4-FFF2-40B4-BE49-F238E27FC236}">
                <a16:creationId xmlns:a16="http://schemas.microsoft.com/office/drawing/2014/main" id="{84712DC7-B042-4361-8695-EF76D5CB1C0E}"/>
              </a:ext>
            </a:extLst>
          </p:cNvPr>
          <p:cNvSpPr>
            <a:spLocks noChangeAspect="1" noChangeArrowheads="1"/>
          </p:cNvSpPr>
          <p:nvPr/>
        </p:nvSpPr>
        <p:spPr bwMode="auto">
          <a:xfrm>
            <a:off x="208363" y="1449036"/>
            <a:ext cx="8870537" cy="3057804"/>
          </a:xfrm>
          <a:custGeom>
            <a:avLst/>
            <a:gdLst>
              <a:gd name="T0" fmla="*/ 20104 w 20282"/>
              <a:gd name="T1" fmla="*/ 1938 h 7250"/>
              <a:gd name="T2" fmla="*/ 20245 w 20282"/>
              <a:gd name="T3" fmla="*/ 2657 h 7250"/>
              <a:gd name="T4" fmla="*/ 19349 w 20282"/>
              <a:gd name="T5" fmla="*/ 3810 h 7250"/>
              <a:gd name="T6" fmla="*/ 18625 w 20282"/>
              <a:gd name="T7" fmla="*/ 4105 h 7250"/>
              <a:gd name="T8" fmla="*/ 18437 w 20282"/>
              <a:gd name="T9" fmla="*/ 4841 h 7250"/>
              <a:gd name="T10" fmla="*/ 18482 w 20282"/>
              <a:gd name="T11" fmla="*/ 4941 h 7250"/>
              <a:gd name="T12" fmla="*/ 18546 w 20282"/>
              <a:gd name="T13" fmla="*/ 6378 h 7250"/>
              <a:gd name="T14" fmla="*/ 16967 w 20282"/>
              <a:gd name="T15" fmla="*/ 6689 h 7250"/>
              <a:gd name="T16" fmla="*/ 16742 w 20282"/>
              <a:gd name="T17" fmla="*/ 6637 h 7250"/>
              <a:gd name="T18" fmla="*/ 12888 w 20282"/>
              <a:gd name="T19" fmla="*/ 6092 h 7250"/>
              <a:gd name="T20" fmla="*/ 5340 w 20282"/>
              <a:gd name="T21" fmla="*/ 6087 h 7250"/>
              <a:gd name="T22" fmla="*/ 2803 w 20282"/>
              <a:gd name="T23" fmla="*/ 6772 h 7250"/>
              <a:gd name="T24" fmla="*/ 714 w 20282"/>
              <a:gd name="T25" fmla="*/ 6332 h 7250"/>
              <a:gd name="T26" fmla="*/ 577 w 20282"/>
              <a:gd name="T27" fmla="*/ 4247 h 7250"/>
              <a:gd name="T28" fmla="*/ 850 w 20282"/>
              <a:gd name="T29" fmla="*/ 3960 h 7250"/>
              <a:gd name="T30" fmla="*/ 934 w 20282"/>
              <a:gd name="T31" fmla="*/ 3192 h 7250"/>
              <a:gd name="T32" fmla="*/ 1463 w 20282"/>
              <a:gd name="T33" fmla="*/ 297 h 7250"/>
              <a:gd name="T34" fmla="*/ 3134 w 20282"/>
              <a:gd name="T35" fmla="*/ 485 h 7250"/>
              <a:gd name="T36" fmla="*/ 3705 w 20282"/>
              <a:gd name="T37" fmla="*/ 1055 h 7250"/>
              <a:gd name="T38" fmla="*/ 6745 w 20282"/>
              <a:gd name="T39" fmla="*/ 2456 h 7250"/>
              <a:gd name="T40" fmla="*/ 14359 w 20282"/>
              <a:gd name="T41" fmla="*/ 2400 h 7250"/>
              <a:gd name="T42" fmla="*/ 16558 w 20282"/>
              <a:gd name="T43" fmla="*/ 778 h 7250"/>
              <a:gd name="T44" fmla="*/ 17657 w 20282"/>
              <a:gd name="T45" fmla="*/ 151 h 7250"/>
              <a:gd name="T46" fmla="*/ 19171 w 20282"/>
              <a:gd name="T47" fmla="*/ 772 h 7250"/>
              <a:gd name="T48" fmla="*/ 20104 w 20282"/>
              <a:gd name="T49" fmla="*/ 1938 h 7250"/>
              <a:gd name="connsiteX0" fmla="*/ 9824 w 9895"/>
              <a:gd name="connsiteY0" fmla="*/ 2517 h 9541"/>
              <a:gd name="connsiteX1" fmla="*/ 9894 w 9895"/>
              <a:gd name="connsiteY1" fmla="*/ 3509 h 9541"/>
              <a:gd name="connsiteX2" fmla="*/ 9452 w 9895"/>
              <a:gd name="connsiteY2" fmla="*/ 5099 h 9541"/>
              <a:gd name="connsiteX3" fmla="*/ 9095 w 9895"/>
              <a:gd name="connsiteY3" fmla="*/ 5506 h 9541"/>
              <a:gd name="connsiteX4" fmla="*/ 9002 w 9895"/>
              <a:gd name="connsiteY4" fmla="*/ 6521 h 9541"/>
              <a:gd name="connsiteX5" fmla="*/ 9025 w 9895"/>
              <a:gd name="connsiteY5" fmla="*/ 6659 h 9541"/>
              <a:gd name="connsiteX6" fmla="*/ 9056 w 9895"/>
              <a:gd name="connsiteY6" fmla="*/ 8641 h 9541"/>
              <a:gd name="connsiteX7" fmla="*/ 8278 w 9895"/>
              <a:gd name="connsiteY7" fmla="*/ 9070 h 9541"/>
              <a:gd name="connsiteX8" fmla="*/ 8167 w 9895"/>
              <a:gd name="connsiteY8" fmla="*/ 8998 h 9541"/>
              <a:gd name="connsiteX9" fmla="*/ 6266 w 9895"/>
              <a:gd name="connsiteY9" fmla="*/ 8247 h 9541"/>
              <a:gd name="connsiteX10" fmla="*/ 2545 w 9895"/>
              <a:gd name="connsiteY10" fmla="*/ 8240 h 9541"/>
              <a:gd name="connsiteX11" fmla="*/ 1294 w 9895"/>
              <a:gd name="connsiteY11" fmla="*/ 9185 h 9541"/>
              <a:gd name="connsiteX12" fmla="*/ 264 w 9895"/>
              <a:gd name="connsiteY12" fmla="*/ 8578 h 9541"/>
              <a:gd name="connsiteX13" fmla="*/ 196 w 9895"/>
              <a:gd name="connsiteY13" fmla="*/ 5702 h 9541"/>
              <a:gd name="connsiteX14" fmla="*/ 331 w 9895"/>
              <a:gd name="connsiteY14" fmla="*/ 5306 h 9541"/>
              <a:gd name="connsiteX15" fmla="*/ 373 w 9895"/>
              <a:gd name="connsiteY15" fmla="*/ 4247 h 9541"/>
              <a:gd name="connsiteX16" fmla="*/ 633 w 9895"/>
              <a:gd name="connsiteY16" fmla="*/ 254 h 9541"/>
              <a:gd name="connsiteX17" fmla="*/ 1457 w 9895"/>
              <a:gd name="connsiteY17" fmla="*/ 513 h 9541"/>
              <a:gd name="connsiteX18" fmla="*/ 1739 w 9895"/>
              <a:gd name="connsiteY18" fmla="*/ 1299 h 9541"/>
              <a:gd name="connsiteX19" fmla="*/ 3238 w 9895"/>
              <a:gd name="connsiteY19" fmla="*/ 3232 h 9541"/>
              <a:gd name="connsiteX20" fmla="*/ 6992 w 9895"/>
              <a:gd name="connsiteY20" fmla="*/ 3154 h 9541"/>
              <a:gd name="connsiteX21" fmla="*/ 8076 w 9895"/>
              <a:gd name="connsiteY21" fmla="*/ 917 h 9541"/>
              <a:gd name="connsiteX22" fmla="*/ 8618 w 9895"/>
              <a:gd name="connsiteY22" fmla="*/ 52 h 9541"/>
              <a:gd name="connsiteX23" fmla="*/ 9364 w 9895"/>
              <a:gd name="connsiteY23" fmla="*/ 909 h 9541"/>
              <a:gd name="connsiteX24" fmla="*/ 9824 w 9895"/>
              <a:gd name="connsiteY24" fmla="*/ 2517 h 954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463 w 10000"/>
              <a:gd name="connsiteY23" fmla="*/ 953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10001">
                <a:moveTo>
                  <a:pt x="9928" y="2638"/>
                </a:moveTo>
                <a:cubicBezTo>
                  <a:pt x="9953" y="2972"/>
                  <a:pt x="9988" y="3329"/>
                  <a:pt x="9999" y="3678"/>
                </a:cubicBezTo>
                <a:cubicBezTo>
                  <a:pt x="10017" y="4592"/>
                  <a:pt x="9861" y="5099"/>
                  <a:pt x="9552" y="5344"/>
                </a:cubicBezTo>
                <a:cubicBezTo>
                  <a:pt x="9427" y="5427"/>
                  <a:pt x="9272" y="5528"/>
                  <a:pt x="9192" y="5771"/>
                </a:cubicBezTo>
                <a:cubicBezTo>
                  <a:pt x="9120" y="6043"/>
                  <a:pt x="9029" y="6312"/>
                  <a:pt x="9121" y="6979"/>
                </a:cubicBezTo>
                <a:cubicBezTo>
                  <a:pt x="9213" y="7646"/>
                  <a:pt x="9364" y="8360"/>
                  <a:pt x="9152" y="9057"/>
                </a:cubicBezTo>
                <a:cubicBezTo>
                  <a:pt x="9008" y="9466"/>
                  <a:pt x="8769" y="10055"/>
                  <a:pt x="8254" y="9431"/>
                </a:cubicBezTo>
                <a:cubicBezTo>
                  <a:pt x="7952" y="9065"/>
                  <a:pt x="6991" y="8656"/>
                  <a:pt x="6332" y="8644"/>
                </a:cubicBezTo>
                <a:lnTo>
                  <a:pt x="2572" y="8636"/>
                </a:lnTo>
                <a:cubicBezTo>
                  <a:pt x="2118" y="8622"/>
                  <a:pt x="1694" y="8836"/>
                  <a:pt x="1308" y="9627"/>
                </a:cubicBezTo>
                <a:cubicBezTo>
                  <a:pt x="974" y="10317"/>
                  <a:pt x="574" y="10023"/>
                  <a:pt x="267" y="8991"/>
                </a:cubicBezTo>
                <a:cubicBezTo>
                  <a:pt x="-62" y="7943"/>
                  <a:pt x="-89" y="6936"/>
                  <a:pt x="198" y="5976"/>
                </a:cubicBezTo>
                <a:cubicBezTo>
                  <a:pt x="240" y="5836"/>
                  <a:pt x="282" y="5679"/>
                  <a:pt x="335" y="5561"/>
                </a:cubicBezTo>
                <a:cubicBezTo>
                  <a:pt x="499" y="5229"/>
                  <a:pt x="520" y="4955"/>
                  <a:pt x="377" y="4451"/>
                </a:cubicBezTo>
                <a:cubicBezTo>
                  <a:pt x="-19" y="3163"/>
                  <a:pt x="123" y="1136"/>
                  <a:pt x="640" y="266"/>
                </a:cubicBezTo>
                <a:cubicBezTo>
                  <a:pt x="892" y="-164"/>
                  <a:pt x="1237" y="-71"/>
                  <a:pt x="1472" y="538"/>
                </a:cubicBezTo>
                <a:cubicBezTo>
                  <a:pt x="1581" y="783"/>
                  <a:pt x="1689" y="1030"/>
                  <a:pt x="1757" y="1361"/>
                </a:cubicBezTo>
                <a:cubicBezTo>
                  <a:pt x="2102" y="3005"/>
                  <a:pt x="2656" y="3426"/>
                  <a:pt x="3272" y="3387"/>
                </a:cubicBezTo>
                <a:cubicBezTo>
                  <a:pt x="4535" y="3401"/>
                  <a:pt x="5797" y="3352"/>
                  <a:pt x="7066" y="3306"/>
                </a:cubicBezTo>
                <a:cubicBezTo>
                  <a:pt x="7744" y="3290"/>
                  <a:pt x="7954" y="2828"/>
                  <a:pt x="8162" y="961"/>
                </a:cubicBezTo>
                <a:cubicBezTo>
                  <a:pt x="8249" y="221"/>
                  <a:pt x="8479" y="72"/>
                  <a:pt x="8709" y="55"/>
                </a:cubicBezTo>
                <a:cubicBezTo>
                  <a:pt x="8940" y="38"/>
                  <a:pt x="9332" y="272"/>
                  <a:pt x="9545" y="858"/>
                </a:cubicBezTo>
                <a:cubicBezTo>
                  <a:pt x="9758" y="1444"/>
                  <a:pt x="9806" y="1623"/>
                  <a:pt x="9928" y="2638"/>
                </a:cubicBezTo>
              </a:path>
            </a:pathLst>
          </a:custGeom>
          <a:gradFill flip="none" rotWithShape="1">
            <a:gsLst>
              <a:gs pos="0">
                <a:srgbClr val="C9B469"/>
              </a:gs>
              <a:gs pos="100000">
                <a:srgbClr val="EAE2C4"/>
              </a:gs>
            </a:gsLst>
            <a:path path="shape">
              <a:fillToRect l="50000" t="50000" r="50000" b="50000"/>
            </a:path>
            <a:tileRect/>
          </a:gradFill>
          <a:ln>
            <a:noFill/>
          </a:ln>
          <a:effectLst>
            <a:outerShdw blurRad="50800" dist="38100" dir="2700000" algn="tl"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6" name="Picture 5" descr="A close up of sunglasses&#10;&#10;Description automatically generated">
            <a:extLst>
              <a:ext uri="{FF2B5EF4-FFF2-40B4-BE49-F238E27FC236}">
                <a16:creationId xmlns:a16="http://schemas.microsoft.com/office/drawing/2014/main" id="{6A5DBFC8-985D-4CEE-8C0A-51D4F3335DD7}"/>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735736" y="2268347"/>
            <a:ext cx="1589460" cy="1068117"/>
          </a:xfrm>
          <a:prstGeom prst="rect">
            <a:avLst/>
          </a:prstGeom>
        </p:spPr>
      </p:pic>
      <p:pic>
        <p:nvPicPr>
          <p:cNvPr id="8" name="Picture 7" descr="A picture containing light, food&#10;&#10;Description automatically generated">
            <a:extLst>
              <a:ext uri="{FF2B5EF4-FFF2-40B4-BE49-F238E27FC236}">
                <a16:creationId xmlns:a16="http://schemas.microsoft.com/office/drawing/2014/main" id="{1E5A9890-8885-4556-9807-13C23DC8587A}"/>
              </a:ext>
            </a:extLst>
          </p:cNvPr>
          <p:cNvPicPr>
            <a:picLocks noChangeAspect="1"/>
          </p:cNvPicPr>
          <p:nvPr/>
        </p:nvPicPr>
        <p:blipFill>
          <a:blip r:embed="rId5">
            <a:alphaModFix amt="70000"/>
            <a:extLst>
              <a:ext uri="{28A0092B-C50C-407E-A947-70E740481C1C}">
                <a14:useLocalDpi xmlns:a14="http://schemas.microsoft.com/office/drawing/2010/main" val="0"/>
              </a:ext>
            </a:extLst>
          </a:blip>
          <a:stretch>
            <a:fillRect/>
          </a:stretch>
        </p:blipFill>
        <p:spPr>
          <a:xfrm>
            <a:off x="4218811" y="2502513"/>
            <a:ext cx="793465" cy="92042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138A1D3-D486-4B76-835F-63ADAA626E74}"/>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6305563" y="2531596"/>
            <a:ext cx="889968" cy="699923"/>
          </a:xfrm>
          <a:prstGeom prst="rect">
            <a:avLst/>
          </a:prstGeom>
        </p:spPr>
      </p:pic>
      <p:cxnSp>
        <p:nvCxnSpPr>
          <p:cNvPr id="24" name="Straight Arrow Connector 26">
            <a:extLst>
              <a:ext uri="{FF2B5EF4-FFF2-40B4-BE49-F238E27FC236}">
                <a16:creationId xmlns:a16="http://schemas.microsoft.com/office/drawing/2014/main" id="{9A217671-11AC-4763-AAC8-52088394F5A8}"/>
              </a:ext>
            </a:extLst>
          </p:cNvPr>
          <p:cNvCxnSpPr/>
          <p:nvPr/>
        </p:nvCxnSpPr>
        <p:spPr>
          <a:xfrm>
            <a:off x="5915459" y="1771871"/>
            <a:ext cx="818897" cy="504769"/>
          </a:xfrm>
          <a:prstGeom prst="bentConnector2">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cxnSp>
        <p:nvCxnSpPr>
          <p:cNvPr id="25" name="Straight Arrow Connector 26">
            <a:extLst>
              <a:ext uri="{FF2B5EF4-FFF2-40B4-BE49-F238E27FC236}">
                <a16:creationId xmlns:a16="http://schemas.microsoft.com/office/drawing/2014/main" id="{DCF9F236-E9B5-4BFB-8999-55F2FD731BC7}"/>
              </a:ext>
            </a:extLst>
          </p:cNvPr>
          <p:cNvCxnSpPr>
            <a:cxnSpLocks/>
            <a:endCxn id="24" idx="0"/>
          </p:cNvCxnSpPr>
          <p:nvPr/>
        </p:nvCxnSpPr>
        <p:spPr>
          <a:xfrm rot="10800000" flipV="1">
            <a:off x="2406090" y="1771871"/>
            <a:ext cx="1056279" cy="508910"/>
          </a:xfrm>
          <a:prstGeom prst="bentConnector2">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cxnSp>
        <p:nvCxnSpPr>
          <p:cNvPr id="26" name="Straight Arrow Connector 26">
            <a:extLst>
              <a:ext uri="{FF2B5EF4-FFF2-40B4-BE49-F238E27FC236}">
                <a16:creationId xmlns:a16="http://schemas.microsoft.com/office/drawing/2014/main" id="{8FDD73DA-7023-4B9F-A22F-6B6CFC310800}"/>
              </a:ext>
            </a:extLst>
          </p:cNvPr>
          <p:cNvCxnSpPr/>
          <p:nvPr/>
        </p:nvCxnSpPr>
        <p:spPr>
          <a:xfrm flipH="1">
            <a:off x="4319501" y="1810429"/>
            <a:ext cx="6037" cy="469120"/>
          </a:xfrm>
          <a:prstGeom prst="straightConnector1">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cxnSp>
        <p:nvCxnSpPr>
          <p:cNvPr id="27" name="Straight Arrow Connector 26">
            <a:extLst>
              <a:ext uri="{FF2B5EF4-FFF2-40B4-BE49-F238E27FC236}">
                <a16:creationId xmlns:a16="http://schemas.microsoft.com/office/drawing/2014/main" id="{AF03DF41-E511-445D-960F-13B5142DC801}"/>
              </a:ext>
            </a:extLst>
          </p:cNvPr>
          <p:cNvCxnSpPr/>
          <p:nvPr/>
        </p:nvCxnSpPr>
        <p:spPr>
          <a:xfrm>
            <a:off x="4891915" y="1863961"/>
            <a:ext cx="2849" cy="415588"/>
          </a:xfrm>
          <a:prstGeom prst="straightConnector1">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sp>
        <p:nvSpPr>
          <p:cNvPr id="28" name="Oval 27">
            <a:extLst>
              <a:ext uri="{FF2B5EF4-FFF2-40B4-BE49-F238E27FC236}">
                <a16:creationId xmlns:a16="http://schemas.microsoft.com/office/drawing/2014/main" id="{06FDA489-5657-4D4D-9250-59BFC98A6EA5}"/>
              </a:ext>
            </a:extLst>
          </p:cNvPr>
          <p:cNvSpPr/>
          <p:nvPr/>
        </p:nvSpPr>
        <p:spPr>
          <a:xfrm>
            <a:off x="2619946" y="1458789"/>
            <a:ext cx="3904108" cy="593216"/>
          </a:xfrm>
          <a:prstGeom prst="ellipse">
            <a:avLst/>
          </a:prstGeom>
          <a:solidFill>
            <a:srgbClr val="A1604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0" h="0"/>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9" name="TextBox 1044">
            <a:extLst>
              <a:ext uri="{FF2B5EF4-FFF2-40B4-BE49-F238E27FC236}">
                <a16:creationId xmlns:a16="http://schemas.microsoft.com/office/drawing/2014/main" id="{5E4B49AE-6F7B-45E7-BDE6-B95F7AAB913E}"/>
              </a:ext>
            </a:extLst>
          </p:cNvPr>
          <p:cNvSpPr txBox="1">
            <a:spLocks noChangeArrowheads="1"/>
          </p:cNvSpPr>
          <p:nvPr/>
        </p:nvSpPr>
        <p:spPr bwMode="auto">
          <a:xfrm>
            <a:off x="2427924" y="1653385"/>
            <a:ext cx="4306432" cy="253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b">
            <a:no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Activation of serotonin receptors</a:t>
            </a:r>
          </a:p>
        </p:txBody>
      </p:sp>
      <p:grpSp>
        <p:nvGrpSpPr>
          <p:cNvPr id="39" name="Group 38">
            <a:extLst>
              <a:ext uri="{FF2B5EF4-FFF2-40B4-BE49-F238E27FC236}">
                <a16:creationId xmlns:a16="http://schemas.microsoft.com/office/drawing/2014/main" id="{81502A35-BB7A-4674-9625-67AC2B0CB41C}"/>
              </a:ext>
            </a:extLst>
          </p:cNvPr>
          <p:cNvGrpSpPr/>
          <p:nvPr/>
        </p:nvGrpSpPr>
        <p:grpSpPr>
          <a:xfrm>
            <a:off x="1403864" y="3568908"/>
            <a:ext cx="1921332" cy="1152000"/>
            <a:chOff x="1261952" y="4573679"/>
            <a:chExt cx="1810954" cy="877504"/>
          </a:xfrm>
          <a:solidFill>
            <a:srgbClr val="C9B469"/>
          </a:solidFill>
        </p:grpSpPr>
        <p:sp>
          <p:nvSpPr>
            <p:cNvPr id="40" name="Rectangle 39">
              <a:extLst>
                <a:ext uri="{FF2B5EF4-FFF2-40B4-BE49-F238E27FC236}">
                  <a16:creationId xmlns:a16="http://schemas.microsoft.com/office/drawing/2014/main" id="{622DE341-FC2F-4084-A58C-6DD3B65A0476}"/>
                </a:ext>
              </a:extLst>
            </p:cNvPr>
            <p:cNvSpPr/>
            <p:nvPr/>
          </p:nvSpPr>
          <p:spPr>
            <a:xfrm>
              <a:off x="1261952" y="4573679"/>
              <a:ext cx="1810954" cy="877504"/>
            </a:xfrm>
            <a:prstGeom prst="rect">
              <a:avLst/>
            </a:prstGeom>
            <a:solidFill>
              <a:srgbClr val="E6CD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0" h="0"/>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41" name="TextBox 1037">
              <a:extLst>
                <a:ext uri="{FF2B5EF4-FFF2-40B4-BE49-F238E27FC236}">
                  <a16:creationId xmlns:a16="http://schemas.microsoft.com/office/drawing/2014/main" id="{7D5AD706-4CDB-4565-B206-9394A26FEB4E}"/>
                </a:ext>
              </a:extLst>
            </p:cNvPr>
            <p:cNvSpPr txBox="1">
              <a:spLocks noChangeArrowheads="1"/>
            </p:cNvSpPr>
            <p:nvPr/>
          </p:nvSpPr>
          <p:spPr bwMode="auto">
            <a:xfrm>
              <a:off x="1261952" y="4745953"/>
              <a:ext cx="1792625" cy="562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Osteocytes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Apoptosis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sym typeface="Wingdings" panose="05000000000000000000" pitchFamily="2" charset="2"/>
                </a:rPr>
                <a:t></a:t>
              </a: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 Bone formation</a:t>
              </a:r>
            </a:p>
          </p:txBody>
        </p:sp>
      </p:grpSp>
      <p:grpSp>
        <p:nvGrpSpPr>
          <p:cNvPr id="42" name="Group 41">
            <a:extLst>
              <a:ext uri="{FF2B5EF4-FFF2-40B4-BE49-F238E27FC236}">
                <a16:creationId xmlns:a16="http://schemas.microsoft.com/office/drawing/2014/main" id="{B0073DDE-42C8-4AF8-9335-53E6738995C5}"/>
              </a:ext>
            </a:extLst>
          </p:cNvPr>
          <p:cNvGrpSpPr/>
          <p:nvPr/>
        </p:nvGrpSpPr>
        <p:grpSpPr>
          <a:xfrm>
            <a:off x="5727665" y="3572214"/>
            <a:ext cx="2138746" cy="1150307"/>
            <a:chOff x="5844293" y="4573679"/>
            <a:chExt cx="2138746" cy="1084156"/>
          </a:xfrm>
          <a:solidFill>
            <a:srgbClr val="E6CDC0"/>
          </a:solidFill>
        </p:grpSpPr>
        <p:sp>
          <p:nvSpPr>
            <p:cNvPr id="43" name="Rectangle 42">
              <a:extLst>
                <a:ext uri="{FF2B5EF4-FFF2-40B4-BE49-F238E27FC236}">
                  <a16:creationId xmlns:a16="http://schemas.microsoft.com/office/drawing/2014/main" id="{A72B8CF0-462F-459F-8454-3AC648BA895A}"/>
                </a:ext>
              </a:extLst>
            </p:cNvPr>
            <p:cNvSpPr/>
            <p:nvPr/>
          </p:nvSpPr>
          <p:spPr>
            <a:xfrm>
              <a:off x="5844293" y="4573679"/>
              <a:ext cx="2072485" cy="1084156"/>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0" h="0"/>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44" name="TextBox 49">
              <a:extLst>
                <a:ext uri="{FF2B5EF4-FFF2-40B4-BE49-F238E27FC236}">
                  <a16:creationId xmlns:a16="http://schemas.microsoft.com/office/drawing/2014/main" id="{A44BE543-4631-471B-9FFD-702848E188F5}"/>
                </a:ext>
              </a:extLst>
            </p:cNvPr>
            <p:cNvSpPr txBox="1">
              <a:spLocks noChangeArrowheads="1"/>
            </p:cNvSpPr>
            <p:nvPr/>
          </p:nvSpPr>
          <p:spPr bwMode="auto">
            <a:xfrm>
              <a:off x="5844293" y="4667138"/>
              <a:ext cx="2138746" cy="899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Osteoclasts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Apoptosis</a:t>
              </a:r>
            </a:p>
            <a:p>
              <a:pPr marL="0" marR="0" lvl="0" indent="0" algn="ctr" defTabSz="914400" rtl="0" eaLnBrk="1" fontAlgn="base" latinLnBrk="0" hangingPunct="1">
                <a:lnSpc>
                  <a:spcPct val="100000"/>
                </a:lnSpc>
                <a:spcBef>
                  <a:spcPct val="0"/>
                </a:spcBef>
                <a:spcAft>
                  <a:spcPct val="0"/>
                </a:spcAft>
                <a:buClrTx/>
                <a:buSzTx/>
                <a:buFont typeface="Arial" charset="0"/>
                <a:buNone/>
                <a:tabLst/>
                <a:defRPr/>
              </a:pP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sym typeface="Wingdings" panose="05000000000000000000" pitchFamily="2" charset="2"/>
                </a:rPr>
                <a:t></a:t>
              </a:r>
              <a:r>
                <a:rPr kumimoji="0" lang="en-CA" altLang="en-US" sz="1400" b="0"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 </a:t>
              </a: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Resorption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(early, transient)</a:t>
              </a:r>
              <a:endParaRPr kumimoji="0" lang="en-CA" altLang="en-US" sz="1400" b="0" i="0" u="none" strike="noStrike" kern="0" cap="none" spc="0" normalizeH="0" baseline="0" noProof="0" dirty="0">
                <a:ln>
                  <a:noFill/>
                </a:ln>
                <a:solidFill>
                  <a:srgbClr val="A16040"/>
                </a:solidFill>
                <a:effectLst/>
                <a:uLnTx/>
                <a:uFillTx/>
                <a:latin typeface="Arial Narrow" panose="020B0606020202030204" pitchFamily="34" charset="0"/>
                <a:ea typeface="+mn-ea"/>
                <a:cs typeface="+mn-cs"/>
              </a:endParaRPr>
            </a:p>
          </p:txBody>
        </p:sp>
      </p:grpSp>
      <p:grpSp>
        <p:nvGrpSpPr>
          <p:cNvPr id="45" name="Group 44">
            <a:extLst>
              <a:ext uri="{FF2B5EF4-FFF2-40B4-BE49-F238E27FC236}">
                <a16:creationId xmlns:a16="http://schemas.microsoft.com/office/drawing/2014/main" id="{BF2AF574-0A82-4A34-87E7-AE1965F8E36C}"/>
              </a:ext>
            </a:extLst>
          </p:cNvPr>
          <p:cNvGrpSpPr/>
          <p:nvPr/>
        </p:nvGrpSpPr>
        <p:grpSpPr>
          <a:xfrm>
            <a:off x="3494049" y="3552478"/>
            <a:ext cx="2066060" cy="1170041"/>
            <a:chOff x="3584200" y="4337261"/>
            <a:chExt cx="2066060" cy="1170041"/>
          </a:xfrm>
          <a:solidFill>
            <a:srgbClr val="C9B469"/>
          </a:solidFill>
        </p:grpSpPr>
        <p:sp>
          <p:nvSpPr>
            <p:cNvPr id="46" name="Rectangle 45">
              <a:extLst>
                <a:ext uri="{FF2B5EF4-FFF2-40B4-BE49-F238E27FC236}">
                  <a16:creationId xmlns:a16="http://schemas.microsoft.com/office/drawing/2014/main" id="{5BFFE636-919A-4DBF-A495-E069699E5776}"/>
                </a:ext>
              </a:extLst>
            </p:cNvPr>
            <p:cNvSpPr/>
            <p:nvPr/>
          </p:nvSpPr>
          <p:spPr>
            <a:xfrm>
              <a:off x="3584200" y="4356995"/>
              <a:ext cx="2066060" cy="1150307"/>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0" h="0"/>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47" name="TextBox 47">
              <a:extLst>
                <a:ext uri="{FF2B5EF4-FFF2-40B4-BE49-F238E27FC236}">
                  <a16:creationId xmlns:a16="http://schemas.microsoft.com/office/drawing/2014/main" id="{EDE2123D-CF49-42A2-BB19-1A6C6E0069C0}"/>
                </a:ext>
              </a:extLst>
            </p:cNvPr>
            <p:cNvSpPr txBox="1">
              <a:spLocks noChangeArrowheads="1"/>
            </p:cNvSpPr>
            <p:nvPr/>
          </p:nvSpPr>
          <p:spPr bwMode="auto">
            <a:xfrm>
              <a:off x="3584200" y="4337261"/>
              <a:ext cx="2066060" cy="1169551"/>
            </a:xfrm>
            <a:prstGeom prst="rect">
              <a:avLst/>
            </a:prstGeom>
            <a:solidFill>
              <a:srgbClr val="E6CDC0"/>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Osteoblasts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Apoptosis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Proliferation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Differentiation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sym typeface="Wingdings" panose="05000000000000000000" pitchFamily="2" charset="2"/>
                </a:rPr>
                <a:t></a:t>
              </a:r>
              <a:r>
                <a:rPr kumimoji="0" lang="en-CA" altLang="en-US" sz="14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 Bone formation</a:t>
              </a:r>
            </a:p>
          </p:txBody>
        </p:sp>
      </p:grpSp>
      <p:sp>
        <p:nvSpPr>
          <p:cNvPr id="54" name="TextBox 1040">
            <a:extLst>
              <a:ext uri="{FF2B5EF4-FFF2-40B4-BE49-F238E27FC236}">
                <a16:creationId xmlns:a16="http://schemas.microsoft.com/office/drawing/2014/main" id="{074B1065-35AC-4C71-BAA4-B022CE9711FD}"/>
              </a:ext>
            </a:extLst>
          </p:cNvPr>
          <p:cNvSpPr txBox="1">
            <a:spLocks noChangeArrowheads="1"/>
          </p:cNvSpPr>
          <p:nvPr/>
        </p:nvSpPr>
        <p:spPr bwMode="auto">
          <a:xfrm>
            <a:off x="3417787" y="4998942"/>
            <a:ext cx="2072082" cy="646331"/>
          </a:xfrm>
          <a:prstGeom prst="rect">
            <a:avLst/>
          </a:prstGeom>
          <a:solidFill>
            <a:srgbClr val="C9B469"/>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Wingdings" panose="05000000000000000000" pitchFamily="2" charset="2"/>
              </a:rPr>
              <a:t></a:t>
            </a:r>
            <a:r>
              <a:rPr kumimoji="0" lang="en-CA"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Bone Mass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Wingdings" panose="05000000000000000000" pitchFamily="2" charset="2"/>
              </a:rPr>
              <a:t></a:t>
            </a:r>
            <a:r>
              <a:rPr kumimoji="0" lang="en-CA"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Bone Strength</a:t>
            </a:r>
          </a:p>
        </p:txBody>
      </p:sp>
      <p:cxnSp>
        <p:nvCxnSpPr>
          <p:cNvPr id="55" name="Straight Arrow Connector 26">
            <a:extLst>
              <a:ext uri="{FF2B5EF4-FFF2-40B4-BE49-F238E27FC236}">
                <a16:creationId xmlns:a16="http://schemas.microsoft.com/office/drawing/2014/main" id="{F23674A7-25C8-40FA-A1B1-4FE3BC5E1665}"/>
              </a:ext>
            </a:extLst>
          </p:cNvPr>
          <p:cNvCxnSpPr/>
          <p:nvPr/>
        </p:nvCxnSpPr>
        <p:spPr>
          <a:xfrm rot="5400000">
            <a:off x="5808363" y="4442825"/>
            <a:ext cx="560789" cy="1197776"/>
          </a:xfrm>
          <a:prstGeom prst="bentConnector2">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cxnSp>
        <p:nvCxnSpPr>
          <p:cNvPr id="56" name="Straight Arrow Connector 26">
            <a:extLst>
              <a:ext uri="{FF2B5EF4-FFF2-40B4-BE49-F238E27FC236}">
                <a16:creationId xmlns:a16="http://schemas.microsoft.com/office/drawing/2014/main" id="{F77F8EF0-0183-4F12-A812-BD438DC93FC4}"/>
              </a:ext>
            </a:extLst>
          </p:cNvPr>
          <p:cNvCxnSpPr/>
          <p:nvPr/>
        </p:nvCxnSpPr>
        <p:spPr>
          <a:xfrm rot="16200000" flipH="1">
            <a:off x="2571826" y="4476147"/>
            <a:ext cx="562402" cy="1129520"/>
          </a:xfrm>
          <a:prstGeom prst="bentConnector2">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cxnSp>
        <p:nvCxnSpPr>
          <p:cNvPr id="57" name="Straight Arrow Connector 26">
            <a:extLst>
              <a:ext uri="{FF2B5EF4-FFF2-40B4-BE49-F238E27FC236}">
                <a16:creationId xmlns:a16="http://schemas.microsoft.com/office/drawing/2014/main" id="{EBD39D9A-939A-4F4C-95CA-EC64092BCAF9}"/>
              </a:ext>
            </a:extLst>
          </p:cNvPr>
          <p:cNvCxnSpPr/>
          <p:nvPr/>
        </p:nvCxnSpPr>
        <p:spPr>
          <a:xfrm>
            <a:off x="4450816" y="4760827"/>
            <a:ext cx="3012" cy="223051"/>
          </a:xfrm>
          <a:prstGeom prst="straightConnector1">
            <a:avLst/>
          </a:prstGeom>
          <a:noFill/>
          <a:ln w="38100" cap="flat" cmpd="sng" algn="ctr">
            <a:solidFill>
              <a:schemeClr val="bg2">
                <a:lumMod val="25000"/>
              </a:schemeClr>
            </a:solidFill>
            <a:prstDash val="solid"/>
            <a:headEnd type="none" w="med" len="med"/>
            <a:tailEnd type="arrow" w="med" len="med"/>
          </a:ln>
          <a:effectLst>
            <a:outerShdw blurRad="50800" dist="38100" dir="18900000" algn="bl" rotWithShape="0">
              <a:prstClr val="black">
                <a:alpha val="40000"/>
              </a:prstClr>
            </a:outerShdw>
          </a:effectLst>
        </p:spPr>
      </p:cxnSp>
      <p:sp>
        <p:nvSpPr>
          <p:cNvPr id="13" name="TextBox 12">
            <a:extLst>
              <a:ext uri="{FF2B5EF4-FFF2-40B4-BE49-F238E27FC236}">
                <a16:creationId xmlns:a16="http://schemas.microsoft.com/office/drawing/2014/main" id="{1DA25529-9578-439D-97FB-A41AAB58E72D}"/>
              </a:ext>
            </a:extLst>
          </p:cNvPr>
          <p:cNvSpPr txBox="1"/>
          <p:nvPr/>
        </p:nvSpPr>
        <p:spPr>
          <a:xfrm>
            <a:off x="660495" y="1556655"/>
            <a:ext cx="800219" cy="2764972"/>
          </a:xfrm>
          <a:prstGeom prst="rect">
            <a:avLst/>
          </a:prstGeom>
          <a:noFill/>
        </p:spPr>
        <p:txBody>
          <a:bodyPr vert="vert270"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50" normalizeH="0" baseline="0" noProof="0" dirty="0">
                <a:ln w="0">
                  <a:solidFill>
                    <a:srgbClr val="CBB873"/>
                  </a:solidFill>
                </a:ln>
                <a:solidFill>
                  <a:srgbClr val="FBF9F3"/>
                </a:solidFill>
                <a:effectLst>
                  <a:innerShdw blurRad="63500" dist="50800" dir="13500000">
                    <a:srgbClr val="000000">
                      <a:alpha val="50000"/>
                    </a:srgbClr>
                  </a:innerShdw>
                </a:effectLst>
                <a:uLnTx/>
                <a:uFillTx/>
                <a:latin typeface="Arial Narrow" panose="020B0606020202030204" pitchFamily="34" charset="0"/>
                <a:ea typeface="+mn-ea"/>
                <a:cs typeface="+mn-cs"/>
              </a:rPr>
              <a:t>BONE</a:t>
            </a:r>
          </a:p>
        </p:txBody>
      </p:sp>
      <p:sp>
        <p:nvSpPr>
          <p:cNvPr id="59" name="Rectangle 58">
            <a:extLst>
              <a:ext uri="{FF2B5EF4-FFF2-40B4-BE49-F238E27FC236}">
                <a16:creationId xmlns:a16="http://schemas.microsoft.com/office/drawing/2014/main" id="{8F975FDC-3AD8-47B5-B546-FC1A4A9CD86F}"/>
              </a:ext>
            </a:extLst>
          </p:cNvPr>
          <p:cNvSpPr/>
          <p:nvPr/>
        </p:nvSpPr>
        <p:spPr>
          <a:xfrm>
            <a:off x="108857" y="5615120"/>
            <a:ext cx="9016346" cy="815608"/>
          </a:xfrm>
          <a:prstGeom prst="rect">
            <a:avLst/>
          </a:prstGeom>
        </p:spPr>
        <p:txBody>
          <a:bodyPr wrap="square" lIns="0">
            <a:spAutoFit/>
          </a:bodyPr>
          <a:lstStyle/>
          <a:p>
            <a:pPr marL="285750" marR="0" lvl="0" indent="-285750" algn="l" defTabSz="914400" rtl="0" eaLnBrk="1" fontAlgn="auto" latinLnBrk="0" hangingPunct="1">
              <a:lnSpc>
                <a:spcPct val="100000"/>
              </a:lnSpc>
              <a:spcBef>
                <a:spcPct val="0"/>
              </a:spcBef>
              <a:spcAft>
                <a:spcPts val="600"/>
              </a:spcAft>
              <a:buClr>
                <a:srgbClr val="C18567"/>
              </a:buClr>
              <a:buSzTx/>
              <a:buFont typeface="Wingdings" panose="05000000000000000000" pitchFamily="2" charset="2"/>
              <a:buChar char="§"/>
              <a:tabLst/>
              <a:defRPr/>
            </a:pPr>
            <a:r>
              <a:rPr kumimoji="0" lang="en-CA" alt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Serotonin (5-HT) receptors have been identified on osteoclast, osteoblast and osteocyte cell lines</a:t>
            </a:r>
            <a:r>
              <a:rPr kumimoji="0" lang="en-CA" altLang="en-US" sz="1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2</a:t>
            </a:r>
            <a:r>
              <a:rPr kumimoji="0" lang="en-CA" alt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endParaRPr kumimoji="0" lang="en-CA" altLang="en-US" sz="9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ct val="0"/>
              </a:spcBef>
              <a:spcAft>
                <a:spcPts val="600"/>
              </a:spcAft>
              <a:buClr>
                <a:srgbClr val="C18567"/>
              </a:buClr>
              <a:buSzTx/>
              <a:buFont typeface="Wingdings" panose="05000000000000000000" pitchFamily="2" charset="2"/>
              <a:buChar char="§"/>
              <a:tabLst/>
              <a:defRPr/>
            </a:pPr>
            <a:r>
              <a:rPr kumimoji="0" lang="en-CA" altLang="en-US" sz="1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Effects on bone formation and resorption may be governed by the activation of a number of 5-HT receptors on osteoblasts and osteoclasts via endocrine, autocrine/paracrine and neuronal pathways</a:t>
            </a:r>
            <a:r>
              <a:rPr kumimoji="0" lang="en-CA" altLang="en-US" sz="14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2</a:t>
            </a:r>
          </a:p>
        </p:txBody>
      </p:sp>
    </p:spTree>
    <p:extLst>
      <p:ext uri="{BB962C8B-B14F-4D97-AF65-F5344CB8AC3E}">
        <p14:creationId xmlns:p14="http://schemas.microsoft.com/office/powerpoint/2010/main" val="31264536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4074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SSRI Use Associated with an Increased Risk of Overall, Clinical Spine and Non-Hip/Non-Vertebral Fractures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Adachi JD, et al. (2013)</a:t>
            </a:r>
            <a:r>
              <a:rPr kumimoji="0" lang="en-CA" sz="900" b="0" i="1"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 ASBMR, </a:t>
            </a:r>
            <a:r>
              <a:rPr kumimoji="0" lang="en-CA"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Oral presentation; OP 1049.</a:t>
            </a:r>
            <a:endParaRPr kumimoji="0" lang="en-US"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2">
            <a:extLst>
              <a:ext uri="{FF2B5EF4-FFF2-40B4-BE49-F238E27FC236}">
                <a16:creationId xmlns:a16="http://schemas.microsoft.com/office/drawing/2014/main" id="{27C8B933-9ABB-4624-89DB-6BC1969F2A4F}"/>
              </a:ext>
            </a:extLst>
          </p:cNvPr>
          <p:cNvSpPr txBox="1">
            <a:spLocks/>
          </p:cNvSpPr>
          <p:nvPr/>
        </p:nvSpPr>
        <p:spPr>
          <a:xfrm>
            <a:off x="573258" y="1496483"/>
            <a:ext cx="8044543" cy="1183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Global Longitudinal Study of Osteoporosis in Women (GLOW)</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CA" altLang="en-US"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Multivariable regression model predicting Year 3/Year 5 fracture. </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CA" altLang="en-US"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(n=1,149)</a:t>
            </a:r>
            <a:endParaRPr kumimoji="0" lang="en-US" altLang="en-US"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altLang="en-US" sz="20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altLang="en-US" sz="2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graphicFrame>
        <p:nvGraphicFramePr>
          <p:cNvPr id="26" name="Chart 2">
            <a:extLst>
              <a:ext uri="{FF2B5EF4-FFF2-40B4-BE49-F238E27FC236}">
                <a16:creationId xmlns:a16="http://schemas.microsoft.com/office/drawing/2014/main" id="{4544D39F-C597-4C0C-B6AD-B54582C31EFE}"/>
              </a:ext>
            </a:extLst>
          </p:cNvPr>
          <p:cNvGraphicFramePr>
            <a:graphicFrameLocks/>
          </p:cNvGraphicFramePr>
          <p:nvPr/>
        </p:nvGraphicFramePr>
        <p:xfrm>
          <a:off x="1646893" y="2288032"/>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39">
            <a:extLst>
              <a:ext uri="{FF2B5EF4-FFF2-40B4-BE49-F238E27FC236}">
                <a16:creationId xmlns:a16="http://schemas.microsoft.com/office/drawing/2014/main" id="{5E9035FF-95FA-458C-9F52-12A3320AAAA5}"/>
              </a:ext>
            </a:extLst>
          </p:cNvPr>
          <p:cNvSpPr txBox="1">
            <a:spLocks noChangeArrowheads="1"/>
          </p:cNvSpPr>
          <p:nvPr/>
        </p:nvSpPr>
        <p:spPr bwMode="auto">
          <a:xfrm>
            <a:off x="2475568" y="4109171"/>
            <a:ext cx="83343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1.66</a:t>
            </a:r>
            <a:endParaRPr kumimoji="0" lang="en-US" altLang="en-US" sz="16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8" name="TextBox 40">
            <a:extLst>
              <a:ext uri="{FF2B5EF4-FFF2-40B4-BE49-F238E27FC236}">
                <a16:creationId xmlns:a16="http://schemas.microsoft.com/office/drawing/2014/main" id="{A6C9B076-D583-4442-AAD3-D685F6C81C73}"/>
              </a:ext>
            </a:extLst>
          </p:cNvPr>
          <p:cNvSpPr txBox="1">
            <a:spLocks noChangeArrowheads="1"/>
          </p:cNvSpPr>
          <p:nvPr/>
        </p:nvSpPr>
        <p:spPr bwMode="auto">
          <a:xfrm>
            <a:off x="3828987" y="2678889"/>
            <a:ext cx="8334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2.18</a:t>
            </a:r>
            <a:endParaRPr kumimoji="0" lang="en-US" altLang="en-US" sz="1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29" name="TextBox 41">
            <a:extLst>
              <a:ext uri="{FF2B5EF4-FFF2-40B4-BE49-F238E27FC236}">
                <a16:creationId xmlns:a16="http://schemas.microsoft.com/office/drawing/2014/main" id="{6843C3A3-8426-4BC4-8505-502EE5D44951}"/>
              </a:ext>
            </a:extLst>
          </p:cNvPr>
          <p:cNvSpPr txBox="1">
            <a:spLocks noChangeArrowheads="1"/>
          </p:cNvSpPr>
          <p:nvPr/>
        </p:nvSpPr>
        <p:spPr bwMode="auto">
          <a:xfrm>
            <a:off x="5152144" y="4012490"/>
            <a:ext cx="831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1.66</a:t>
            </a:r>
            <a:endPar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0" name="Rectangle 4">
            <a:extLst>
              <a:ext uri="{FF2B5EF4-FFF2-40B4-BE49-F238E27FC236}">
                <a16:creationId xmlns:a16="http://schemas.microsoft.com/office/drawing/2014/main" id="{712B10E7-C41A-49B3-B362-2A39B4182B9A}"/>
              </a:ext>
            </a:extLst>
          </p:cNvPr>
          <p:cNvSpPr>
            <a:spLocks noChangeArrowheads="1"/>
          </p:cNvSpPr>
          <p:nvPr/>
        </p:nvSpPr>
        <p:spPr bwMode="auto">
          <a:xfrm rot="-5400000">
            <a:off x="-54112" y="4227934"/>
            <a:ext cx="29241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Odds Ratio (95% CI)</a:t>
            </a:r>
          </a:p>
        </p:txBody>
      </p:sp>
      <p:sp>
        <p:nvSpPr>
          <p:cNvPr id="31" name="TextBox 41">
            <a:extLst>
              <a:ext uri="{FF2B5EF4-FFF2-40B4-BE49-F238E27FC236}">
                <a16:creationId xmlns:a16="http://schemas.microsoft.com/office/drawing/2014/main" id="{7A969555-0EB5-4E0D-8C89-511E71175333}"/>
              </a:ext>
            </a:extLst>
          </p:cNvPr>
          <p:cNvSpPr txBox="1">
            <a:spLocks noChangeArrowheads="1"/>
          </p:cNvSpPr>
          <p:nvPr/>
        </p:nvSpPr>
        <p:spPr bwMode="auto">
          <a:xfrm>
            <a:off x="6477706" y="4012490"/>
            <a:ext cx="8318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0.65*</a:t>
            </a:r>
            <a:endParaRPr kumimoji="0" lang="en-US" altLang="en-US"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32" name="Line 46">
            <a:extLst>
              <a:ext uri="{FF2B5EF4-FFF2-40B4-BE49-F238E27FC236}">
                <a16:creationId xmlns:a16="http://schemas.microsoft.com/office/drawing/2014/main" id="{E96B29CC-4C94-4BC4-95E5-94123DDD1013}"/>
              </a:ext>
            </a:extLst>
          </p:cNvPr>
          <p:cNvSpPr>
            <a:spLocks noChangeShapeType="1"/>
          </p:cNvSpPr>
          <p:nvPr/>
        </p:nvSpPr>
        <p:spPr bwMode="auto">
          <a:xfrm flipV="1">
            <a:off x="2228152" y="5188394"/>
            <a:ext cx="5352815" cy="19829"/>
          </a:xfrm>
          <a:prstGeom prst="line">
            <a:avLst/>
          </a:prstGeom>
          <a:noFill/>
          <a:ln w="19050">
            <a:solidFill>
              <a:schemeClr val="bg2">
                <a:lumMod val="50000"/>
              </a:schemeClr>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33" name="TextBox 18">
            <a:extLst>
              <a:ext uri="{FF2B5EF4-FFF2-40B4-BE49-F238E27FC236}">
                <a16:creationId xmlns:a16="http://schemas.microsoft.com/office/drawing/2014/main" id="{0B7D612D-E942-4AC9-9CEB-AA32B4CE5B77}"/>
              </a:ext>
            </a:extLst>
          </p:cNvPr>
          <p:cNvSpPr txBox="1">
            <a:spLocks noChangeArrowheads="1"/>
          </p:cNvSpPr>
          <p:nvPr/>
        </p:nvSpPr>
        <p:spPr bwMode="auto">
          <a:xfrm>
            <a:off x="207055" y="6112363"/>
            <a:ext cx="572217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Arial" charset="0"/>
              </a:rPr>
              <a:t>NHNV = non-hip-non-vertebral; *not statistically significant</a:t>
            </a:r>
          </a:p>
        </p:txBody>
      </p:sp>
    </p:spTree>
    <p:extLst>
      <p:ext uri="{BB962C8B-B14F-4D97-AF65-F5344CB8AC3E}">
        <p14:creationId xmlns:p14="http://schemas.microsoft.com/office/powerpoint/2010/main" val="22163002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20999"/>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SSRI/SNRI Use Associated with Increased Fragility Fracture Risk Over 10 Years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Moura C et al. (2014) </a:t>
            </a:r>
            <a:r>
              <a:rPr kumimoji="0" lang="en-CA"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Osteoporos</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Int</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25, 1473–1481.</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Content Placeholder 5">
            <a:extLst>
              <a:ext uri="{FF2B5EF4-FFF2-40B4-BE49-F238E27FC236}">
                <a16:creationId xmlns:a16="http://schemas.microsoft.com/office/drawing/2014/main" id="{335797EF-AB1B-40C7-8AEE-3A07619FA8E9}"/>
              </a:ext>
            </a:extLst>
          </p:cNvPr>
          <p:cNvSpPr txBox="1">
            <a:spLocks/>
          </p:cNvSpPr>
          <p:nvPr/>
        </p:nvSpPr>
        <p:spPr bwMode="auto">
          <a:xfrm>
            <a:off x="4288820" y="2981388"/>
            <a:ext cx="4547918" cy="3000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358775" marR="0" lvl="0" indent="-358775" algn="l" defTabSz="914400" rtl="0" eaLnBrk="0" fontAlgn="base" latinLnBrk="0" hangingPunct="0">
              <a:lnSpc>
                <a:spcPct val="100000"/>
              </a:lnSpc>
              <a:spcBef>
                <a:spcPts val="0"/>
              </a:spcBef>
              <a:spcAft>
                <a:spcPct val="0"/>
              </a:spcAft>
              <a:buClr>
                <a:srgbClr val="C18567"/>
              </a:buClr>
              <a:buSzTx/>
              <a:buFont typeface="Wingdings" panose="05000000000000000000" pitchFamily="2" charset="2"/>
              <a:buChar char="§"/>
              <a:tabLst/>
              <a:defRPr/>
            </a:pPr>
            <a:r>
              <a:rPr kumimoji="0" lang="en-US" sz="2400" b="0" i="0" u="none" strike="noStrike" kern="0" cap="none" spc="0" normalizeH="0" baseline="0" noProof="0" dirty="0">
                <a:ln>
                  <a:noFill/>
                </a:ln>
                <a:solidFill>
                  <a:srgbClr val="E7E6E6">
                    <a:lumMod val="25000"/>
                  </a:srgbClr>
                </a:solidFill>
                <a:effectLst/>
                <a:uLnTx/>
                <a:uFillTx/>
                <a:latin typeface="Arial Narrow" panose="020B0606020202030204" pitchFamily="34" charset="0"/>
                <a:cs typeface="Arial" charset="0"/>
              </a:rPr>
              <a:t>SSRI/SNRI use was associated with increased risk of fragility fracture: </a:t>
            </a:r>
            <a:r>
              <a:rPr kumimoji="0" lang="en-US" sz="2400" b="1" i="0" u="none" strike="noStrike" kern="0" cap="none" spc="0" normalizeH="0" baseline="0" noProof="0" dirty="0">
                <a:ln>
                  <a:noFill/>
                </a:ln>
                <a:solidFill>
                  <a:srgbClr val="E7E6E6">
                    <a:lumMod val="25000"/>
                  </a:srgbClr>
                </a:solidFill>
                <a:effectLst/>
                <a:uLnTx/>
                <a:uFillTx/>
                <a:latin typeface="Arial Narrow" panose="020B0606020202030204" pitchFamily="34" charset="0"/>
                <a:cs typeface="Arial" charset="0"/>
              </a:rPr>
              <a:t>HR, 1.88; 95% CI, 1.48–2.39</a:t>
            </a:r>
          </a:p>
          <a:p>
            <a:pPr marL="358775" marR="0" lvl="0" indent="-358775" algn="l" defTabSz="914400" rtl="0" eaLnBrk="0" fontAlgn="base" latinLnBrk="0" hangingPunct="0">
              <a:lnSpc>
                <a:spcPct val="100000"/>
              </a:lnSpc>
              <a:spcBef>
                <a:spcPts val="0"/>
              </a:spcBef>
              <a:spcAft>
                <a:spcPct val="0"/>
              </a:spcAft>
              <a:buClr>
                <a:srgbClr val="C18567"/>
              </a:buClr>
              <a:buSzTx/>
              <a:buFont typeface="Wingdings" panose="05000000000000000000" pitchFamily="2" charset="2"/>
              <a:buChar char="§"/>
              <a:tabLst/>
              <a:defRPr/>
            </a:pPr>
            <a:r>
              <a:rPr kumimoji="0" lang="en-US" sz="2400" b="0" i="0" u="none" strike="noStrike" kern="0" cap="none" spc="0" normalizeH="0" baseline="0" noProof="0" dirty="0">
                <a:ln>
                  <a:noFill/>
                </a:ln>
                <a:solidFill>
                  <a:srgbClr val="E7E6E6">
                    <a:lumMod val="25000"/>
                  </a:srgbClr>
                </a:solidFill>
                <a:effectLst/>
                <a:uLnTx/>
                <a:uFillTx/>
                <a:latin typeface="Arial Narrow" panose="020B0606020202030204" pitchFamily="34" charset="0"/>
                <a:cs typeface="Arial" charset="0"/>
              </a:rPr>
              <a:t>After controlling for multiple risk factors, the adjusted HR for current SSRI/SNRI use remained elevated: </a:t>
            </a:r>
            <a:r>
              <a:rPr kumimoji="0" lang="en-US" sz="2400" b="1" i="0" u="none" strike="noStrike" kern="0" cap="none" spc="0" normalizeH="0" baseline="0" noProof="0" dirty="0">
                <a:ln>
                  <a:noFill/>
                </a:ln>
                <a:solidFill>
                  <a:srgbClr val="E7E6E6">
                    <a:lumMod val="25000"/>
                  </a:srgbClr>
                </a:solidFill>
                <a:effectLst/>
                <a:uLnTx/>
                <a:uFillTx/>
                <a:latin typeface="Arial Narrow" panose="020B0606020202030204" pitchFamily="34" charset="0"/>
                <a:cs typeface="Arial" charset="0"/>
              </a:rPr>
              <a:t>HR, 1.68; 95% CI, 1.32–2.14</a:t>
            </a:r>
          </a:p>
        </p:txBody>
      </p:sp>
      <p:sp>
        <p:nvSpPr>
          <p:cNvPr id="65" name="Rectangle 4">
            <a:extLst>
              <a:ext uri="{FF2B5EF4-FFF2-40B4-BE49-F238E27FC236}">
                <a16:creationId xmlns:a16="http://schemas.microsoft.com/office/drawing/2014/main" id="{A31DF38E-0EC7-45AC-A971-BB7DE05E6CD2}"/>
              </a:ext>
            </a:extLst>
          </p:cNvPr>
          <p:cNvSpPr>
            <a:spLocks noChangeArrowheads="1"/>
          </p:cNvSpPr>
          <p:nvPr/>
        </p:nvSpPr>
        <p:spPr bwMode="auto">
          <a:xfrm>
            <a:off x="467519" y="1720937"/>
            <a:ext cx="820896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Canadian </a:t>
            </a:r>
            <a:r>
              <a:rPr kumimoji="0" lang="en-US" altLang="en-US" sz="2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Multicentre</a:t>
            </a:r>
            <a:r>
              <a:rPr kumimoji="0" lang="en-US" altLang="en-US" sz="2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Osteoporosis Study (</a:t>
            </a:r>
            <a:r>
              <a:rPr kumimoji="0" lang="en-US" altLang="en-US" sz="2400" b="1"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CaMos</a:t>
            </a:r>
            <a:r>
              <a:rPr kumimoji="0" lang="en-US" altLang="en-US" sz="24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2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Prospective cohort study (N=6,645, n=192)</a:t>
            </a:r>
            <a:endParaRPr kumimoji="0" lang="en-US" altLang="en-US" sz="24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EBE6C4E4-8E95-4BB1-AC51-AE7382860467}"/>
              </a:ext>
            </a:extLst>
          </p:cNvPr>
          <p:cNvSpPr/>
          <p:nvPr/>
        </p:nvSpPr>
        <p:spPr>
          <a:xfrm>
            <a:off x="2094844" y="3082731"/>
            <a:ext cx="1830053" cy="26622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Among</a:t>
            </a:r>
            <a:r>
              <a:rPr kumimoji="0" lang="de-DE"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r>
              <a:rPr kumimoji="0" lang="de-DE"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the</a:t>
            </a:r>
            <a:r>
              <a:rPr kumimoji="0" lang="de-DE"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br>
              <a:rPr kumimoji="0" lang="de-DE"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b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6,645 </a:t>
            </a: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CaMos</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subjects</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included</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4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(192) </a:t>
            </a: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were</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b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br>
            <a:r>
              <a:rPr kumimoji="0" lang="cs-CZ" sz="1600" b="1" i="0" u="none" strike="noStrike" kern="1200" cap="none" spc="0" normalizeH="0" baseline="0" noProof="0" dirty="0">
                <a:ln>
                  <a:noFill/>
                </a:ln>
                <a:solidFill>
                  <a:srgbClr val="C18567"/>
                </a:solidFill>
                <a:effectLst/>
                <a:uLnTx/>
                <a:uFillTx/>
                <a:latin typeface="Arial Narrow" panose="020B0606020202030204" pitchFamily="34" charset="0"/>
                <a:ea typeface="Arial" charset="0"/>
                <a:cs typeface="Arial" charset="0"/>
              </a:rPr>
              <a:t>USING </a:t>
            </a:r>
            <a:r>
              <a:rPr kumimoji="0" lang="cs-CZ" sz="1600" b="1" i="0" u="none" strike="noStrike" kern="1200" cap="none" spc="0" normalizeH="0" baseline="0" noProof="0" dirty="0" err="1">
                <a:ln>
                  <a:noFill/>
                </a:ln>
                <a:solidFill>
                  <a:srgbClr val="C18567"/>
                </a:solidFill>
                <a:effectLst/>
                <a:uLnTx/>
                <a:uFillTx/>
                <a:latin typeface="Arial Narrow" panose="020B0606020202030204" pitchFamily="34" charset="0"/>
                <a:ea typeface="Arial" charset="0"/>
                <a:cs typeface="Arial" charset="0"/>
              </a:rPr>
              <a:t>SSRIs</a:t>
            </a:r>
            <a:r>
              <a:rPr kumimoji="0" lang="cs-CZ" sz="1600" b="1" i="0" u="none" strike="noStrike" kern="1200" cap="none" spc="0" normalizeH="0" baseline="0" noProof="0" dirty="0">
                <a:ln>
                  <a:noFill/>
                </a:ln>
                <a:solidFill>
                  <a:srgbClr val="C18567"/>
                </a:solidFill>
                <a:effectLst/>
                <a:uLnTx/>
                <a:uFillTx/>
                <a:latin typeface="Arial Narrow" panose="020B0606020202030204" pitchFamily="34" charset="0"/>
                <a:ea typeface="Arial" charset="0"/>
                <a:cs typeface="Arial" charset="0"/>
              </a:rPr>
              <a:t> OR/AND </a:t>
            </a:r>
            <a:r>
              <a:rPr kumimoji="0" lang="cs-CZ" sz="1600" b="1" i="0" u="none" strike="noStrike" kern="1200" cap="none" spc="0" normalizeH="0" baseline="0" noProof="0" dirty="0" err="1">
                <a:ln>
                  <a:noFill/>
                </a:ln>
                <a:solidFill>
                  <a:srgbClr val="C18567"/>
                </a:solidFill>
                <a:effectLst/>
                <a:uLnTx/>
                <a:uFillTx/>
                <a:latin typeface="Arial Narrow" panose="020B0606020202030204" pitchFamily="34" charset="0"/>
                <a:ea typeface="Arial" charset="0"/>
                <a:cs typeface="Arial" charset="0"/>
              </a:rPr>
              <a:t>SNRIs</a:t>
            </a:r>
            <a:r>
              <a:rPr kumimoji="0" lang="cs-CZ"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br>
              <a:rPr kumimoji="0" lang="cs-CZ"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b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at</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r>
              <a:rPr kumimoji="0" lang="cs-CZ" sz="16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charset="0"/>
              </a:rPr>
              <a:t>baseline</a:t>
            </a:r>
            <a:r>
              <a:rPr kumimoji="0" lang="cs-CZ"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endParaRPr>
          </a:p>
        </p:txBody>
      </p:sp>
      <p:cxnSp>
        <p:nvCxnSpPr>
          <p:cNvPr id="67" name="Straight Connector 66">
            <a:extLst>
              <a:ext uri="{FF2B5EF4-FFF2-40B4-BE49-F238E27FC236}">
                <a16:creationId xmlns:a16="http://schemas.microsoft.com/office/drawing/2014/main" id="{697F887E-969E-4D37-BE6A-C5B71BE511CB}"/>
              </a:ext>
            </a:extLst>
          </p:cNvPr>
          <p:cNvCxnSpPr/>
          <p:nvPr/>
        </p:nvCxnSpPr>
        <p:spPr>
          <a:xfrm>
            <a:off x="4054757" y="3029078"/>
            <a:ext cx="0" cy="2585773"/>
          </a:xfrm>
          <a:prstGeom prst="line">
            <a:avLst/>
          </a:prstGeom>
          <a:noFill/>
          <a:ln w="25400" cap="rnd" cmpd="sng" algn="ctr">
            <a:solidFill>
              <a:schemeClr val="bg2">
                <a:lumMod val="25000"/>
                <a:alpha val="17000"/>
              </a:schemeClr>
            </a:solidFill>
            <a:prstDash val="solid"/>
          </a:ln>
          <a:effectLst/>
        </p:spPr>
      </p:cxnSp>
      <p:grpSp>
        <p:nvGrpSpPr>
          <p:cNvPr id="68" name="Group 67">
            <a:extLst>
              <a:ext uri="{FF2B5EF4-FFF2-40B4-BE49-F238E27FC236}">
                <a16:creationId xmlns:a16="http://schemas.microsoft.com/office/drawing/2014/main" id="{57325A05-5B06-4D1A-B733-26F03AE0F4E0}"/>
              </a:ext>
            </a:extLst>
          </p:cNvPr>
          <p:cNvGrpSpPr/>
          <p:nvPr/>
        </p:nvGrpSpPr>
        <p:grpSpPr>
          <a:xfrm>
            <a:off x="962746" y="5171704"/>
            <a:ext cx="285362" cy="286490"/>
            <a:chOff x="1182573" y="3597899"/>
            <a:chExt cx="384090" cy="385610"/>
          </a:xfrm>
          <a:solidFill>
            <a:srgbClr val="C9A48D"/>
          </a:solidFill>
        </p:grpSpPr>
        <p:sp>
          <p:nvSpPr>
            <p:cNvPr id="69" name="Freeform 2">
              <a:extLst>
                <a:ext uri="{FF2B5EF4-FFF2-40B4-BE49-F238E27FC236}">
                  <a16:creationId xmlns:a16="http://schemas.microsoft.com/office/drawing/2014/main" id="{BF3C7438-6E5C-4DF9-9F1C-B4E0E12B8DE6}"/>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chemeClr val="bg2">
                  <a:lumMod val="50000"/>
                </a:schemeClr>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70" name="Freeform 3">
              <a:extLst>
                <a:ext uri="{FF2B5EF4-FFF2-40B4-BE49-F238E27FC236}">
                  <a16:creationId xmlns:a16="http://schemas.microsoft.com/office/drawing/2014/main" id="{854037F1-DFA2-4C1E-8E8E-2262A12D87E8}"/>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chemeClr val="bg2">
                  <a:lumMod val="50000"/>
                </a:schemeClr>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71" name="Group 70">
            <a:extLst>
              <a:ext uri="{FF2B5EF4-FFF2-40B4-BE49-F238E27FC236}">
                <a16:creationId xmlns:a16="http://schemas.microsoft.com/office/drawing/2014/main" id="{F0A2A20F-9F5F-4078-888F-2A413323A4F7}"/>
              </a:ext>
            </a:extLst>
          </p:cNvPr>
          <p:cNvGrpSpPr/>
          <p:nvPr/>
        </p:nvGrpSpPr>
        <p:grpSpPr>
          <a:xfrm>
            <a:off x="1457420" y="5171704"/>
            <a:ext cx="285362" cy="286490"/>
            <a:chOff x="1622909" y="4472462"/>
            <a:chExt cx="384090" cy="385610"/>
          </a:xfrm>
          <a:solidFill>
            <a:srgbClr val="C9A48D"/>
          </a:solidFill>
        </p:grpSpPr>
        <p:sp>
          <p:nvSpPr>
            <p:cNvPr id="72" name="Freeform 4">
              <a:extLst>
                <a:ext uri="{FF2B5EF4-FFF2-40B4-BE49-F238E27FC236}">
                  <a16:creationId xmlns:a16="http://schemas.microsoft.com/office/drawing/2014/main" id="{0E669CE1-FCD4-426C-AC35-6F67A125BD8E}"/>
                </a:ext>
              </a:extLst>
            </p:cNvPr>
            <p:cNvSpPr>
              <a:spLocks noChangeArrowheads="1"/>
            </p:cNvSpPr>
            <p:nvPr/>
          </p:nvSpPr>
          <p:spPr bwMode="auto">
            <a:xfrm>
              <a:off x="1622909" y="4472462"/>
              <a:ext cx="298962" cy="330378"/>
            </a:xfrm>
            <a:custGeom>
              <a:avLst/>
              <a:gdLst>
                <a:gd name="T0" fmla="*/ 494 w 2601"/>
                <a:gd name="T1" fmla="*/ 2874 h 2875"/>
                <a:gd name="T2" fmla="*/ 494 w 2601"/>
                <a:gd name="T3" fmla="*/ 2874 h 2875"/>
                <a:gd name="T4" fmla="*/ 494 w 2601"/>
                <a:gd name="T5" fmla="*/ 2874 h 2875"/>
                <a:gd name="T6" fmla="*/ 2600 w 2601"/>
                <a:gd name="T7" fmla="*/ 284 h 2875"/>
                <a:gd name="T8" fmla="*/ 2600 w 2601"/>
                <a:gd name="T9" fmla="*/ 284 h 2875"/>
                <a:gd name="T10" fmla="*/ 1668 w 2601"/>
                <a:gd name="T11" fmla="*/ 0 h 2875"/>
                <a:gd name="T12" fmla="*/ 0 w 2601"/>
                <a:gd name="T13" fmla="*/ 1677 h 2875"/>
                <a:gd name="T14" fmla="*/ 494 w 2601"/>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1" h="2875">
                  <a:moveTo>
                    <a:pt x="494" y="2874"/>
                  </a:moveTo>
                  <a:lnTo>
                    <a:pt x="494" y="2874"/>
                  </a:lnTo>
                  <a:lnTo>
                    <a:pt x="494" y="2874"/>
                  </a:lnTo>
                  <a:lnTo>
                    <a:pt x="2600" y="284"/>
                  </a:lnTo>
                  <a:lnTo>
                    <a:pt x="2600" y="284"/>
                  </a:lnTo>
                  <a:cubicBezTo>
                    <a:pt x="2334" y="102"/>
                    <a:pt x="2014" y="0"/>
                    <a:pt x="1668" y="0"/>
                  </a:cubicBezTo>
                  <a:cubicBezTo>
                    <a:pt x="745" y="0"/>
                    <a:pt x="0" y="751"/>
                    <a:pt x="0" y="1677"/>
                  </a:cubicBezTo>
                  <a:cubicBezTo>
                    <a:pt x="0" y="2145"/>
                    <a:pt x="189" y="2569"/>
                    <a:pt x="494" y="2874"/>
                  </a:cubicBezTo>
                </a:path>
              </a:pathLst>
            </a:custGeom>
            <a:grpFill/>
            <a:ln>
              <a:solidFill>
                <a:schemeClr val="bg2">
                  <a:lumMod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73" name="Freeform 5">
              <a:extLst>
                <a:ext uri="{FF2B5EF4-FFF2-40B4-BE49-F238E27FC236}">
                  <a16:creationId xmlns:a16="http://schemas.microsoft.com/office/drawing/2014/main" id="{9589422D-ED1F-49CE-BCC1-18AD2B8C93B2}"/>
                </a:ext>
              </a:extLst>
            </p:cNvPr>
            <p:cNvSpPr>
              <a:spLocks noChangeArrowheads="1"/>
            </p:cNvSpPr>
            <p:nvPr/>
          </p:nvSpPr>
          <p:spPr bwMode="auto">
            <a:xfrm>
              <a:off x="1707530" y="4527187"/>
              <a:ext cx="299469" cy="330885"/>
            </a:xfrm>
            <a:custGeom>
              <a:avLst/>
              <a:gdLst>
                <a:gd name="T0" fmla="*/ 2603 w 2604"/>
                <a:gd name="T1" fmla="*/ 1198 h 2881"/>
                <a:gd name="T2" fmla="*/ 2603 w 2604"/>
                <a:gd name="T3" fmla="*/ 1198 h 2881"/>
                <a:gd name="T4" fmla="*/ 2603 w 2604"/>
                <a:gd name="T5" fmla="*/ 1198 h 2881"/>
                <a:gd name="T6" fmla="*/ 2603 w 2604"/>
                <a:gd name="T7" fmla="*/ 1198 h 2881"/>
                <a:gd name="T8" fmla="*/ 2105 w 2604"/>
                <a:gd name="T9" fmla="*/ 0 h 2881"/>
                <a:gd name="T10" fmla="*/ 2105 w 2604"/>
                <a:gd name="T11" fmla="*/ 0 h 2881"/>
                <a:gd name="T12" fmla="*/ 0 w 2604"/>
                <a:gd name="T13" fmla="*/ 2593 h 2881"/>
                <a:gd name="T14" fmla="*/ 0 w 2604"/>
                <a:gd name="T15" fmla="*/ 2593 h 2881"/>
                <a:gd name="T16" fmla="*/ 934 w 2604"/>
                <a:gd name="T17" fmla="*/ 2880 h 2881"/>
                <a:gd name="T18" fmla="*/ 1456 w 2604"/>
                <a:gd name="T19" fmla="*/ 2794 h 2881"/>
                <a:gd name="T20" fmla="*/ 1456 w 2604"/>
                <a:gd name="T21" fmla="*/ 2794 h 2881"/>
                <a:gd name="T22" fmla="*/ 2592 w 2604"/>
                <a:gd name="T23" fmla="*/ 1396 h 2881"/>
                <a:gd name="T24" fmla="*/ 2592 w 2604"/>
                <a:gd name="T25" fmla="*/ 1396 h 2881"/>
                <a:gd name="T26" fmla="*/ 2603 w 2604"/>
                <a:gd name="T27" fmla="*/ 1198 h 2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4" h="2881">
                  <a:moveTo>
                    <a:pt x="2603" y="1198"/>
                  </a:moveTo>
                  <a:lnTo>
                    <a:pt x="2603" y="1198"/>
                  </a:lnTo>
                  <a:lnTo>
                    <a:pt x="2603" y="1198"/>
                  </a:lnTo>
                  <a:lnTo>
                    <a:pt x="2603" y="1198"/>
                  </a:lnTo>
                  <a:cubicBezTo>
                    <a:pt x="2603" y="730"/>
                    <a:pt x="2414" y="306"/>
                    <a:pt x="2105" y="0"/>
                  </a:cubicBezTo>
                  <a:lnTo>
                    <a:pt x="2105" y="0"/>
                  </a:lnTo>
                  <a:lnTo>
                    <a:pt x="0" y="2593"/>
                  </a:lnTo>
                  <a:lnTo>
                    <a:pt x="0" y="2593"/>
                  </a:lnTo>
                  <a:cubicBezTo>
                    <a:pt x="269" y="2773"/>
                    <a:pt x="588" y="2880"/>
                    <a:pt x="934" y="2880"/>
                  </a:cubicBezTo>
                  <a:cubicBezTo>
                    <a:pt x="1115" y="2880"/>
                    <a:pt x="1291" y="2848"/>
                    <a:pt x="1456" y="2794"/>
                  </a:cubicBezTo>
                  <a:lnTo>
                    <a:pt x="1456" y="2794"/>
                  </a:lnTo>
                  <a:lnTo>
                    <a:pt x="2592" y="1396"/>
                  </a:lnTo>
                  <a:lnTo>
                    <a:pt x="2592" y="1396"/>
                  </a:lnTo>
                  <a:cubicBezTo>
                    <a:pt x="2600" y="1331"/>
                    <a:pt x="2603" y="1264"/>
                    <a:pt x="2603" y="1198"/>
                  </a:cubicBezTo>
                </a:path>
              </a:pathLst>
            </a:custGeom>
            <a:grpFill/>
            <a:ln>
              <a:solidFill>
                <a:schemeClr val="bg2">
                  <a:lumMod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74" name="Freeform 6">
              <a:extLst>
                <a:ext uri="{FF2B5EF4-FFF2-40B4-BE49-F238E27FC236}">
                  <a16:creationId xmlns:a16="http://schemas.microsoft.com/office/drawing/2014/main" id="{70246D7C-08DE-46DB-82CA-D9D6803BB29B}"/>
                </a:ext>
              </a:extLst>
            </p:cNvPr>
            <p:cNvSpPr>
              <a:spLocks noChangeArrowheads="1"/>
            </p:cNvSpPr>
            <p:nvPr/>
          </p:nvSpPr>
          <p:spPr bwMode="auto">
            <a:xfrm>
              <a:off x="1874746" y="4687816"/>
              <a:ext cx="130733" cy="160629"/>
            </a:xfrm>
            <a:custGeom>
              <a:avLst/>
              <a:gdLst>
                <a:gd name="T0" fmla="*/ 1136 w 1137"/>
                <a:gd name="T1" fmla="*/ 0 h 1399"/>
                <a:gd name="T2" fmla="*/ 1136 w 1137"/>
                <a:gd name="T3" fmla="*/ 0 h 1399"/>
                <a:gd name="T4" fmla="*/ 1136 w 1137"/>
                <a:gd name="T5" fmla="*/ 0 h 1399"/>
                <a:gd name="T6" fmla="*/ 0 w 1137"/>
                <a:gd name="T7" fmla="*/ 1398 h 1399"/>
                <a:gd name="T8" fmla="*/ 0 w 1137"/>
                <a:gd name="T9" fmla="*/ 1398 h 1399"/>
                <a:gd name="T10" fmla="*/ 1136 w 1137"/>
                <a:gd name="T11" fmla="*/ 0 h 1399"/>
              </a:gdLst>
              <a:ahLst/>
              <a:cxnLst>
                <a:cxn ang="0">
                  <a:pos x="T0" y="T1"/>
                </a:cxn>
                <a:cxn ang="0">
                  <a:pos x="T2" y="T3"/>
                </a:cxn>
                <a:cxn ang="0">
                  <a:pos x="T4" y="T5"/>
                </a:cxn>
                <a:cxn ang="0">
                  <a:pos x="T6" y="T7"/>
                </a:cxn>
                <a:cxn ang="0">
                  <a:pos x="T8" y="T9"/>
                </a:cxn>
                <a:cxn ang="0">
                  <a:pos x="T10" y="T11"/>
                </a:cxn>
              </a:cxnLst>
              <a:rect l="0" t="0" r="r" b="b"/>
              <a:pathLst>
                <a:path w="1137" h="1399">
                  <a:moveTo>
                    <a:pt x="1136" y="0"/>
                  </a:moveTo>
                  <a:lnTo>
                    <a:pt x="1136" y="0"/>
                  </a:lnTo>
                  <a:lnTo>
                    <a:pt x="1136" y="0"/>
                  </a:lnTo>
                  <a:lnTo>
                    <a:pt x="0" y="1398"/>
                  </a:lnTo>
                  <a:lnTo>
                    <a:pt x="0" y="1398"/>
                  </a:lnTo>
                  <a:cubicBezTo>
                    <a:pt x="606" y="1197"/>
                    <a:pt x="1059" y="656"/>
                    <a:pt x="1136" y="0"/>
                  </a:cubicBezTo>
                </a:path>
              </a:pathLst>
            </a:custGeom>
            <a:grpFill/>
            <a:ln>
              <a:solidFill>
                <a:schemeClr val="bg2">
                  <a:lumMod val="50000"/>
                </a:schemeClr>
              </a:solid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75" name="Group 74">
            <a:extLst>
              <a:ext uri="{FF2B5EF4-FFF2-40B4-BE49-F238E27FC236}">
                <a16:creationId xmlns:a16="http://schemas.microsoft.com/office/drawing/2014/main" id="{0D303E07-11BB-4AB7-8545-E6535692DF53}"/>
              </a:ext>
            </a:extLst>
          </p:cNvPr>
          <p:cNvGrpSpPr/>
          <p:nvPr/>
        </p:nvGrpSpPr>
        <p:grpSpPr>
          <a:xfrm>
            <a:off x="962746" y="4699365"/>
            <a:ext cx="285362" cy="286490"/>
            <a:chOff x="1182573" y="3597899"/>
            <a:chExt cx="384090" cy="385610"/>
          </a:xfrm>
          <a:solidFill>
            <a:srgbClr val="C9A48D"/>
          </a:solidFill>
        </p:grpSpPr>
        <p:sp>
          <p:nvSpPr>
            <p:cNvPr id="76" name="Freeform 2">
              <a:extLst>
                <a:ext uri="{FF2B5EF4-FFF2-40B4-BE49-F238E27FC236}">
                  <a16:creationId xmlns:a16="http://schemas.microsoft.com/office/drawing/2014/main" id="{EEDA1F2E-0271-41BF-9129-09C5630C41F8}"/>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chemeClr val="bg2">
                  <a:lumMod val="50000"/>
                </a:schemeClr>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77" name="Freeform 3">
              <a:extLst>
                <a:ext uri="{FF2B5EF4-FFF2-40B4-BE49-F238E27FC236}">
                  <a16:creationId xmlns:a16="http://schemas.microsoft.com/office/drawing/2014/main" id="{E9EF6C07-A59F-4747-8A7B-C06CBF53EC5E}"/>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chemeClr val="bg2">
                  <a:lumMod val="50000"/>
                </a:schemeClr>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78" name="Group 77">
            <a:extLst>
              <a:ext uri="{FF2B5EF4-FFF2-40B4-BE49-F238E27FC236}">
                <a16:creationId xmlns:a16="http://schemas.microsoft.com/office/drawing/2014/main" id="{17F22BF5-C05A-4430-B753-6E0DE124D66A}"/>
              </a:ext>
            </a:extLst>
          </p:cNvPr>
          <p:cNvGrpSpPr/>
          <p:nvPr/>
        </p:nvGrpSpPr>
        <p:grpSpPr>
          <a:xfrm>
            <a:off x="962746" y="4227025"/>
            <a:ext cx="285362" cy="286490"/>
            <a:chOff x="1182573" y="3597899"/>
            <a:chExt cx="384090" cy="385610"/>
          </a:xfrm>
          <a:solidFill>
            <a:srgbClr val="E6DCC4"/>
          </a:solidFill>
        </p:grpSpPr>
        <p:sp>
          <p:nvSpPr>
            <p:cNvPr id="79" name="Freeform 2">
              <a:extLst>
                <a:ext uri="{FF2B5EF4-FFF2-40B4-BE49-F238E27FC236}">
                  <a16:creationId xmlns:a16="http://schemas.microsoft.com/office/drawing/2014/main" id="{8DC4EA5B-4B69-4BA8-B2C2-E6C813C1F7F5}"/>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80" name="Freeform 3">
              <a:extLst>
                <a:ext uri="{FF2B5EF4-FFF2-40B4-BE49-F238E27FC236}">
                  <a16:creationId xmlns:a16="http://schemas.microsoft.com/office/drawing/2014/main" id="{79E2CC8A-AECF-48AE-9CA6-916473A52403}"/>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81" name="Group 80">
            <a:extLst>
              <a:ext uri="{FF2B5EF4-FFF2-40B4-BE49-F238E27FC236}">
                <a16:creationId xmlns:a16="http://schemas.microsoft.com/office/drawing/2014/main" id="{AF6B64DD-515C-4855-BA9A-1645BFBC03A8}"/>
              </a:ext>
            </a:extLst>
          </p:cNvPr>
          <p:cNvGrpSpPr/>
          <p:nvPr/>
        </p:nvGrpSpPr>
        <p:grpSpPr>
          <a:xfrm>
            <a:off x="962746" y="3754685"/>
            <a:ext cx="285362" cy="286490"/>
            <a:chOff x="1182573" y="3597899"/>
            <a:chExt cx="384090" cy="385610"/>
          </a:xfrm>
          <a:solidFill>
            <a:srgbClr val="E6DCC4"/>
          </a:solidFill>
        </p:grpSpPr>
        <p:sp>
          <p:nvSpPr>
            <p:cNvPr id="82" name="Freeform 2">
              <a:extLst>
                <a:ext uri="{FF2B5EF4-FFF2-40B4-BE49-F238E27FC236}">
                  <a16:creationId xmlns:a16="http://schemas.microsoft.com/office/drawing/2014/main" id="{9CBBDBF3-0340-461B-8863-6F7551CF591E}"/>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83" name="Freeform 3">
              <a:extLst>
                <a:ext uri="{FF2B5EF4-FFF2-40B4-BE49-F238E27FC236}">
                  <a16:creationId xmlns:a16="http://schemas.microsoft.com/office/drawing/2014/main" id="{BFFB3F66-0AB1-4010-A7DF-6684E5D2EEB1}"/>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84" name="Group 83">
            <a:extLst>
              <a:ext uri="{FF2B5EF4-FFF2-40B4-BE49-F238E27FC236}">
                <a16:creationId xmlns:a16="http://schemas.microsoft.com/office/drawing/2014/main" id="{02777BC0-C0DD-4922-8D32-D13894E3C487}"/>
              </a:ext>
            </a:extLst>
          </p:cNvPr>
          <p:cNvGrpSpPr/>
          <p:nvPr/>
        </p:nvGrpSpPr>
        <p:grpSpPr>
          <a:xfrm>
            <a:off x="962746" y="3282345"/>
            <a:ext cx="285362" cy="286490"/>
            <a:chOff x="1182573" y="3597899"/>
            <a:chExt cx="384090" cy="385610"/>
          </a:xfrm>
          <a:solidFill>
            <a:srgbClr val="E6DCC4"/>
          </a:solidFill>
        </p:grpSpPr>
        <p:sp>
          <p:nvSpPr>
            <p:cNvPr id="85" name="Freeform 2">
              <a:extLst>
                <a:ext uri="{FF2B5EF4-FFF2-40B4-BE49-F238E27FC236}">
                  <a16:creationId xmlns:a16="http://schemas.microsoft.com/office/drawing/2014/main" id="{4AB95C99-4164-472D-BD60-AF27C00EE416}"/>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86" name="Freeform 3">
              <a:extLst>
                <a:ext uri="{FF2B5EF4-FFF2-40B4-BE49-F238E27FC236}">
                  <a16:creationId xmlns:a16="http://schemas.microsoft.com/office/drawing/2014/main" id="{955CD617-5829-4082-B60E-E3AA56198D8C}"/>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87" name="Group 86">
            <a:extLst>
              <a:ext uri="{FF2B5EF4-FFF2-40B4-BE49-F238E27FC236}">
                <a16:creationId xmlns:a16="http://schemas.microsoft.com/office/drawing/2014/main" id="{AC832FCB-C76B-4444-BC05-18011AE06529}"/>
              </a:ext>
            </a:extLst>
          </p:cNvPr>
          <p:cNvGrpSpPr/>
          <p:nvPr/>
        </p:nvGrpSpPr>
        <p:grpSpPr>
          <a:xfrm>
            <a:off x="1457420" y="4699365"/>
            <a:ext cx="285362" cy="286490"/>
            <a:chOff x="1182573" y="3597899"/>
            <a:chExt cx="384090" cy="385610"/>
          </a:xfrm>
          <a:solidFill>
            <a:srgbClr val="E6DCC4"/>
          </a:solidFill>
        </p:grpSpPr>
        <p:sp>
          <p:nvSpPr>
            <p:cNvPr id="88" name="Freeform 2">
              <a:extLst>
                <a:ext uri="{FF2B5EF4-FFF2-40B4-BE49-F238E27FC236}">
                  <a16:creationId xmlns:a16="http://schemas.microsoft.com/office/drawing/2014/main" id="{C7139776-3B71-46A6-B2CB-5846A0C79E84}"/>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89" name="Freeform 3">
              <a:extLst>
                <a:ext uri="{FF2B5EF4-FFF2-40B4-BE49-F238E27FC236}">
                  <a16:creationId xmlns:a16="http://schemas.microsoft.com/office/drawing/2014/main" id="{0BEC5BAE-F948-4ADF-8416-7D2E862EA59C}"/>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90" name="Group 89">
            <a:extLst>
              <a:ext uri="{FF2B5EF4-FFF2-40B4-BE49-F238E27FC236}">
                <a16:creationId xmlns:a16="http://schemas.microsoft.com/office/drawing/2014/main" id="{3A6AC86A-D76E-445E-8E77-C02EF926573D}"/>
              </a:ext>
            </a:extLst>
          </p:cNvPr>
          <p:cNvGrpSpPr/>
          <p:nvPr/>
        </p:nvGrpSpPr>
        <p:grpSpPr>
          <a:xfrm>
            <a:off x="1457420" y="4227025"/>
            <a:ext cx="285362" cy="286490"/>
            <a:chOff x="1182573" y="3597899"/>
            <a:chExt cx="384090" cy="385610"/>
          </a:xfrm>
          <a:solidFill>
            <a:srgbClr val="E6DCC4"/>
          </a:solidFill>
        </p:grpSpPr>
        <p:sp>
          <p:nvSpPr>
            <p:cNvPr id="91" name="Freeform 2">
              <a:extLst>
                <a:ext uri="{FF2B5EF4-FFF2-40B4-BE49-F238E27FC236}">
                  <a16:creationId xmlns:a16="http://schemas.microsoft.com/office/drawing/2014/main" id="{6FBB55E5-0E48-4609-B32A-EBA89981E6DC}"/>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92" name="Freeform 3">
              <a:extLst>
                <a:ext uri="{FF2B5EF4-FFF2-40B4-BE49-F238E27FC236}">
                  <a16:creationId xmlns:a16="http://schemas.microsoft.com/office/drawing/2014/main" id="{5AE56DD4-2176-4937-8021-5B77F3A56AC2}"/>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93" name="Group 92">
            <a:extLst>
              <a:ext uri="{FF2B5EF4-FFF2-40B4-BE49-F238E27FC236}">
                <a16:creationId xmlns:a16="http://schemas.microsoft.com/office/drawing/2014/main" id="{D9962E6D-275D-48FA-89D4-6CDDA252B480}"/>
              </a:ext>
            </a:extLst>
          </p:cNvPr>
          <p:cNvGrpSpPr/>
          <p:nvPr/>
        </p:nvGrpSpPr>
        <p:grpSpPr>
          <a:xfrm>
            <a:off x="1457420" y="3754685"/>
            <a:ext cx="285362" cy="286490"/>
            <a:chOff x="1182573" y="3597899"/>
            <a:chExt cx="384090" cy="385610"/>
          </a:xfrm>
          <a:solidFill>
            <a:srgbClr val="E6DCC4"/>
          </a:solidFill>
        </p:grpSpPr>
        <p:sp>
          <p:nvSpPr>
            <p:cNvPr id="94" name="Freeform 2">
              <a:extLst>
                <a:ext uri="{FF2B5EF4-FFF2-40B4-BE49-F238E27FC236}">
                  <a16:creationId xmlns:a16="http://schemas.microsoft.com/office/drawing/2014/main" id="{26E4CBDA-5844-42B1-BC5A-0A289AA48093}"/>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95" name="Freeform 3">
              <a:extLst>
                <a:ext uri="{FF2B5EF4-FFF2-40B4-BE49-F238E27FC236}">
                  <a16:creationId xmlns:a16="http://schemas.microsoft.com/office/drawing/2014/main" id="{17B71B19-D062-43B1-BED2-713FF6665842}"/>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grpSp>
        <p:nvGrpSpPr>
          <p:cNvPr id="96" name="Group 95">
            <a:extLst>
              <a:ext uri="{FF2B5EF4-FFF2-40B4-BE49-F238E27FC236}">
                <a16:creationId xmlns:a16="http://schemas.microsoft.com/office/drawing/2014/main" id="{F56A049F-C6AD-43E3-986D-2D4851244890}"/>
              </a:ext>
            </a:extLst>
          </p:cNvPr>
          <p:cNvGrpSpPr/>
          <p:nvPr/>
        </p:nvGrpSpPr>
        <p:grpSpPr>
          <a:xfrm>
            <a:off x="1457420" y="3282345"/>
            <a:ext cx="285362" cy="286490"/>
            <a:chOff x="1182573" y="3597899"/>
            <a:chExt cx="384090" cy="385610"/>
          </a:xfrm>
          <a:solidFill>
            <a:srgbClr val="E6DCC4"/>
          </a:solidFill>
        </p:grpSpPr>
        <p:sp>
          <p:nvSpPr>
            <p:cNvPr id="97" name="Freeform 2">
              <a:extLst>
                <a:ext uri="{FF2B5EF4-FFF2-40B4-BE49-F238E27FC236}">
                  <a16:creationId xmlns:a16="http://schemas.microsoft.com/office/drawing/2014/main" id="{20BA776B-164E-4C25-A5AF-89B1ECB983FA}"/>
                </a:ext>
              </a:extLst>
            </p:cNvPr>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98" name="Freeform 3">
              <a:extLst>
                <a:ext uri="{FF2B5EF4-FFF2-40B4-BE49-F238E27FC236}">
                  <a16:creationId xmlns:a16="http://schemas.microsoft.com/office/drawing/2014/main" id="{80E208C4-DF74-4545-8C56-710B1B5F6718}"/>
                </a:ext>
              </a:extLst>
            </p:cNvPr>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solidFill>
                <a:srgbClr val="E6DCC4"/>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grpSp>
      <p:sp>
        <p:nvSpPr>
          <p:cNvPr id="99" name="Rounded Rectangle 24">
            <a:extLst>
              <a:ext uri="{FF2B5EF4-FFF2-40B4-BE49-F238E27FC236}">
                <a16:creationId xmlns:a16="http://schemas.microsoft.com/office/drawing/2014/main" id="{4D1A18C1-BD06-445C-A37B-F2E6B52D8081}"/>
              </a:ext>
            </a:extLst>
          </p:cNvPr>
          <p:cNvSpPr/>
          <p:nvPr/>
        </p:nvSpPr>
        <p:spPr>
          <a:xfrm>
            <a:off x="750171" y="3082731"/>
            <a:ext cx="1207350" cy="2532120"/>
          </a:xfrm>
          <a:prstGeom prst="roundRect">
            <a:avLst>
              <a:gd name="adj" fmla="val 10648"/>
            </a:avLst>
          </a:prstGeom>
          <a:noFill/>
          <a:ln w="25400" cap="flat" cmpd="sng" algn="ctr">
            <a:solidFill>
              <a:srgbClr val="CBB873"/>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0446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75"/>
                                        </p:tgtEl>
                                        <p:attrNameLst>
                                          <p:attrName>r</p:attrName>
                                        </p:attrNameLst>
                                      </p:cBhvr>
                                    </p:animRot>
                                  </p:childTnLst>
                                </p:cTn>
                              </p:par>
                              <p:par>
                                <p:cTn id="7" presetID="8" presetClass="emph" presetSubtype="0" fill="hold" nodeType="withEffect">
                                  <p:stCondLst>
                                    <p:cond delay="0"/>
                                  </p:stCondLst>
                                  <p:childTnLst>
                                    <p:animRot by="21600000">
                                      <p:cBhvr>
                                        <p:cTn id="8" dur="500" fill="hold"/>
                                        <p:tgtEl>
                                          <p:spTgt spid="68"/>
                                        </p:tgtEl>
                                        <p:attrNameLst>
                                          <p:attrName>r</p:attrName>
                                        </p:attrNameLst>
                                      </p:cBhvr>
                                    </p:animRot>
                                  </p:childTnLst>
                                </p:cTn>
                              </p:par>
                              <p:par>
                                <p:cTn id="9" presetID="8" presetClass="emph" presetSubtype="0" fill="hold" nodeType="withEffect">
                                  <p:stCondLst>
                                    <p:cond delay="0"/>
                                  </p:stCondLst>
                                  <p:childTnLst>
                                    <p:animRot by="21600000">
                                      <p:cBhvr>
                                        <p:cTn id="10" dur="500" fill="hold"/>
                                        <p:tgtEl>
                                          <p:spTgt spid="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50931"/>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Fragility Fracture Increases Risk of </a:t>
            </a:r>
          </a:p>
          <a:p>
            <a:pPr lvl="0" defTabSz="342991">
              <a:defRPr/>
            </a:pPr>
            <a:r>
              <a:rPr lang="en-US" sz="3600" b="1" dirty="0">
                <a:solidFill>
                  <a:srgbClr val="7B4A31"/>
                </a:solidFill>
                <a:latin typeface="Arial Narrow" panose="020B0606020202030204" pitchFamily="34" charset="0"/>
              </a:rPr>
              <a:t>Hip Fracture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296777"/>
            <a:ext cx="9162797" cy="3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ight Arrow 89">
            <a:extLst>
              <a:ext uri="{FF2B5EF4-FFF2-40B4-BE49-F238E27FC236}">
                <a16:creationId xmlns:a16="http://schemas.microsoft.com/office/drawing/2014/main" id="{029D46EC-968D-4637-A065-C47CC42447EA}"/>
              </a:ext>
            </a:extLst>
          </p:cNvPr>
          <p:cNvSpPr/>
          <p:nvPr/>
        </p:nvSpPr>
        <p:spPr>
          <a:xfrm rot="5400000">
            <a:off x="2321509" y="3583801"/>
            <a:ext cx="901180" cy="341942"/>
          </a:xfrm>
          <a:prstGeom prst="rightArrow">
            <a:avLst/>
          </a:pr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8" name="Right Arrow 88">
            <a:extLst>
              <a:ext uri="{FF2B5EF4-FFF2-40B4-BE49-F238E27FC236}">
                <a16:creationId xmlns:a16="http://schemas.microsoft.com/office/drawing/2014/main" id="{D0B63FCB-3D3E-4E99-8A24-93BB1BE475F4}"/>
              </a:ext>
            </a:extLst>
          </p:cNvPr>
          <p:cNvSpPr/>
          <p:nvPr/>
        </p:nvSpPr>
        <p:spPr>
          <a:xfrm rot="5400000">
            <a:off x="3127795" y="3463606"/>
            <a:ext cx="675700" cy="341942"/>
          </a:xfrm>
          <a:prstGeom prst="rightArrow">
            <a:avLst/>
          </a:pr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9" name="Right Arrow 87">
            <a:extLst>
              <a:ext uri="{FF2B5EF4-FFF2-40B4-BE49-F238E27FC236}">
                <a16:creationId xmlns:a16="http://schemas.microsoft.com/office/drawing/2014/main" id="{A504E779-3BC4-4EDA-A10C-A1CE522EC781}"/>
              </a:ext>
            </a:extLst>
          </p:cNvPr>
          <p:cNvSpPr/>
          <p:nvPr/>
        </p:nvSpPr>
        <p:spPr>
          <a:xfrm>
            <a:off x="3671936" y="3266893"/>
            <a:ext cx="675700" cy="341942"/>
          </a:xfrm>
          <a:prstGeom prst="rightArrow">
            <a:avLst/>
          </a:pr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0" name="Right Arrow 86">
            <a:extLst>
              <a:ext uri="{FF2B5EF4-FFF2-40B4-BE49-F238E27FC236}">
                <a16:creationId xmlns:a16="http://schemas.microsoft.com/office/drawing/2014/main" id="{0C3D81EA-B05E-4A9B-AB9A-7139ADE2B390}"/>
              </a:ext>
            </a:extLst>
          </p:cNvPr>
          <p:cNvSpPr/>
          <p:nvPr/>
        </p:nvSpPr>
        <p:spPr>
          <a:xfrm rot="2292489">
            <a:off x="1445994" y="4481232"/>
            <a:ext cx="640942" cy="341942"/>
          </a:xfrm>
          <a:prstGeom prst="rightArrow">
            <a:avLst/>
          </a:pr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1" name="Rectangle 10">
            <a:extLst>
              <a:ext uri="{FF2B5EF4-FFF2-40B4-BE49-F238E27FC236}">
                <a16:creationId xmlns:a16="http://schemas.microsoft.com/office/drawing/2014/main" id="{5451575E-AF46-4F6E-BAA9-3E8C73F55E96}"/>
              </a:ext>
            </a:extLst>
          </p:cNvPr>
          <p:cNvSpPr/>
          <p:nvPr/>
        </p:nvSpPr>
        <p:spPr>
          <a:xfrm>
            <a:off x="1176050" y="4042573"/>
            <a:ext cx="1297665" cy="501759"/>
          </a:xfrm>
          <a:prstGeom prst="rect">
            <a:avLst/>
          </a:prstGeom>
          <a:solidFill>
            <a:sysClr val="window" lastClr="FFFFFF"/>
          </a:solidFill>
          <a:ln w="38100"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2" name="Rectangle 11">
            <a:extLst>
              <a:ext uri="{FF2B5EF4-FFF2-40B4-BE49-F238E27FC236}">
                <a16:creationId xmlns:a16="http://schemas.microsoft.com/office/drawing/2014/main" id="{2BF2C080-884B-4C18-855E-96DC78FF26DF}"/>
              </a:ext>
            </a:extLst>
          </p:cNvPr>
          <p:cNvSpPr/>
          <p:nvPr/>
        </p:nvSpPr>
        <p:spPr>
          <a:xfrm>
            <a:off x="1186709" y="3113026"/>
            <a:ext cx="2711557" cy="558128"/>
          </a:xfrm>
          <a:prstGeom prst="rect">
            <a:avLst/>
          </a:prstGeom>
          <a:solidFill>
            <a:sysClr val="window" lastClr="FFFFFF"/>
          </a:solidFill>
          <a:ln w="38100"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3" name="Rectangle 12">
            <a:extLst>
              <a:ext uri="{FF2B5EF4-FFF2-40B4-BE49-F238E27FC236}">
                <a16:creationId xmlns:a16="http://schemas.microsoft.com/office/drawing/2014/main" id="{2B83A1C4-C54E-4555-93A1-92D1F97B8674}"/>
              </a:ext>
            </a:extLst>
          </p:cNvPr>
          <p:cNvSpPr/>
          <p:nvPr/>
        </p:nvSpPr>
        <p:spPr>
          <a:xfrm>
            <a:off x="2867260" y="2309045"/>
            <a:ext cx="1320653" cy="501759"/>
          </a:xfrm>
          <a:prstGeom prst="rect">
            <a:avLst/>
          </a:prstGeom>
          <a:solidFill>
            <a:sysClr val="window" lastClr="FFFFFF"/>
          </a:solidFill>
          <a:ln w="38100"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4" name="Rectangle 13">
            <a:extLst>
              <a:ext uri="{FF2B5EF4-FFF2-40B4-BE49-F238E27FC236}">
                <a16:creationId xmlns:a16="http://schemas.microsoft.com/office/drawing/2014/main" id="{FD39DB8A-6BB4-4AFB-9EB0-B9A7A236CA46}"/>
              </a:ext>
            </a:extLst>
          </p:cNvPr>
          <p:cNvSpPr/>
          <p:nvPr/>
        </p:nvSpPr>
        <p:spPr>
          <a:xfrm>
            <a:off x="7203695" y="4319641"/>
            <a:ext cx="1422665" cy="1072065"/>
          </a:xfrm>
          <a:prstGeom prst="rect">
            <a:avLst/>
          </a:prstGeom>
          <a:noFill/>
          <a:ln w="57150" cap="flat" cmpd="sng" algn="ctr">
            <a:solidFill>
              <a:srgbClr val="F0EAD4"/>
            </a:solidFill>
            <a:prstDash val="solid"/>
          </a:ln>
          <a:effectLst/>
        </p:spPr>
        <p:txBody>
          <a:bodyPr rtlCol="0" anchor="ctr"/>
          <a:lstStyle/>
          <a:p>
            <a:pPr algn="ctr" defTabSz="914400">
              <a:defRPr/>
            </a:pPr>
            <a:endParaRPr lang="en-CA" kern="0">
              <a:solidFill>
                <a:prstClr val="white"/>
              </a:solidFill>
              <a:latin typeface="Verdana"/>
            </a:endParaRPr>
          </a:p>
        </p:txBody>
      </p:sp>
      <p:sp>
        <p:nvSpPr>
          <p:cNvPr id="15" name="Freeform 57">
            <a:extLst>
              <a:ext uri="{FF2B5EF4-FFF2-40B4-BE49-F238E27FC236}">
                <a16:creationId xmlns:a16="http://schemas.microsoft.com/office/drawing/2014/main" id="{6DAA4E83-8B7A-4EAA-B6C2-32C6E4DB841E}"/>
              </a:ext>
            </a:extLst>
          </p:cNvPr>
          <p:cNvSpPr/>
          <p:nvPr/>
        </p:nvSpPr>
        <p:spPr>
          <a:xfrm>
            <a:off x="5094349" y="1985567"/>
            <a:ext cx="1336912" cy="2829191"/>
          </a:xfrm>
          <a:custGeom>
            <a:avLst/>
            <a:gdLst>
              <a:gd name="connsiteX0" fmla="*/ 24384 w 1335024"/>
              <a:gd name="connsiteY0" fmla="*/ 2798064 h 2798064"/>
              <a:gd name="connsiteX1" fmla="*/ 24384 w 1335024"/>
              <a:gd name="connsiteY1" fmla="*/ 2798064 h 2798064"/>
              <a:gd name="connsiteX2" fmla="*/ 0 w 1335024"/>
              <a:gd name="connsiteY2" fmla="*/ 0 h 2798064"/>
              <a:gd name="connsiteX3" fmla="*/ 54864 w 1335024"/>
              <a:gd name="connsiteY3" fmla="*/ 201168 h 2798064"/>
              <a:gd name="connsiteX4" fmla="*/ 121920 w 1335024"/>
              <a:gd name="connsiteY4" fmla="*/ 408432 h 2798064"/>
              <a:gd name="connsiteX5" fmla="*/ 237744 w 1335024"/>
              <a:gd name="connsiteY5" fmla="*/ 481584 h 2798064"/>
              <a:gd name="connsiteX6" fmla="*/ 353568 w 1335024"/>
              <a:gd name="connsiteY6" fmla="*/ 560832 h 2798064"/>
              <a:gd name="connsiteX7" fmla="*/ 573024 w 1335024"/>
              <a:gd name="connsiteY7" fmla="*/ 646176 h 2798064"/>
              <a:gd name="connsiteX8" fmla="*/ 774192 w 1335024"/>
              <a:gd name="connsiteY8" fmla="*/ 688848 h 2798064"/>
              <a:gd name="connsiteX9" fmla="*/ 944880 w 1335024"/>
              <a:gd name="connsiteY9" fmla="*/ 713232 h 2798064"/>
              <a:gd name="connsiteX10" fmla="*/ 1097280 w 1335024"/>
              <a:gd name="connsiteY10" fmla="*/ 652272 h 2798064"/>
              <a:gd name="connsiteX11" fmla="*/ 1328928 w 1335024"/>
              <a:gd name="connsiteY11" fmla="*/ 542544 h 2798064"/>
              <a:gd name="connsiteX12" fmla="*/ 1335024 w 1335024"/>
              <a:gd name="connsiteY12" fmla="*/ 2182368 h 2798064"/>
              <a:gd name="connsiteX13" fmla="*/ 871728 w 1335024"/>
              <a:gd name="connsiteY13" fmla="*/ 2456688 h 2798064"/>
              <a:gd name="connsiteX14" fmla="*/ 475488 w 1335024"/>
              <a:gd name="connsiteY14" fmla="*/ 2621280 h 2798064"/>
              <a:gd name="connsiteX15" fmla="*/ 24384 w 1335024"/>
              <a:gd name="connsiteY15" fmla="*/ 2798064 h 2798064"/>
              <a:gd name="connsiteX0" fmla="*/ 37339 w 1347979"/>
              <a:gd name="connsiteY0" fmla="*/ 2798064 h 2798064"/>
              <a:gd name="connsiteX1" fmla="*/ 37339 w 1347979"/>
              <a:gd name="connsiteY1" fmla="*/ 2798064 h 2798064"/>
              <a:gd name="connsiteX2" fmla="*/ 1 w 1347979"/>
              <a:gd name="connsiteY2" fmla="*/ 2745105 h 2798064"/>
              <a:gd name="connsiteX3" fmla="*/ 12955 w 1347979"/>
              <a:gd name="connsiteY3" fmla="*/ 0 h 2798064"/>
              <a:gd name="connsiteX4" fmla="*/ 67819 w 1347979"/>
              <a:gd name="connsiteY4" fmla="*/ 201168 h 2798064"/>
              <a:gd name="connsiteX5" fmla="*/ 134875 w 1347979"/>
              <a:gd name="connsiteY5" fmla="*/ 408432 h 2798064"/>
              <a:gd name="connsiteX6" fmla="*/ 250699 w 1347979"/>
              <a:gd name="connsiteY6" fmla="*/ 481584 h 2798064"/>
              <a:gd name="connsiteX7" fmla="*/ 366523 w 1347979"/>
              <a:gd name="connsiteY7" fmla="*/ 560832 h 2798064"/>
              <a:gd name="connsiteX8" fmla="*/ 585979 w 1347979"/>
              <a:gd name="connsiteY8" fmla="*/ 646176 h 2798064"/>
              <a:gd name="connsiteX9" fmla="*/ 787147 w 1347979"/>
              <a:gd name="connsiteY9" fmla="*/ 688848 h 2798064"/>
              <a:gd name="connsiteX10" fmla="*/ 957835 w 1347979"/>
              <a:gd name="connsiteY10" fmla="*/ 713232 h 2798064"/>
              <a:gd name="connsiteX11" fmla="*/ 1110235 w 1347979"/>
              <a:gd name="connsiteY11" fmla="*/ 652272 h 2798064"/>
              <a:gd name="connsiteX12" fmla="*/ 1341883 w 1347979"/>
              <a:gd name="connsiteY12" fmla="*/ 542544 h 2798064"/>
              <a:gd name="connsiteX13" fmla="*/ 1347979 w 1347979"/>
              <a:gd name="connsiteY13" fmla="*/ 2182368 h 2798064"/>
              <a:gd name="connsiteX14" fmla="*/ 884683 w 1347979"/>
              <a:gd name="connsiteY14" fmla="*/ 2456688 h 2798064"/>
              <a:gd name="connsiteX15" fmla="*/ 488443 w 1347979"/>
              <a:gd name="connsiteY15" fmla="*/ 2621280 h 2798064"/>
              <a:gd name="connsiteX16" fmla="*/ 37339 w 1347979"/>
              <a:gd name="connsiteY16" fmla="*/ 2798064 h 2798064"/>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7835 w 1347979"/>
              <a:gd name="connsiteY10" fmla="*/ 713232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55830 w 1347979"/>
              <a:gd name="connsiteY5" fmla="*/ 40081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42263 w 1348359"/>
              <a:gd name="connsiteY12" fmla="*/ 550164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34643 w 1348359"/>
              <a:gd name="connsiteY12" fmla="*/ 536829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34643"/>
              <a:gd name="connsiteY0" fmla="*/ 2815209 h 2815209"/>
              <a:gd name="connsiteX1" fmla="*/ 37719 w 1334643"/>
              <a:gd name="connsiteY1" fmla="*/ 2805684 h 2815209"/>
              <a:gd name="connsiteX2" fmla="*/ 381 w 1334643"/>
              <a:gd name="connsiteY2" fmla="*/ 2752725 h 2815209"/>
              <a:gd name="connsiteX3" fmla="*/ 0 w 1334643"/>
              <a:gd name="connsiteY3" fmla="*/ 0 h 2815209"/>
              <a:gd name="connsiteX4" fmla="*/ 68199 w 1334643"/>
              <a:gd name="connsiteY4" fmla="*/ 208788 h 2815209"/>
              <a:gd name="connsiteX5" fmla="*/ 156210 w 1334643"/>
              <a:gd name="connsiteY5" fmla="*/ 408432 h 2815209"/>
              <a:gd name="connsiteX6" fmla="*/ 251079 w 1334643"/>
              <a:gd name="connsiteY6" fmla="*/ 489204 h 2815209"/>
              <a:gd name="connsiteX7" fmla="*/ 366903 w 1334643"/>
              <a:gd name="connsiteY7" fmla="*/ 568452 h 2815209"/>
              <a:gd name="connsiteX8" fmla="*/ 586359 w 1334643"/>
              <a:gd name="connsiteY8" fmla="*/ 653796 h 2815209"/>
              <a:gd name="connsiteX9" fmla="*/ 787527 w 1334643"/>
              <a:gd name="connsiteY9" fmla="*/ 696468 h 2815209"/>
              <a:gd name="connsiteX10" fmla="*/ 950595 w 1334643"/>
              <a:gd name="connsiteY10" fmla="*/ 696087 h 2815209"/>
              <a:gd name="connsiteX11" fmla="*/ 1110615 w 1334643"/>
              <a:gd name="connsiteY11" fmla="*/ 659892 h 2815209"/>
              <a:gd name="connsiteX12" fmla="*/ 1334643 w 1334643"/>
              <a:gd name="connsiteY12" fmla="*/ 536829 h 2815209"/>
              <a:gd name="connsiteX13" fmla="*/ 1331214 w 1334643"/>
              <a:gd name="connsiteY13" fmla="*/ 2203323 h 2815209"/>
              <a:gd name="connsiteX14" fmla="*/ 885063 w 1334643"/>
              <a:gd name="connsiteY14" fmla="*/ 2464308 h 2815209"/>
              <a:gd name="connsiteX15" fmla="*/ 488823 w 1334643"/>
              <a:gd name="connsiteY15" fmla="*/ 2628900 h 2815209"/>
              <a:gd name="connsiteX16" fmla="*/ 22479 w 1334643"/>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22479 w 1335024"/>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198501 w 1335024"/>
              <a:gd name="connsiteY16" fmla="*/ 2758440 h 2815209"/>
              <a:gd name="connsiteX17" fmla="*/ 22479 w 1335024"/>
              <a:gd name="connsiteY17" fmla="*/ 2815209 h 2815209"/>
              <a:gd name="connsiteX0" fmla="*/ 24367 w 1336912"/>
              <a:gd name="connsiteY0" fmla="*/ 2815209 h 2829191"/>
              <a:gd name="connsiteX1" fmla="*/ 1507 w 1336912"/>
              <a:gd name="connsiteY1" fmla="*/ 2826639 h 2829191"/>
              <a:gd name="connsiteX2" fmla="*/ 2269 w 1336912"/>
              <a:gd name="connsiteY2" fmla="*/ 2752725 h 2829191"/>
              <a:gd name="connsiteX3" fmla="*/ 1888 w 1336912"/>
              <a:gd name="connsiteY3" fmla="*/ 0 h 2829191"/>
              <a:gd name="connsiteX4" fmla="*/ 70087 w 1336912"/>
              <a:gd name="connsiteY4" fmla="*/ 208788 h 2829191"/>
              <a:gd name="connsiteX5" fmla="*/ 158098 w 1336912"/>
              <a:gd name="connsiteY5" fmla="*/ 408432 h 2829191"/>
              <a:gd name="connsiteX6" fmla="*/ 252967 w 1336912"/>
              <a:gd name="connsiteY6" fmla="*/ 489204 h 2829191"/>
              <a:gd name="connsiteX7" fmla="*/ 368791 w 1336912"/>
              <a:gd name="connsiteY7" fmla="*/ 568452 h 2829191"/>
              <a:gd name="connsiteX8" fmla="*/ 588247 w 1336912"/>
              <a:gd name="connsiteY8" fmla="*/ 653796 h 2829191"/>
              <a:gd name="connsiteX9" fmla="*/ 789415 w 1336912"/>
              <a:gd name="connsiteY9" fmla="*/ 696468 h 2829191"/>
              <a:gd name="connsiteX10" fmla="*/ 952483 w 1336912"/>
              <a:gd name="connsiteY10" fmla="*/ 696087 h 2829191"/>
              <a:gd name="connsiteX11" fmla="*/ 1112503 w 1336912"/>
              <a:gd name="connsiteY11" fmla="*/ 659892 h 2829191"/>
              <a:gd name="connsiteX12" fmla="*/ 1336531 w 1336912"/>
              <a:gd name="connsiteY12" fmla="*/ 536829 h 2829191"/>
              <a:gd name="connsiteX13" fmla="*/ 1336912 w 1336912"/>
              <a:gd name="connsiteY13" fmla="*/ 2214753 h 2829191"/>
              <a:gd name="connsiteX14" fmla="*/ 886951 w 1336912"/>
              <a:gd name="connsiteY14" fmla="*/ 2464308 h 2829191"/>
              <a:gd name="connsiteX15" fmla="*/ 490711 w 1336912"/>
              <a:gd name="connsiteY15" fmla="*/ 2628900 h 2829191"/>
              <a:gd name="connsiteX16" fmla="*/ 200389 w 1336912"/>
              <a:gd name="connsiteY16" fmla="*/ 2758440 h 2829191"/>
              <a:gd name="connsiteX17" fmla="*/ 24367 w 1336912"/>
              <a:gd name="connsiteY17" fmla="*/ 2815209 h 282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912" h="2829191">
                <a:moveTo>
                  <a:pt x="24367" y="2815209"/>
                </a:moveTo>
                <a:cubicBezTo>
                  <a:pt x="29447" y="2812034"/>
                  <a:pt x="5190" y="2837053"/>
                  <a:pt x="1507" y="2826639"/>
                </a:cubicBezTo>
                <a:cubicBezTo>
                  <a:pt x="-2176" y="2816225"/>
                  <a:pt x="2015" y="2772918"/>
                  <a:pt x="2269" y="2752725"/>
                </a:cubicBezTo>
                <a:lnTo>
                  <a:pt x="1888" y="0"/>
                </a:lnTo>
                <a:lnTo>
                  <a:pt x="70087" y="208788"/>
                </a:lnTo>
                <a:lnTo>
                  <a:pt x="158098" y="408432"/>
                </a:lnTo>
                <a:lnTo>
                  <a:pt x="252967" y="489204"/>
                </a:lnTo>
                <a:lnTo>
                  <a:pt x="368791" y="568452"/>
                </a:lnTo>
                <a:lnTo>
                  <a:pt x="588247" y="653796"/>
                </a:lnTo>
                <a:lnTo>
                  <a:pt x="789415" y="696468"/>
                </a:lnTo>
                <a:lnTo>
                  <a:pt x="952483" y="696087"/>
                </a:lnTo>
                <a:lnTo>
                  <a:pt x="1112503" y="659892"/>
                </a:lnTo>
                <a:lnTo>
                  <a:pt x="1336531" y="536829"/>
                </a:lnTo>
                <a:lnTo>
                  <a:pt x="1336912" y="2214753"/>
                </a:lnTo>
                <a:lnTo>
                  <a:pt x="886951" y="2464308"/>
                </a:lnTo>
                <a:lnTo>
                  <a:pt x="490711" y="2628900"/>
                </a:lnTo>
                <a:cubicBezTo>
                  <a:pt x="390762" y="2670175"/>
                  <a:pt x="300338" y="2717165"/>
                  <a:pt x="200389" y="2758440"/>
                </a:cubicBezTo>
                <a:lnTo>
                  <a:pt x="24367" y="2815209"/>
                </a:lnTo>
                <a:close/>
              </a:path>
            </a:pathLst>
          </a:cu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6" name="Freeform 56">
            <a:extLst>
              <a:ext uri="{FF2B5EF4-FFF2-40B4-BE49-F238E27FC236}">
                <a16:creationId xmlns:a16="http://schemas.microsoft.com/office/drawing/2014/main" id="{632C082C-EB18-492D-9B03-39E99D79CB6E}"/>
              </a:ext>
            </a:extLst>
          </p:cNvPr>
          <p:cNvSpPr/>
          <p:nvPr/>
        </p:nvSpPr>
        <p:spPr>
          <a:xfrm>
            <a:off x="2734418" y="3315257"/>
            <a:ext cx="2385060" cy="2032635"/>
          </a:xfrm>
          <a:custGeom>
            <a:avLst/>
            <a:gdLst>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41910 w 2385060"/>
              <a:gd name="connsiteY13" fmla="*/ 933450 h 2030730"/>
              <a:gd name="connsiteX14" fmla="*/ 26670 w 2385060"/>
              <a:gd name="connsiteY14" fmla="*/ 1261110 h 2030730"/>
              <a:gd name="connsiteX15" fmla="*/ 72390 w 2385060"/>
              <a:gd name="connsiteY15" fmla="*/ 1432560 h 2030730"/>
              <a:gd name="connsiteX16" fmla="*/ 118110 w 2385060"/>
              <a:gd name="connsiteY16" fmla="*/ 1604010 h 2030730"/>
              <a:gd name="connsiteX17" fmla="*/ 247650 w 2385060"/>
              <a:gd name="connsiteY17" fmla="*/ 1809750 h 2030730"/>
              <a:gd name="connsiteX18" fmla="*/ 350520 w 2385060"/>
              <a:gd name="connsiteY18" fmla="*/ 1969770 h 2030730"/>
              <a:gd name="connsiteX19" fmla="*/ 735330 w 2385060"/>
              <a:gd name="connsiteY19" fmla="*/ 1878330 h 2030730"/>
              <a:gd name="connsiteX20" fmla="*/ 720090 w 2385060"/>
              <a:gd name="connsiteY20" fmla="*/ 708660 h 2030730"/>
              <a:gd name="connsiteX21" fmla="*/ 742950 w 2385060"/>
              <a:gd name="connsiteY21" fmla="*/ 895350 h 2030730"/>
              <a:gd name="connsiteX22" fmla="*/ 826770 w 2385060"/>
              <a:gd name="connsiteY22" fmla="*/ 1093470 h 2030730"/>
              <a:gd name="connsiteX23" fmla="*/ 891540 w 2385060"/>
              <a:gd name="connsiteY23" fmla="*/ 1234440 h 2030730"/>
              <a:gd name="connsiteX24" fmla="*/ 975360 w 2385060"/>
              <a:gd name="connsiteY24" fmla="*/ 1341120 h 2030730"/>
              <a:gd name="connsiteX25" fmla="*/ 1082040 w 2385060"/>
              <a:gd name="connsiteY25" fmla="*/ 1432560 h 2030730"/>
              <a:gd name="connsiteX26" fmla="*/ 1150620 w 2385060"/>
              <a:gd name="connsiteY26" fmla="*/ 1478280 h 2030730"/>
              <a:gd name="connsiteX27" fmla="*/ 1238250 w 2385060"/>
              <a:gd name="connsiteY27" fmla="*/ 1432560 h 2030730"/>
              <a:gd name="connsiteX28" fmla="*/ 1424940 w 2385060"/>
              <a:gd name="connsiteY28" fmla="*/ 1352550 h 2030730"/>
              <a:gd name="connsiteX29" fmla="*/ 1524000 w 2385060"/>
              <a:gd name="connsiteY29" fmla="*/ 1322070 h 2030730"/>
              <a:gd name="connsiteX30" fmla="*/ 1714500 w 2385060"/>
              <a:gd name="connsiteY30" fmla="*/ 1257300 h 2030730"/>
              <a:gd name="connsiteX31" fmla="*/ 1706880 w 2385060"/>
              <a:gd name="connsiteY31" fmla="*/ 0 h 2030730"/>
              <a:gd name="connsiteX32" fmla="*/ 1741170 w 2385060"/>
              <a:gd name="connsiteY32" fmla="*/ 182880 h 2030730"/>
              <a:gd name="connsiteX33" fmla="*/ 1764030 w 2385060"/>
              <a:gd name="connsiteY33" fmla="*/ 320040 h 2030730"/>
              <a:gd name="connsiteX34" fmla="*/ 1813560 w 2385060"/>
              <a:gd name="connsiteY34" fmla="*/ 426720 h 2030730"/>
              <a:gd name="connsiteX35" fmla="*/ 1874520 w 2385060"/>
              <a:gd name="connsiteY35" fmla="*/ 556260 h 2030730"/>
              <a:gd name="connsiteX36" fmla="*/ 1965960 w 2385060"/>
              <a:gd name="connsiteY36" fmla="*/ 666750 h 2030730"/>
              <a:gd name="connsiteX37" fmla="*/ 2080260 w 2385060"/>
              <a:gd name="connsiteY37" fmla="*/ 765810 h 2030730"/>
              <a:gd name="connsiteX38" fmla="*/ 2190750 w 2385060"/>
              <a:gd name="connsiteY38" fmla="*/ 838200 h 2030730"/>
              <a:gd name="connsiteX39" fmla="*/ 2308860 w 2385060"/>
              <a:gd name="connsiteY39" fmla="*/ 906780 h 2030730"/>
              <a:gd name="connsiteX40" fmla="*/ 2373630 w 2385060"/>
              <a:gd name="connsiteY40"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44780 w 2385060"/>
              <a:gd name="connsiteY15" fmla="*/ 1602105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0520 w 2385060"/>
              <a:gd name="connsiteY17" fmla="*/ 1969770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85060" h="2032635">
                <a:moveTo>
                  <a:pt x="2373630" y="941070"/>
                </a:moveTo>
                <a:lnTo>
                  <a:pt x="2385060" y="1482090"/>
                </a:lnTo>
                <a:lnTo>
                  <a:pt x="2137410" y="1573530"/>
                </a:lnTo>
                <a:lnTo>
                  <a:pt x="1824990" y="1649730"/>
                </a:lnTo>
                <a:lnTo>
                  <a:pt x="1459230" y="1744980"/>
                </a:lnTo>
                <a:lnTo>
                  <a:pt x="1059180" y="1859280"/>
                </a:lnTo>
                <a:lnTo>
                  <a:pt x="786765" y="1905000"/>
                </a:lnTo>
                <a:lnTo>
                  <a:pt x="480060" y="1958340"/>
                </a:lnTo>
                <a:lnTo>
                  <a:pt x="361950" y="1988820"/>
                </a:lnTo>
                <a:lnTo>
                  <a:pt x="7620" y="2032635"/>
                </a:lnTo>
                <a:lnTo>
                  <a:pt x="7620" y="1882140"/>
                </a:lnTo>
                <a:lnTo>
                  <a:pt x="0" y="1417320"/>
                </a:lnTo>
                <a:lnTo>
                  <a:pt x="19050" y="933450"/>
                </a:lnTo>
                <a:lnTo>
                  <a:pt x="26670" y="1261110"/>
                </a:lnTo>
                <a:cubicBezTo>
                  <a:pt x="41910" y="1318260"/>
                  <a:pt x="52705" y="1375728"/>
                  <a:pt x="72390" y="1432560"/>
                </a:cubicBezTo>
                <a:cubicBezTo>
                  <a:pt x="92075" y="1489392"/>
                  <a:pt x="120650" y="1545590"/>
                  <a:pt x="144780" y="1602105"/>
                </a:cubicBezTo>
                <a:lnTo>
                  <a:pt x="247650" y="1809750"/>
                </a:lnTo>
                <a:lnTo>
                  <a:pt x="356235" y="1964055"/>
                </a:lnTo>
                <a:lnTo>
                  <a:pt x="725805" y="1885950"/>
                </a:lnTo>
                <a:lnTo>
                  <a:pt x="720090" y="708660"/>
                </a:lnTo>
                <a:lnTo>
                  <a:pt x="742950" y="895350"/>
                </a:lnTo>
                <a:lnTo>
                  <a:pt x="826770" y="1093470"/>
                </a:lnTo>
                <a:lnTo>
                  <a:pt x="891540" y="1234440"/>
                </a:lnTo>
                <a:lnTo>
                  <a:pt x="975360" y="1341120"/>
                </a:lnTo>
                <a:lnTo>
                  <a:pt x="1082040" y="1432560"/>
                </a:lnTo>
                <a:lnTo>
                  <a:pt x="1150620" y="1478280"/>
                </a:lnTo>
                <a:lnTo>
                  <a:pt x="1238250" y="1432560"/>
                </a:lnTo>
                <a:lnTo>
                  <a:pt x="1424940" y="1352550"/>
                </a:lnTo>
                <a:lnTo>
                  <a:pt x="1524000" y="1322070"/>
                </a:lnTo>
                <a:lnTo>
                  <a:pt x="1714500" y="1257300"/>
                </a:lnTo>
                <a:lnTo>
                  <a:pt x="1706880" y="0"/>
                </a:lnTo>
                <a:lnTo>
                  <a:pt x="1741170" y="182880"/>
                </a:lnTo>
                <a:lnTo>
                  <a:pt x="1764030" y="320040"/>
                </a:lnTo>
                <a:lnTo>
                  <a:pt x="1813560" y="426720"/>
                </a:lnTo>
                <a:lnTo>
                  <a:pt x="1874520" y="556260"/>
                </a:lnTo>
                <a:lnTo>
                  <a:pt x="1965960" y="666750"/>
                </a:lnTo>
                <a:lnTo>
                  <a:pt x="2080260" y="765810"/>
                </a:lnTo>
                <a:lnTo>
                  <a:pt x="2190750" y="838200"/>
                </a:lnTo>
                <a:lnTo>
                  <a:pt x="2308860" y="906780"/>
                </a:lnTo>
                <a:lnTo>
                  <a:pt x="2373630" y="941070"/>
                </a:lnTo>
                <a:close/>
              </a:path>
            </a:pathLst>
          </a:cu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7" name="Freeform 54">
            <a:extLst>
              <a:ext uri="{FF2B5EF4-FFF2-40B4-BE49-F238E27FC236}">
                <a16:creationId xmlns:a16="http://schemas.microsoft.com/office/drawing/2014/main" id="{32ECA994-38A4-4106-AC9A-7ACDEF23D0EA}"/>
              </a:ext>
            </a:extLst>
          </p:cNvPr>
          <p:cNvSpPr/>
          <p:nvPr/>
        </p:nvSpPr>
        <p:spPr>
          <a:xfrm>
            <a:off x="1082148" y="4736387"/>
            <a:ext cx="1691640" cy="655320"/>
          </a:xfrm>
          <a:custGeom>
            <a:avLst/>
            <a:gdLst>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092200 w 1666240"/>
              <a:gd name="connsiteY10" fmla="*/ 492760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2997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76400"/>
              <a:gd name="connsiteY0" fmla="*/ 609600 h 655320"/>
              <a:gd name="connsiteX1" fmla="*/ 584200 w 1676400"/>
              <a:gd name="connsiteY1" fmla="*/ 655320 h 655320"/>
              <a:gd name="connsiteX2" fmla="*/ 797560 w 1676400"/>
              <a:gd name="connsiteY2" fmla="*/ 655320 h 655320"/>
              <a:gd name="connsiteX3" fmla="*/ 1031240 w 1676400"/>
              <a:gd name="connsiteY3" fmla="*/ 655320 h 655320"/>
              <a:gd name="connsiteX4" fmla="*/ 1173480 w 1676400"/>
              <a:gd name="connsiteY4" fmla="*/ 645160 h 655320"/>
              <a:gd name="connsiteX5" fmla="*/ 1518920 w 1676400"/>
              <a:gd name="connsiteY5" fmla="*/ 614680 h 655320"/>
              <a:gd name="connsiteX6" fmla="*/ 1676400 w 1676400"/>
              <a:gd name="connsiteY6" fmla="*/ 604520 h 655320"/>
              <a:gd name="connsiteX7" fmla="*/ 1495425 w 1676400"/>
              <a:gd name="connsiteY7" fmla="*/ 603885 h 655320"/>
              <a:gd name="connsiteX8" fmla="*/ 1325880 w 1676400"/>
              <a:gd name="connsiteY8" fmla="*/ 610870 h 655320"/>
              <a:gd name="connsiteX9" fmla="*/ 1183640 w 1676400"/>
              <a:gd name="connsiteY9" fmla="*/ 614680 h 655320"/>
              <a:gd name="connsiteX10" fmla="*/ 1117600 w 1676400"/>
              <a:gd name="connsiteY10" fmla="*/ 494665 h 655320"/>
              <a:gd name="connsiteX11" fmla="*/ 1071880 w 1676400"/>
              <a:gd name="connsiteY11" fmla="*/ 350520 h 655320"/>
              <a:gd name="connsiteX12" fmla="*/ 1040130 w 1676400"/>
              <a:gd name="connsiteY12" fmla="*/ 228600 h 655320"/>
              <a:gd name="connsiteX13" fmla="*/ 1021080 w 1676400"/>
              <a:gd name="connsiteY13" fmla="*/ 0 h 655320"/>
              <a:gd name="connsiteX14" fmla="*/ 1018540 w 1676400"/>
              <a:gd name="connsiteY14" fmla="*/ 446405 h 655320"/>
              <a:gd name="connsiteX15" fmla="*/ 1010920 w 1676400"/>
              <a:gd name="connsiteY15" fmla="*/ 629920 h 655320"/>
              <a:gd name="connsiteX16" fmla="*/ 660400 w 1676400"/>
              <a:gd name="connsiteY16" fmla="*/ 619760 h 655320"/>
              <a:gd name="connsiteX17" fmla="*/ 400050 w 1676400"/>
              <a:gd name="connsiteY17" fmla="*/ 629285 h 655320"/>
              <a:gd name="connsiteX18" fmla="*/ 127000 w 1676400"/>
              <a:gd name="connsiteY18" fmla="*/ 619760 h 655320"/>
              <a:gd name="connsiteX0" fmla="*/ 0 w 1691640"/>
              <a:gd name="connsiteY0" fmla="*/ 607060 h 655320"/>
              <a:gd name="connsiteX1" fmla="*/ 599440 w 1691640"/>
              <a:gd name="connsiteY1" fmla="*/ 655320 h 655320"/>
              <a:gd name="connsiteX2" fmla="*/ 812800 w 1691640"/>
              <a:gd name="connsiteY2" fmla="*/ 655320 h 655320"/>
              <a:gd name="connsiteX3" fmla="*/ 1046480 w 1691640"/>
              <a:gd name="connsiteY3" fmla="*/ 655320 h 655320"/>
              <a:gd name="connsiteX4" fmla="*/ 1188720 w 1691640"/>
              <a:gd name="connsiteY4" fmla="*/ 645160 h 655320"/>
              <a:gd name="connsiteX5" fmla="*/ 1534160 w 1691640"/>
              <a:gd name="connsiteY5" fmla="*/ 614680 h 655320"/>
              <a:gd name="connsiteX6" fmla="*/ 1691640 w 1691640"/>
              <a:gd name="connsiteY6" fmla="*/ 604520 h 655320"/>
              <a:gd name="connsiteX7" fmla="*/ 1510665 w 1691640"/>
              <a:gd name="connsiteY7" fmla="*/ 603885 h 655320"/>
              <a:gd name="connsiteX8" fmla="*/ 1341120 w 1691640"/>
              <a:gd name="connsiteY8" fmla="*/ 610870 h 655320"/>
              <a:gd name="connsiteX9" fmla="*/ 1198880 w 1691640"/>
              <a:gd name="connsiteY9" fmla="*/ 614680 h 655320"/>
              <a:gd name="connsiteX10" fmla="*/ 1132840 w 1691640"/>
              <a:gd name="connsiteY10" fmla="*/ 494665 h 655320"/>
              <a:gd name="connsiteX11" fmla="*/ 1087120 w 1691640"/>
              <a:gd name="connsiteY11" fmla="*/ 350520 h 655320"/>
              <a:gd name="connsiteX12" fmla="*/ 1055370 w 1691640"/>
              <a:gd name="connsiteY12" fmla="*/ 228600 h 655320"/>
              <a:gd name="connsiteX13" fmla="*/ 1036320 w 1691640"/>
              <a:gd name="connsiteY13" fmla="*/ 0 h 655320"/>
              <a:gd name="connsiteX14" fmla="*/ 1033780 w 1691640"/>
              <a:gd name="connsiteY14" fmla="*/ 446405 h 655320"/>
              <a:gd name="connsiteX15" fmla="*/ 1026160 w 1691640"/>
              <a:gd name="connsiteY15" fmla="*/ 629920 h 655320"/>
              <a:gd name="connsiteX16" fmla="*/ 675640 w 1691640"/>
              <a:gd name="connsiteY16" fmla="*/ 619760 h 655320"/>
              <a:gd name="connsiteX17" fmla="*/ 415290 w 1691640"/>
              <a:gd name="connsiteY17" fmla="*/ 629285 h 655320"/>
              <a:gd name="connsiteX18" fmla="*/ 142240 w 1691640"/>
              <a:gd name="connsiteY18" fmla="*/ 61976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1640" h="655320">
                <a:moveTo>
                  <a:pt x="0" y="607060"/>
                </a:moveTo>
                <a:lnTo>
                  <a:pt x="599440" y="655320"/>
                </a:lnTo>
                <a:lnTo>
                  <a:pt x="812800" y="655320"/>
                </a:lnTo>
                <a:lnTo>
                  <a:pt x="1046480" y="655320"/>
                </a:lnTo>
                <a:lnTo>
                  <a:pt x="1188720" y="645160"/>
                </a:lnTo>
                <a:lnTo>
                  <a:pt x="1534160" y="614680"/>
                </a:lnTo>
                <a:lnTo>
                  <a:pt x="1691640" y="604520"/>
                </a:lnTo>
                <a:lnTo>
                  <a:pt x="1510665" y="603885"/>
                </a:lnTo>
                <a:lnTo>
                  <a:pt x="1341120" y="610870"/>
                </a:lnTo>
                <a:lnTo>
                  <a:pt x="1198880" y="614680"/>
                </a:lnTo>
                <a:lnTo>
                  <a:pt x="1132840" y="494665"/>
                </a:lnTo>
                <a:lnTo>
                  <a:pt x="1087120" y="350520"/>
                </a:lnTo>
                <a:lnTo>
                  <a:pt x="1055370" y="228600"/>
                </a:lnTo>
                <a:lnTo>
                  <a:pt x="1036320" y="0"/>
                </a:lnTo>
                <a:cubicBezTo>
                  <a:pt x="1038013" y="145627"/>
                  <a:pt x="1032087" y="300778"/>
                  <a:pt x="1033780" y="446405"/>
                </a:cubicBezTo>
                <a:lnTo>
                  <a:pt x="1026160" y="629920"/>
                </a:lnTo>
                <a:lnTo>
                  <a:pt x="675640" y="619760"/>
                </a:lnTo>
                <a:lnTo>
                  <a:pt x="415290" y="629285"/>
                </a:lnTo>
                <a:lnTo>
                  <a:pt x="142240" y="619760"/>
                </a:lnTo>
              </a:path>
            </a:pathLst>
          </a:cu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18" name="Freeform 53">
            <a:extLst>
              <a:ext uri="{FF2B5EF4-FFF2-40B4-BE49-F238E27FC236}">
                <a16:creationId xmlns:a16="http://schemas.microsoft.com/office/drawing/2014/main" id="{ED4FD595-3EAB-44F2-A741-A25B069A0FF8}"/>
              </a:ext>
            </a:extLst>
          </p:cNvPr>
          <p:cNvSpPr/>
          <p:nvPr/>
        </p:nvSpPr>
        <p:spPr>
          <a:xfrm>
            <a:off x="1089768" y="4197907"/>
            <a:ext cx="5346700" cy="1351280"/>
          </a:xfrm>
          <a:custGeom>
            <a:avLst/>
            <a:gdLst>
              <a:gd name="connsiteX0" fmla="*/ 5379720 w 5394960"/>
              <a:gd name="connsiteY0" fmla="*/ 0 h 1346200"/>
              <a:gd name="connsiteX1" fmla="*/ 5394960 w 5394960"/>
              <a:gd name="connsiteY1" fmla="*/ 1346200 h 1346200"/>
              <a:gd name="connsiteX2" fmla="*/ 0 w 5394960"/>
              <a:gd name="connsiteY2" fmla="*/ 1341120 h 1346200"/>
              <a:gd name="connsiteX3" fmla="*/ 35560 w 5394960"/>
              <a:gd name="connsiteY3" fmla="*/ 1158240 h 1346200"/>
              <a:gd name="connsiteX4" fmla="*/ 452120 w 5394960"/>
              <a:gd name="connsiteY4" fmla="*/ 1188720 h 1346200"/>
              <a:gd name="connsiteX5" fmla="*/ 858520 w 5394960"/>
              <a:gd name="connsiteY5" fmla="*/ 1203960 h 1346200"/>
              <a:gd name="connsiteX6" fmla="*/ 1325880 w 5394960"/>
              <a:gd name="connsiteY6" fmla="*/ 1178560 h 1346200"/>
              <a:gd name="connsiteX7" fmla="*/ 1747520 w 5394960"/>
              <a:gd name="connsiteY7" fmla="*/ 1148080 h 1346200"/>
              <a:gd name="connsiteX8" fmla="*/ 2123440 w 5394960"/>
              <a:gd name="connsiteY8" fmla="*/ 1092200 h 1346200"/>
              <a:gd name="connsiteX9" fmla="*/ 2773680 w 5394960"/>
              <a:gd name="connsiteY9" fmla="*/ 960120 h 1346200"/>
              <a:gd name="connsiteX10" fmla="*/ 3708400 w 5394960"/>
              <a:gd name="connsiteY10" fmla="*/ 721360 h 1346200"/>
              <a:gd name="connsiteX11" fmla="*/ 4226560 w 5394960"/>
              <a:gd name="connsiteY11" fmla="*/ 553720 h 1346200"/>
              <a:gd name="connsiteX12" fmla="*/ 4607560 w 5394960"/>
              <a:gd name="connsiteY12" fmla="*/ 381000 h 1346200"/>
              <a:gd name="connsiteX13" fmla="*/ 4927600 w 5394960"/>
              <a:gd name="connsiteY13" fmla="*/ 233680 h 1346200"/>
              <a:gd name="connsiteX14" fmla="*/ 5181600 w 5394960"/>
              <a:gd name="connsiteY14" fmla="*/ 106680 h 1346200"/>
              <a:gd name="connsiteX15" fmla="*/ 5379720 w 5394960"/>
              <a:gd name="connsiteY15" fmla="*/ 0 h 1346200"/>
              <a:gd name="connsiteX0" fmla="*/ 5379720 w 5379720"/>
              <a:gd name="connsiteY0" fmla="*/ 0 h 1351280"/>
              <a:gd name="connsiteX1" fmla="*/ 5369560 w 5379720"/>
              <a:gd name="connsiteY1" fmla="*/ 1351280 h 1351280"/>
              <a:gd name="connsiteX2" fmla="*/ 0 w 5379720"/>
              <a:gd name="connsiteY2" fmla="*/ 1341120 h 1351280"/>
              <a:gd name="connsiteX3" fmla="*/ 35560 w 5379720"/>
              <a:gd name="connsiteY3" fmla="*/ 1158240 h 1351280"/>
              <a:gd name="connsiteX4" fmla="*/ 452120 w 5379720"/>
              <a:gd name="connsiteY4" fmla="*/ 1188720 h 1351280"/>
              <a:gd name="connsiteX5" fmla="*/ 858520 w 5379720"/>
              <a:gd name="connsiteY5" fmla="*/ 1203960 h 1351280"/>
              <a:gd name="connsiteX6" fmla="*/ 1325880 w 5379720"/>
              <a:gd name="connsiteY6" fmla="*/ 1178560 h 1351280"/>
              <a:gd name="connsiteX7" fmla="*/ 1747520 w 5379720"/>
              <a:gd name="connsiteY7" fmla="*/ 1148080 h 1351280"/>
              <a:gd name="connsiteX8" fmla="*/ 2123440 w 5379720"/>
              <a:gd name="connsiteY8" fmla="*/ 1092200 h 1351280"/>
              <a:gd name="connsiteX9" fmla="*/ 2773680 w 5379720"/>
              <a:gd name="connsiteY9" fmla="*/ 960120 h 1351280"/>
              <a:gd name="connsiteX10" fmla="*/ 3708400 w 5379720"/>
              <a:gd name="connsiteY10" fmla="*/ 721360 h 1351280"/>
              <a:gd name="connsiteX11" fmla="*/ 4226560 w 5379720"/>
              <a:gd name="connsiteY11" fmla="*/ 553720 h 1351280"/>
              <a:gd name="connsiteX12" fmla="*/ 4607560 w 5379720"/>
              <a:gd name="connsiteY12" fmla="*/ 381000 h 1351280"/>
              <a:gd name="connsiteX13" fmla="*/ 4927600 w 5379720"/>
              <a:gd name="connsiteY13" fmla="*/ 233680 h 1351280"/>
              <a:gd name="connsiteX14" fmla="*/ 5181600 w 5379720"/>
              <a:gd name="connsiteY14" fmla="*/ 106680 h 1351280"/>
              <a:gd name="connsiteX15" fmla="*/ 5379720 w 5379720"/>
              <a:gd name="connsiteY15" fmla="*/ 0 h 1351280"/>
              <a:gd name="connsiteX0" fmla="*/ 5349240 w 5349240"/>
              <a:gd name="connsiteY0" fmla="*/ 0 h 1351280"/>
              <a:gd name="connsiteX1" fmla="*/ 5339080 w 5349240"/>
              <a:gd name="connsiteY1" fmla="*/ 1351280 h 1351280"/>
              <a:gd name="connsiteX2" fmla="*/ 0 w 5349240"/>
              <a:gd name="connsiteY2" fmla="*/ 1341120 h 1351280"/>
              <a:gd name="connsiteX3" fmla="*/ 5080 w 5349240"/>
              <a:gd name="connsiteY3" fmla="*/ 1158240 h 1351280"/>
              <a:gd name="connsiteX4" fmla="*/ 421640 w 5349240"/>
              <a:gd name="connsiteY4" fmla="*/ 1188720 h 1351280"/>
              <a:gd name="connsiteX5" fmla="*/ 828040 w 5349240"/>
              <a:gd name="connsiteY5" fmla="*/ 1203960 h 1351280"/>
              <a:gd name="connsiteX6" fmla="*/ 1295400 w 5349240"/>
              <a:gd name="connsiteY6" fmla="*/ 1178560 h 1351280"/>
              <a:gd name="connsiteX7" fmla="*/ 1717040 w 5349240"/>
              <a:gd name="connsiteY7" fmla="*/ 1148080 h 1351280"/>
              <a:gd name="connsiteX8" fmla="*/ 2092960 w 5349240"/>
              <a:gd name="connsiteY8" fmla="*/ 1092200 h 1351280"/>
              <a:gd name="connsiteX9" fmla="*/ 2743200 w 5349240"/>
              <a:gd name="connsiteY9" fmla="*/ 960120 h 1351280"/>
              <a:gd name="connsiteX10" fmla="*/ 3677920 w 5349240"/>
              <a:gd name="connsiteY10" fmla="*/ 721360 h 1351280"/>
              <a:gd name="connsiteX11" fmla="*/ 4196080 w 5349240"/>
              <a:gd name="connsiteY11" fmla="*/ 553720 h 1351280"/>
              <a:gd name="connsiteX12" fmla="*/ 4577080 w 5349240"/>
              <a:gd name="connsiteY12" fmla="*/ 381000 h 1351280"/>
              <a:gd name="connsiteX13" fmla="*/ 4897120 w 5349240"/>
              <a:gd name="connsiteY13" fmla="*/ 233680 h 1351280"/>
              <a:gd name="connsiteX14" fmla="*/ 5151120 w 5349240"/>
              <a:gd name="connsiteY14" fmla="*/ 106680 h 1351280"/>
              <a:gd name="connsiteX15" fmla="*/ 5349240 w 5349240"/>
              <a:gd name="connsiteY15" fmla="*/ 0 h 1351280"/>
              <a:gd name="connsiteX0" fmla="*/ 5346700 w 5346700"/>
              <a:gd name="connsiteY0" fmla="*/ 0 h 1351280"/>
              <a:gd name="connsiteX1" fmla="*/ 5336540 w 5346700"/>
              <a:gd name="connsiteY1" fmla="*/ 1351280 h 1351280"/>
              <a:gd name="connsiteX2" fmla="*/ 0 w 5346700"/>
              <a:gd name="connsiteY2" fmla="*/ 1351280 h 1351280"/>
              <a:gd name="connsiteX3" fmla="*/ 2540 w 5346700"/>
              <a:gd name="connsiteY3" fmla="*/ 1158240 h 1351280"/>
              <a:gd name="connsiteX4" fmla="*/ 419100 w 5346700"/>
              <a:gd name="connsiteY4" fmla="*/ 1188720 h 1351280"/>
              <a:gd name="connsiteX5" fmla="*/ 825500 w 5346700"/>
              <a:gd name="connsiteY5" fmla="*/ 1203960 h 1351280"/>
              <a:gd name="connsiteX6" fmla="*/ 1292860 w 5346700"/>
              <a:gd name="connsiteY6" fmla="*/ 1178560 h 1351280"/>
              <a:gd name="connsiteX7" fmla="*/ 1714500 w 5346700"/>
              <a:gd name="connsiteY7" fmla="*/ 1148080 h 1351280"/>
              <a:gd name="connsiteX8" fmla="*/ 2090420 w 5346700"/>
              <a:gd name="connsiteY8" fmla="*/ 1092200 h 1351280"/>
              <a:gd name="connsiteX9" fmla="*/ 2740660 w 5346700"/>
              <a:gd name="connsiteY9" fmla="*/ 960120 h 1351280"/>
              <a:gd name="connsiteX10" fmla="*/ 3675380 w 5346700"/>
              <a:gd name="connsiteY10" fmla="*/ 721360 h 1351280"/>
              <a:gd name="connsiteX11" fmla="*/ 4193540 w 5346700"/>
              <a:gd name="connsiteY11" fmla="*/ 553720 h 1351280"/>
              <a:gd name="connsiteX12" fmla="*/ 4574540 w 5346700"/>
              <a:gd name="connsiteY12" fmla="*/ 381000 h 1351280"/>
              <a:gd name="connsiteX13" fmla="*/ 4894580 w 5346700"/>
              <a:gd name="connsiteY13" fmla="*/ 233680 h 1351280"/>
              <a:gd name="connsiteX14" fmla="*/ 5148580 w 5346700"/>
              <a:gd name="connsiteY14" fmla="*/ 106680 h 1351280"/>
              <a:gd name="connsiteX15" fmla="*/ 5346700 w 5346700"/>
              <a:gd name="connsiteY15"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6700" h="1351280">
                <a:moveTo>
                  <a:pt x="5346700" y="0"/>
                </a:moveTo>
                <a:cubicBezTo>
                  <a:pt x="5343313" y="450427"/>
                  <a:pt x="5339927" y="900853"/>
                  <a:pt x="5336540" y="1351280"/>
                </a:cubicBezTo>
                <a:lnTo>
                  <a:pt x="0" y="1351280"/>
                </a:lnTo>
                <a:cubicBezTo>
                  <a:pt x="847" y="1286933"/>
                  <a:pt x="1693" y="1222587"/>
                  <a:pt x="2540" y="1158240"/>
                </a:cubicBezTo>
                <a:lnTo>
                  <a:pt x="419100" y="1188720"/>
                </a:lnTo>
                <a:lnTo>
                  <a:pt x="825500" y="1203960"/>
                </a:lnTo>
                <a:lnTo>
                  <a:pt x="1292860" y="1178560"/>
                </a:lnTo>
                <a:lnTo>
                  <a:pt x="1714500" y="1148080"/>
                </a:lnTo>
                <a:lnTo>
                  <a:pt x="2090420" y="1092200"/>
                </a:lnTo>
                <a:lnTo>
                  <a:pt x="2740660" y="960120"/>
                </a:lnTo>
                <a:lnTo>
                  <a:pt x="3675380" y="721360"/>
                </a:lnTo>
                <a:lnTo>
                  <a:pt x="4193540" y="553720"/>
                </a:lnTo>
                <a:lnTo>
                  <a:pt x="4574540" y="381000"/>
                </a:lnTo>
                <a:lnTo>
                  <a:pt x="4894580" y="233680"/>
                </a:lnTo>
                <a:lnTo>
                  <a:pt x="5148580" y="106680"/>
                </a:lnTo>
                <a:lnTo>
                  <a:pt x="5346700" y="0"/>
                </a:lnTo>
                <a:close/>
              </a:path>
            </a:pathLst>
          </a:custGeom>
          <a:solidFill>
            <a:srgbClr val="F0EAD4"/>
          </a:solidFill>
          <a:ln w="9525" cap="flat" cmpd="sng" algn="ctr">
            <a:solidFill>
              <a:srgbClr val="F0EAD4"/>
            </a:solidFill>
            <a:prstDash val="solid"/>
          </a:ln>
          <a:effectLst/>
        </p:spPr>
        <p:txBody>
          <a:bodyPr rtlCol="0" anchor="ctr"/>
          <a:lstStyle/>
          <a:p>
            <a:pPr algn="ctr" defTabSz="914400">
              <a:defRPr/>
            </a:pPr>
            <a:endParaRPr lang="en-CA" kern="0">
              <a:solidFill>
                <a:prstClr val="white"/>
              </a:solidFill>
              <a:latin typeface="Verdana"/>
            </a:endParaRPr>
          </a:p>
        </p:txBody>
      </p:sp>
      <p:sp>
        <p:nvSpPr>
          <p:cNvPr id="19" name="TextBox 18">
            <a:extLst>
              <a:ext uri="{FF2B5EF4-FFF2-40B4-BE49-F238E27FC236}">
                <a16:creationId xmlns:a16="http://schemas.microsoft.com/office/drawing/2014/main" id="{68DDE74C-501C-4125-A876-A49B9184CDB9}"/>
              </a:ext>
            </a:extLst>
          </p:cNvPr>
          <p:cNvSpPr txBox="1"/>
          <p:nvPr/>
        </p:nvSpPr>
        <p:spPr>
          <a:xfrm>
            <a:off x="1001884" y="5570015"/>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50</a:t>
            </a:r>
          </a:p>
        </p:txBody>
      </p:sp>
      <p:sp>
        <p:nvSpPr>
          <p:cNvPr id="20" name="TextBox 19">
            <a:extLst>
              <a:ext uri="{FF2B5EF4-FFF2-40B4-BE49-F238E27FC236}">
                <a16:creationId xmlns:a16="http://schemas.microsoft.com/office/drawing/2014/main" id="{3DED4F21-A6CE-4E49-961A-B5DC35CD32FE}"/>
              </a:ext>
            </a:extLst>
          </p:cNvPr>
          <p:cNvSpPr txBox="1"/>
          <p:nvPr/>
        </p:nvSpPr>
        <p:spPr>
          <a:xfrm>
            <a:off x="2245468" y="5570015"/>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60</a:t>
            </a:r>
          </a:p>
        </p:txBody>
      </p:sp>
      <p:sp>
        <p:nvSpPr>
          <p:cNvPr id="21" name="TextBox 20">
            <a:extLst>
              <a:ext uri="{FF2B5EF4-FFF2-40B4-BE49-F238E27FC236}">
                <a16:creationId xmlns:a16="http://schemas.microsoft.com/office/drawing/2014/main" id="{42D68C6D-A3C8-40AE-BDEF-371A4D4DFAFD}"/>
              </a:ext>
            </a:extLst>
          </p:cNvPr>
          <p:cNvSpPr txBox="1"/>
          <p:nvPr/>
        </p:nvSpPr>
        <p:spPr>
          <a:xfrm>
            <a:off x="3489052" y="5570015"/>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70</a:t>
            </a:r>
          </a:p>
        </p:txBody>
      </p:sp>
      <p:sp>
        <p:nvSpPr>
          <p:cNvPr id="22" name="TextBox 21">
            <a:extLst>
              <a:ext uri="{FF2B5EF4-FFF2-40B4-BE49-F238E27FC236}">
                <a16:creationId xmlns:a16="http://schemas.microsoft.com/office/drawing/2014/main" id="{F0FCEC08-D138-4887-A62F-66CFECB1A53C}"/>
              </a:ext>
            </a:extLst>
          </p:cNvPr>
          <p:cNvSpPr txBox="1"/>
          <p:nvPr/>
        </p:nvSpPr>
        <p:spPr>
          <a:xfrm>
            <a:off x="4732636" y="5570015"/>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80</a:t>
            </a:r>
          </a:p>
        </p:txBody>
      </p:sp>
      <p:sp>
        <p:nvSpPr>
          <p:cNvPr id="23" name="TextBox 22">
            <a:extLst>
              <a:ext uri="{FF2B5EF4-FFF2-40B4-BE49-F238E27FC236}">
                <a16:creationId xmlns:a16="http://schemas.microsoft.com/office/drawing/2014/main" id="{B3C612D8-A859-4731-8814-CEACF9842CDB}"/>
              </a:ext>
            </a:extLst>
          </p:cNvPr>
          <p:cNvSpPr txBox="1"/>
          <p:nvPr/>
        </p:nvSpPr>
        <p:spPr>
          <a:xfrm>
            <a:off x="5925667" y="5570015"/>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90</a:t>
            </a:r>
          </a:p>
        </p:txBody>
      </p:sp>
      <p:sp>
        <p:nvSpPr>
          <p:cNvPr id="24" name="TextBox 23">
            <a:extLst>
              <a:ext uri="{FF2B5EF4-FFF2-40B4-BE49-F238E27FC236}">
                <a16:creationId xmlns:a16="http://schemas.microsoft.com/office/drawing/2014/main" id="{C57B01C5-D4BE-47AD-8074-6323DB15FF18}"/>
              </a:ext>
            </a:extLst>
          </p:cNvPr>
          <p:cNvSpPr txBox="1"/>
          <p:nvPr/>
        </p:nvSpPr>
        <p:spPr>
          <a:xfrm>
            <a:off x="6541481" y="5567808"/>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Age</a:t>
            </a:r>
          </a:p>
        </p:txBody>
      </p:sp>
      <p:sp>
        <p:nvSpPr>
          <p:cNvPr id="25" name="Rectangle 9">
            <a:extLst>
              <a:ext uri="{FF2B5EF4-FFF2-40B4-BE49-F238E27FC236}">
                <a16:creationId xmlns:a16="http://schemas.microsoft.com/office/drawing/2014/main" id="{7AE23638-9554-4AF6-B868-B04D7435DCE3}"/>
              </a:ext>
            </a:extLst>
          </p:cNvPr>
          <p:cNvSpPr>
            <a:spLocks noChangeArrowheads="1"/>
          </p:cNvSpPr>
          <p:nvPr/>
        </p:nvSpPr>
        <p:spPr bwMode="auto">
          <a:xfrm>
            <a:off x="1042917" y="1954362"/>
            <a:ext cx="1171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fontAlgn="base">
              <a:spcBef>
                <a:spcPct val="0"/>
              </a:spcBef>
              <a:spcAft>
                <a:spcPct val="0"/>
              </a:spcAft>
              <a:defRPr/>
            </a:pPr>
            <a:r>
              <a:rPr lang="en-CA" altLang="en-US" sz="2000" b="1" dirty="0">
                <a:solidFill>
                  <a:schemeClr val="bg2">
                    <a:lumMod val="25000"/>
                  </a:schemeClr>
                </a:solidFill>
                <a:latin typeface="Arial Narrow" panose="020B0606020202030204" pitchFamily="34" charset="0"/>
                <a:ea typeface="+mn-ea"/>
              </a:rPr>
              <a:t>Morbidity</a:t>
            </a:r>
          </a:p>
        </p:txBody>
      </p:sp>
      <p:sp>
        <p:nvSpPr>
          <p:cNvPr id="26" name="TextBox 25">
            <a:extLst>
              <a:ext uri="{FF2B5EF4-FFF2-40B4-BE49-F238E27FC236}">
                <a16:creationId xmlns:a16="http://schemas.microsoft.com/office/drawing/2014/main" id="{035CB49F-A488-4EDB-9810-D9D5FC80F307}"/>
              </a:ext>
            </a:extLst>
          </p:cNvPr>
          <p:cNvSpPr txBox="1"/>
          <p:nvPr/>
        </p:nvSpPr>
        <p:spPr>
          <a:xfrm>
            <a:off x="2898683" y="2375914"/>
            <a:ext cx="1625600" cy="338554"/>
          </a:xfrm>
          <a:prstGeom prst="rect">
            <a:avLst/>
          </a:prstGeom>
          <a:noFill/>
        </p:spPr>
        <p:txBody>
          <a:bodyPr wrap="square" rtlCol="0">
            <a:spAutoFit/>
          </a:bodyPr>
          <a:lstStyle/>
          <a:p>
            <a:r>
              <a:rPr lang="en-CA" sz="1600" b="1" dirty="0">
                <a:solidFill>
                  <a:schemeClr val="tx1">
                    <a:lumMod val="65000"/>
                    <a:lumOff val="35000"/>
                  </a:schemeClr>
                </a:solidFill>
                <a:latin typeface="Arial Narrow" panose="020B0606020202030204" pitchFamily="34" charset="0"/>
              </a:rPr>
              <a:t>Hip fracture</a:t>
            </a:r>
          </a:p>
        </p:txBody>
      </p:sp>
      <p:sp>
        <p:nvSpPr>
          <p:cNvPr id="27" name="TextBox 26">
            <a:extLst>
              <a:ext uri="{FF2B5EF4-FFF2-40B4-BE49-F238E27FC236}">
                <a16:creationId xmlns:a16="http://schemas.microsoft.com/office/drawing/2014/main" id="{247EB51F-9A73-4BCF-A9A6-5F88E196692A}"/>
              </a:ext>
            </a:extLst>
          </p:cNvPr>
          <p:cNvSpPr txBox="1"/>
          <p:nvPr/>
        </p:nvSpPr>
        <p:spPr>
          <a:xfrm>
            <a:off x="1241007" y="3103827"/>
            <a:ext cx="2657260" cy="584775"/>
          </a:xfrm>
          <a:prstGeom prst="rect">
            <a:avLst/>
          </a:prstGeom>
          <a:noFill/>
        </p:spPr>
        <p:txBody>
          <a:bodyPr wrap="square" rtlCol="0">
            <a:spAutoFit/>
          </a:bodyPr>
          <a:lstStyle/>
          <a:p>
            <a:pPr defTabSz="914400">
              <a:defRPr/>
            </a:pPr>
            <a:r>
              <a:rPr lang="en-US" sz="16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Fragility fractures: wrist </a:t>
            </a:r>
          </a:p>
          <a:p>
            <a:pPr defTabSz="914400">
              <a:defRPr/>
            </a:pPr>
            <a:r>
              <a:rPr lang="en-US" sz="1600" b="1" kern="0" dirty="0" err="1">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humerus</a:t>
            </a:r>
            <a:r>
              <a:rPr lang="en-US" sz="16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 pelvis, vertebrae</a:t>
            </a:r>
            <a:endParaRPr lang="en-US" sz="14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endParaRPr>
          </a:p>
        </p:txBody>
      </p:sp>
      <p:sp>
        <p:nvSpPr>
          <p:cNvPr id="28" name="TextBox 27">
            <a:extLst>
              <a:ext uri="{FF2B5EF4-FFF2-40B4-BE49-F238E27FC236}">
                <a16:creationId xmlns:a16="http://schemas.microsoft.com/office/drawing/2014/main" id="{570DD2D3-26D6-4341-BDCF-2EBE4596681E}"/>
              </a:ext>
            </a:extLst>
          </p:cNvPr>
          <p:cNvSpPr txBox="1"/>
          <p:nvPr/>
        </p:nvSpPr>
        <p:spPr>
          <a:xfrm>
            <a:off x="1118170" y="4129277"/>
            <a:ext cx="1488994" cy="338554"/>
          </a:xfrm>
          <a:prstGeom prst="rect">
            <a:avLst/>
          </a:prstGeom>
          <a:noFill/>
        </p:spPr>
        <p:txBody>
          <a:bodyPr wrap="square" rtlCol="0">
            <a:spAutoFit/>
          </a:bodyPr>
          <a:lstStyle/>
          <a:p>
            <a:pPr defTabSz="914400">
              <a:defRPr/>
            </a:pPr>
            <a:r>
              <a:rPr lang="en-US" sz="16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Wrist fracture</a:t>
            </a:r>
          </a:p>
        </p:txBody>
      </p:sp>
      <p:sp>
        <p:nvSpPr>
          <p:cNvPr id="29" name="Left-Right Arrow 72">
            <a:extLst>
              <a:ext uri="{FF2B5EF4-FFF2-40B4-BE49-F238E27FC236}">
                <a16:creationId xmlns:a16="http://schemas.microsoft.com/office/drawing/2014/main" id="{30E0F96E-E496-41AD-83EC-25FD44793A5C}"/>
              </a:ext>
            </a:extLst>
          </p:cNvPr>
          <p:cNvSpPr/>
          <p:nvPr/>
        </p:nvSpPr>
        <p:spPr>
          <a:xfrm rot="16200000">
            <a:off x="6118454" y="4586278"/>
            <a:ext cx="1403255" cy="512402"/>
          </a:xfrm>
          <a:prstGeom prst="leftRightArrow">
            <a:avLst/>
          </a:prstGeom>
          <a:solidFill>
            <a:srgbClr val="F0EAD4"/>
          </a:solidFill>
          <a:ln w="9525" cap="flat" cmpd="sng" algn="ctr">
            <a:solidFill>
              <a:srgbClr val="F0EAD4"/>
            </a:solid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white"/>
              </a:solidFill>
              <a:latin typeface="Verdana"/>
            </a:endParaRPr>
          </a:p>
        </p:txBody>
      </p:sp>
      <p:sp>
        <p:nvSpPr>
          <p:cNvPr id="30" name="TextBox 29">
            <a:extLst>
              <a:ext uri="{FF2B5EF4-FFF2-40B4-BE49-F238E27FC236}">
                <a16:creationId xmlns:a16="http://schemas.microsoft.com/office/drawing/2014/main" id="{03098E7D-2004-4E94-83E1-8CF173A64BF5}"/>
              </a:ext>
            </a:extLst>
          </p:cNvPr>
          <p:cNvSpPr txBox="1"/>
          <p:nvPr/>
        </p:nvSpPr>
        <p:spPr>
          <a:xfrm>
            <a:off x="7228683" y="4440380"/>
            <a:ext cx="1422665" cy="830997"/>
          </a:xfrm>
          <a:prstGeom prst="rect">
            <a:avLst/>
          </a:prstGeom>
          <a:noFill/>
        </p:spPr>
        <p:txBody>
          <a:bodyPr wrap="square" rtlCol="0">
            <a:spAutoFit/>
          </a:bodyPr>
          <a:lstStyle/>
          <a:p>
            <a:pPr defTabSz="914400">
              <a:defRPr/>
            </a:pPr>
            <a:r>
              <a:rPr lang="en-US" sz="16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Morbidity attributable to ageing alone</a:t>
            </a:r>
          </a:p>
        </p:txBody>
      </p:sp>
      <p:sp>
        <p:nvSpPr>
          <p:cNvPr id="31" name="Left-Right Arrow 74">
            <a:extLst>
              <a:ext uri="{FF2B5EF4-FFF2-40B4-BE49-F238E27FC236}">
                <a16:creationId xmlns:a16="http://schemas.microsoft.com/office/drawing/2014/main" id="{3BB51807-B115-4307-BC03-E492CA1BED3F}"/>
              </a:ext>
            </a:extLst>
          </p:cNvPr>
          <p:cNvSpPr/>
          <p:nvPr/>
        </p:nvSpPr>
        <p:spPr>
          <a:xfrm rot="16200000">
            <a:off x="6032682" y="3062866"/>
            <a:ext cx="1574800" cy="512402"/>
          </a:xfrm>
          <a:prstGeom prst="leftRightArrow">
            <a:avLst/>
          </a:prstGeom>
          <a:solidFill>
            <a:srgbClr val="E6CDC0"/>
          </a:solidFill>
          <a:ln w="9525" cap="flat" cmpd="sng" algn="ctr">
            <a:solidFill>
              <a:srgbClr val="E6CDC0"/>
            </a:solid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white"/>
              </a:solidFill>
              <a:latin typeface="Verdana"/>
            </a:endParaRPr>
          </a:p>
        </p:txBody>
      </p:sp>
      <p:sp>
        <p:nvSpPr>
          <p:cNvPr id="32" name="Rectangle 31">
            <a:extLst>
              <a:ext uri="{FF2B5EF4-FFF2-40B4-BE49-F238E27FC236}">
                <a16:creationId xmlns:a16="http://schemas.microsoft.com/office/drawing/2014/main" id="{5195278F-30B5-4A56-B3F0-3021F7812647}"/>
              </a:ext>
            </a:extLst>
          </p:cNvPr>
          <p:cNvSpPr/>
          <p:nvPr/>
        </p:nvSpPr>
        <p:spPr>
          <a:xfrm>
            <a:off x="1089768" y="1921306"/>
            <a:ext cx="5346700" cy="3615182"/>
          </a:xfrm>
          <a:prstGeom prst="rect">
            <a:avLst/>
          </a:prstGeom>
          <a:noFill/>
          <a:ln w="28575" cap="flat" cmpd="sng" algn="ctr">
            <a:solidFill>
              <a:schemeClr val="bg2">
                <a:lumMod val="75000"/>
              </a:schemeClr>
            </a:solidFill>
            <a:prstDash val="solid"/>
          </a:ln>
          <a:effectLst/>
        </p:spPr>
        <p:txBody>
          <a:bodyPr rtlCol="0" anchor="ctr"/>
          <a:lstStyle/>
          <a:p>
            <a:pPr algn="ctr" defTabSz="914400">
              <a:defRPr/>
            </a:pPr>
            <a:endParaRPr lang="en-CA" kern="0">
              <a:solidFill>
                <a:prstClr val="white"/>
              </a:solidFill>
              <a:latin typeface="Verdana"/>
            </a:endParaRPr>
          </a:p>
        </p:txBody>
      </p:sp>
      <p:sp>
        <p:nvSpPr>
          <p:cNvPr id="33" name="Rectangle 32">
            <a:extLst>
              <a:ext uri="{FF2B5EF4-FFF2-40B4-BE49-F238E27FC236}">
                <a16:creationId xmlns:a16="http://schemas.microsoft.com/office/drawing/2014/main" id="{97F74120-40E6-4386-8199-D47084D2DB78}"/>
              </a:ext>
            </a:extLst>
          </p:cNvPr>
          <p:cNvSpPr/>
          <p:nvPr/>
        </p:nvSpPr>
        <p:spPr>
          <a:xfrm>
            <a:off x="7203695" y="2728975"/>
            <a:ext cx="1422665" cy="1243453"/>
          </a:xfrm>
          <a:prstGeom prst="rect">
            <a:avLst/>
          </a:prstGeom>
          <a:solidFill>
            <a:sysClr val="window" lastClr="FFFFFF"/>
          </a:solidFill>
          <a:ln w="57150"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34" name="TextBox 33">
            <a:extLst>
              <a:ext uri="{FF2B5EF4-FFF2-40B4-BE49-F238E27FC236}">
                <a16:creationId xmlns:a16="http://schemas.microsoft.com/office/drawing/2014/main" id="{C15F30DF-E8B5-4F52-9006-9859F5BD43A8}"/>
              </a:ext>
            </a:extLst>
          </p:cNvPr>
          <p:cNvSpPr txBox="1"/>
          <p:nvPr/>
        </p:nvSpPr>
        <p:spPr>
          <a:xfrm>
            <a:off x="7228683" y="2805756"/>
            <a:ext cx="1422665" cy="1077218"/>
          </a:xfrm>
          <a:prstGeom prst="rect">
            <a:avLst/>
          </a:prstGeom>
          <a:noFill/>
        </p:spPr>
        <p:txBody>
          <a:bodyPr wrap="square" rtlCol="0">
            <a:spAutoFit/>
          </a:bodyPr>
          <a:lstStyle/>
          <a:p>
            <a:pPr defTabSz="914400">
              <a:defRPr/>
            </a:pPr>
            <a:r>
              <a:rPr lang="en-US" sz="1600" b="1" kern="0" dirty="0">
                <a:solidFill>
                  <a:schemeClr val="tx1">
                    <a:lumMod val="65000"/>
                    <a:lumOff val="35000"/>
                  </a:schemeClr>
                </a:solidFill>
                <a:latin typeface="Arial Narrow" panose="020B0606020202030204" pitchFamily="34" charset="0"/>
                <a:ea typeface="ＭＳ Ｐゴシック" panose="020B0600070205080204" pitchFamily="34" charset="-128"/>
                <a:cs typeface="Arial" pitchFamily="34" charset="0"/>
              </a:rPr>
              <a:t>Excess morbidity associated with fracture event</a:t>
            </a:r>
          </a:p>
        </p:txBody>
      </p:sp>
      <p:sp>
        <p:nvSpPr>
          <p:cNvPr id="35" name="Right Arrow 83">
            <a:extLst>
              <a:ext uri="{FF2B5EF4-FFF2-40B4-BE49-F238E27FC236}">
                <a16:creationId xmlns:a16="http://schemas.microsoft.com/office/drawing/2014/main" id="{B47D9040-BDE2-4108-90B8-14F958A2BCD4}"/>
              </a:ext>
            </a:extLst>
          </p:cNvPr>
          <p:cNvSpPr/>
          <p:nvPr/>
        </p:nvSpPr>
        <p:spPr>
          <a:xfrm>
            <a:off x="4187913" y="2366860"/>
            <a:ext cx="811799" cy="341942"/>
          </a:xfrm>
          <a:prstGeom prst="rightArrow">
            <a:avLst/>
          </a:prstGeom>
          <a:solidFill>
            <a:srgbClr val="E6CDC0"/>
          </a:solidFill>
          <a:ln w="9525" cap="flat" cmpd="sng" algn="ctr">
            <a:solidFill>
              <a:srgbClr val="E6CDC0"/>
            </a:solidFill>
            <a:prstDash val="solid"/>
          </a:ln>
          <a:effectLst/>
        </p:spPr>
        <p:txBody>
          <a:bodyPr rtlCol="0" anchor="ctr"/>
          <a:lstStyle/>
          <a:p>
            <a:pPr algn="ctr" defTabSz="914400">
              <a:defRPr/>
            </a:pPr>
            <a:endParaRPr lang="en-CA" kern="0">
              <a:solidFill>
                <a:prstClr val="white"/>
              </a:solidFill>
              <a:latin typeface="Verdana"/>
            </a:endParaRPr>
          </a:p>
        </p:txBody>
      </p:sp>
      <p:sp>
        <p:nvSpPr>
          <p:cNvPr id="4" name="Rectangle 3">
            <a:extLst>
              <a:ext uri="{FF2B5EF4-FFF2-40B4-BE49-F238E27FC236}">
                <a16:creationId xmlns:a16="http://schemas.microsoft.com/office/drawing/2014/main" id="{845BC2E0-C48F-45D0-920A-DDCA88979909}"/>
              </a:ext>
            </a:extLst>
          </p:cNvPr>
          <p:cNvSpPr/>
          <p:nvPr/>
        </p:nvSpPr>
        <p:spPr>
          <a:xfrm>
            <a:off x="31549" y="6550960"/>
            <a:ext cx="3653564" cy="246221"/>
          </a:xfrm>
          <a:prstGeom prst="rect">
            <a:avLst/>
          </a:prstGeom>
        </p:spPr>
        <p:txBody>
          <a:bodyPr wrap="none">
            <a:spAutoFit/>
          </a:bodyPr>
          <a:lstStyle/>
          <a:p>
            <a:pPr lvl="0"/>
            <a:r>
              <a:rPr lang="en-US" altLang="en-US" sz="1000" dirty="0">
                <a:solidFill>
                  <a:srgbClr val="595959"/>
                </a:solidFill>
                <a:latin typeface="Arial Narrow" panose="020B0606020202030204" pitchFamily="34" charset="0"/>
              </a:rPr>
              <a:t>Adapted from </a:t>
            </a:r>
            <a:r>
              <a:rPr lang="en-US" altLang="en-US" sz="1000" dirty="0" err="1">
                <a:solidFill>
                  <a:srgbClr val="595959"/>
                </a:solidFill>
                <a:latin typeface="Arial Narrow" panose="020B0606020202030204" pitchFamily="34" charset="0"/>
              </a:rPr>
              <a:t>Kanis</a:t>
            </a:r>
            <a:r>
              <a:rPr lang="en-US" altLang="en-US" sz="1000" dirty="0">
                <a:solidFill>
                  <a:srgbClr val="595959"/>
                </a:solidFill>
                <a:latin typeface="Arial Narrow" panose="020B0606020202030204" pitchFamily="34" charset="0"/>
              </a:rPr>
              <a:t> JA, &amp; </a:t>
            </a:r>
            <a:r>
              <a:rPr lang="en-US" altLang="en-US" sz="1000" dirty="0" err="1">
                <a:solidFill>
                  <a:srgbClr val="595959"/>
                </a:solidFill>
                <a:latin typeface="Arial Narrow" panose="020B0606020202030204" pitchFamily="34" charset="0"/>
              </a:rPr>
              <a:t>Johnell</a:t>
            </a:r>
            <a:r>
              <a:rPr lang="en-US" altLang="en-US" sz="1000" dirty="0">
                <a:solidFill>
                  <a:srgbClr val="595959"/>
                </a:solidFill>
                <a:latin typeface="Arial Narrow" panose="020B0606020202030204" pitchFamily="34" charset="0"/>
              </a:rPr>
              <a:t> O. </a:t>
            </a:r>
            <a:r>
              <a:rPr lang="en-CA" altLang="en-US" sz="1000" i="1" dirty="0">
                <a:solidFill>
                  <a:srgbClr val="595959"/>
                </a:solidFill>
                <a:latin typeface="Arial Narrow" panose="020B0606020202030204" pitchFamily="34" charset="0"/>
              </a:rPr>
              <a:t>J Endocrinol Invest </a:t>
            </a:r>
            <a:r>
              <a:rPr lang="en-CA" altLang="en-US" sz="1000" dirty="0">
                <a:solidFill>
                  <a:srgbClr val="595959"/>
                </a:solidFill>
                <a:latin typeface="Arial Narrow" panose="020B0606020202030204" pitchFamily="34" charset="0"/>
              </a:rPr>
              <a:t>1999;22(8):583-8.</a:t>
            </a:r>
          </a:p>
        </p:txBody>
      </p:sp>
    </p:spTree>
    <p:extLst>
      <p:ext uri="{BB962C8B-B14F-4D97-AF65-F5344CB8AC3E}">
        <p14:creationId xmlns:p14="http://schemas.microsoft.com/office/powerpoint/2010/main" val="376764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26" grpId="0"/>
      <p:bldP spid="27" grpId="0"/>
      <p:bldP spid="28" grpId="0"/>
      <p:bldP spid="3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55681"/>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SSRI/SNRI Product Monographs Warn about Fracture Risk*</a:t>
            </a:r>
          </a:p>
        </p:txBody>
      </p:sp>
      <p:sp>
        <p:nvSpPr>
          <p:cNvPr id="61" name="Rectangle 60">
            <a:extLst>
              <a:ext uri="{FF2B5EF4-FFF2-40B4-BE49-F238E27FC236}">
                <a16:creationId xmlns:a16="http://schemas.microsoft.com/office/drawing/2014/main" id="{294C6EA1-186D-461A-9C48-DD7984A5290C}"/>
              </a:ext>
            </a:extLst>
          </p:cNvPr>
          <p:cNvSpPr/>
          <p:nvPr/>
        </p:nvSpPr>
        <p:spPr>
          <a:xfrm>
            <a:off x="-9399" y="6390000"/>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*Accessed March 17,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Product Monographs of Prozac</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 ®  </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(fluoxetine), Zoloft</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(sertraline), Celexa</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(citalopram), </a:t>
            </a:r>
            <a:r>
              <a:rPr kumimoji="0" lang="en-CA"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Cipralex</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(escitalopram), Paxil</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(paroxetine), </a:t>
            </a:r>
            <a:b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Effexor XR</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(venlafaxine), Cymbalta</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(duloxetine), Pristiq</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(desvenlafaxine), Trintellix</a:t>
            </a:r>
            <a:r>
              <a:rPr kumimoji="0" lang="en-CA"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(vortioxetine)</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Content Placeholder 3">
            <a:extLst>
              <a:ext uri="{FF2B5EF4-FFF2-40B4-BE49-F238E27FC236}">
                <a16:creationId xmlns:a16="http://schemas.microsoft.com/office/drawing/2014/main" id="{5A4C3D93-A495-4C52-B067-1615209B0C28}"/>
              </a:ext>
            </a:extLst>
          </p:cNvPr>
          <p:cNvSpPr txBox="1">
            <a:spLocks/>
          </p:cNvSpPr>
          <p:nvPr/>
        </p:nvSpPr>
        <p:spPr>
          <a:xfrm>
            <a:off x="457200" y="1592423"/>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Epidemiological studies show an increased risk of bone fractures following exposure to some antidepressants, including SSRIs/SNRIs.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Elderly patients and patients with important risk factors for bone fractures should be advised of possible adverse events which increase the risk of falls, such as dizziness and orthostatic hypotension, especially at the early stages of treatment but also soon after withdrawal. </a:t>
            </a:r>
          </a:p>
          <a:p>
            <a:pPr marL="396875" marR="0" lvl="0" indent="-396875" algn="l" defTabSz="457200" rtl="0" eaLnBrk="1" fontAlgn="auto" latinLnBrk="0" hangingPunct="1">
              <a:lnSpc>
                <a:spcPct val="100000"/>
              </a:lnSpc>
              <a:spcBef>
                <a:spcPts val="0"/>
              </a:spcBef>
              <a:spcAft>
                <a:spcPts val="1000"/>
              </a:spcAft>
              <a:buClr>
                <a:srgbClr val="A16040"/>
              </a:buClr>
              <a:buSzTx/>
              <a:buFont typeface="Wingdings" panose="05000000000000000000" pitchFamily="2" charset="2"/>
              <a:buChar char="§"/>
              <a:tabLst/>
              <a:defRPr/>
            </a:pPr>
            <a:r>
              <a:rPr kumimoji="0" lang="en-US" sz="2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Until further information becomes available, a possible effect on bone mineral density with long-term treatment with SSRIs/SNRIs cannot be excluded and may be a potential concern for patients with osteoporosis or major risk factors for bone fractures.</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6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Tree>
    <p:extLst>
      <p:ext uri="{BB962C8B-B14F-4D97-AF65-F5344CB8AC3E}">
        <p14:creationId xmlns:p14="http://schemas.microsoft.com/office/powerpoint/2010/main" val="2242607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auto" latinLnBrk="0" hangingPunct="1">
              <a:lnSpc>
                <a:spcPct val="110000"/>
              </a:lnSpc>
              <a:spcBef>
                <a:spcPct val="0"/>
              </a:spcBef>
              <a:spcAft>
                <a:spcPts val="1200"/>
              </a:spcAft>
              <a:buClr>
                <a:srgbClr val="C18567"/>
              </a:buClr>
              <a:buSzTx/>
              <a:buFont typeface="+mj-lt"/>
              <a:buAutoNum type="arabicPeriod"/>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SSRI/SNRIs are a first-line treatment for major depressive disorders in Canada</a:t>
            </a:r>
            <a:r>
              <a:rPr kumimoji="0" lang="en-CA" altLang="en-US" sz="24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1</a:t>
            </a:r>
          </a:p>
          <a:p>
            <a:pPr marL="457200" marR="0" lvl="0" indent="-457200" algn="l" defTabSz="457200" rtl="0" eaLnBrk="1" fontAlgn="auto" latinLnBrk="0" hangingPunct="1">
              <a:lnSpc>
                <a:spcPct val="110000"/>
              </a:lnSpc>
              <a:spcBef>
                <a:spcPct val="0"/>
              </a:spcBef>
              <a:spcAft>
                <a:spcPts val="1200"/>
              </a:spcAft>
              <a:buClr>
                <a:srgbClr val="C18567"/>
              </a:buClr>
              <a:buSzTx/>
              <a:buFont typeface="+mj-lt"/>
              <a:buAutoNum type="arabicPeriod"/>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Serotonin (5-HT) receptors have been identified on osteoclast, osteoblast and osteocyte cell lines</a:t>
            </a:r>
            <a:r>
              <a:rPr kumimoji="0" lang="en-CA" altLang="en-US" sz="24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2</a:t>
            </a: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a:t>
            </a:r>
            <a:endParaRPr kumimoji="0" lang="en-CA" altLang="en-US"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457200" marR="0" lvl="0" indent="-457200" algn="l" defTabSz="457200" rtl="0" eaLnBrk="1" fontAlgn="auto" latinLnBrk="0" hangingPunct="1">
              <a:lnSpc>
                <a:spcPct val="110000"/>
              </a:lnSpc>
              <a:spcBef>
                <a:spcPct val="0"/>
              </a:spcBef>
              <a:spcAft>
                <a:spcPts val="1200"/>
              </a:spcAft>
              <a:buClr>
                <a:srgbClr val="C18567"/>
              </a:buClr>
              <a:buSzTx/>
              <a:buFont typeface="+mj-lt"/>
              <a:buAutoNum type="arabicPeriod"/>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Effects on bone formation and resorption may be governed by the activation of a number of 5-HT receptors on osteoblasts and osteoclasts via endocrine, autocrine/paracrine and neuronal pathways</a:t>
            </a:r>
            <a:r>
              <a:rPr kumimoji="0" lang="en-CA" altLang="en-US" sz="24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2</a:t>
            </a:r>
            <a:endParaRPr kumimoji="0" lang="en-CA" altLang="en-US"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457200" marR="0" lvl="0" indent="-457200" algn="l" defTabSz="457200" rtl="0" eaLnBrk="1" fontAlgn="auto" latinLnBrk="0" hangingPunct="1">
              <a:lnSpc>
                <a:spcPct val="110000"/>
              </a:lnSpc>
              <a:spcBef>
                <a:spcPct val="0"/>
              </a:spcBef>
              <a:spcAft>
                <a:spcPts val="1200"/>
              </a:spcAft>
              <a:buClr>
                <a:srgbClr val="C18567"/>
              </a:buClr>
              <a:buSzTx/>
              <a:buFont typeface="+mj-lt"/>
              <a:buAutoNum type="arabicPeriod"/>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SSRI/SNRI use is associated with an increased risk of hip, spine and non-vertebral fractures</a:t>
            </a:r>
            <a:r>
              <a:rPr kumimoji="0" lang="en-CA" altLang="en-US" sz="24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3</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56" y="5373212"/>
            <a:ext cx="2324373" cy="1743280"/>
          </a:xfrm>
          <a:prstGeom prst="rect">
            <a:avLst/>
          </a:prstGeom>
        </p:spPr>
      </p:pic>
      <p:sp>
        <p:nvSpPr>
          <p:cNvPr id="9" name="Rectangle 3">
            <a:extLst>
              <a:ext uri="{FF2B5EF4-FFF2-40B4-BE49-F238E27FC236}">
                <a16:creationId xmlns:a16="http://schemas.microsoft.com/office/drawing/2014/main" id="{2D364D7F-3B77-4E6D-A879-6B0B0CE63EE2}"/>
              </a:ext>
            </a:extLst>
          </p:cNvPr>
          <p:cNvSpPr>
            <a:spLocks noChangeArrowheads="1"/>
          </p:cNvSpPr>
          <p:nvPr/>
        </p:nvSpPr>
        <p:spPr bwMode="auto">
          <a:xfrm>
            <a:off x="125415" y="6501648"/>
            <a:ext cx="7697787" cy="457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1. Kennedy SH et al. (2016)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Can J Psychiatry</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61(9), 540-560. 2. </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Tsapakis EM, et al. (2012) </a:t>
            </a:r>
            <a:r>
              <a:rPr kumimoji="0" lang="da-DK"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Eur Psychiatry</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27, 156–169. </a:t>
            </a:r>
            <a:b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3. </a:t>
            </a:r>
            <a:r>
              <a:rPr kumimoji="0" lang="en-CA"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Rabenda</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V et al. (2013) </a:t>
            </a:r>
            <a:r>
              <a:rPr kumimoji="0" lang="en-CA" alt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Osteoporos</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Int</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24, 121-137.</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Tree>
    <p:extLst>
      <p:ext uri="{BB962C8B-B14F-4D97-AF65-F5344CB8AC3E}">
        <p14:creationId xmlns:p14="http://schemas.microsoft.com/office/powerpoint/2010/main" val="157600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General Recommendations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Reassess </a:t>
            </a:r>
            <a:r>
              <a:rPr kumimoji="0" lang="en-CA" altLang="en-US" sz="2400" b="1" i="0" u="none" strike="noStrike" kern="1200" cap="none" spc="0" normalizeH="0" baseline="0" noProof="0" dirty="0">
                <a:ln>
                  <a:noFill/>
                </a:ln>
                <a:solidFill>
                  <a:srgbClr val="C18567"/>
                </a:solidFill>
                <a:effectLst/>
                <a:uLnTx/>
                <a:uFillTx/>
                <a:latin typeface="Arial Narrow" panose="020B0606020202030204" pitchFamily="34" charset="0"/>
                <a:ea typeface="+mn-ea"/>
              </a:rPr>
              <a:t>ongoing</a:t>
            </a: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need for medication </a:t>
            </a:r>
          </a:p>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Use lowest dosage and shortest duration needed</a:t>
            </a:r>
          </a:p>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Counsel patients on lifestyle changes: encourage weight bearing exercise, cessation of tobacco use, and limiting alcohol use</a:t>
            </a:r>
          </a:p>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Supplement calcium and vitamin D</a:t>
            </a:r>
          </a:p>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Consider screening and monitoring bone density with dual-energy absorptiometry (DXA)</a:t>
            </a:r>
          </a:p>
          <a:p>
            <a:pPr marL="395287" marR="0" lvl="1" indent="-342900" algn="l" defTabSz="457200" rtl="0" eaLnBrk="1" fontAlgn="auto" latinLnBrk="0" hangingPunct="1">
              <a:lnSpc>
                <a:spcPct val="100000"/>
              </a:lnSpc>
              <a:spcBef>
                <a:spcPts val="1200"/>
              </a:spcBef>
              <a:spcAft>
                <a:spcPts val="1000"/>
              </a:spcAft>
              <a:buClr>
                <a:srgbClr val="C18567"/>
              </a:buClr>
              <a:buSzTx/>
              <a:buFont typeface="Wingdings" panose="05000000000000000000" pitchFamily="2" charset="2"/>
              <a:buChar char="§"/>
              <a:tabLst/>
              <a:defRPr/>
            </a:pPr>
            <a:r>
              <a:rPr kumimoji="0" lang="en-CA" alt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Initiate osteoporosis treatment if indicated</a:t>
            </a:r>
          </a:p>
          <a:p>
            <a:pPr marL="404813" marR="0" lvl="2" indent="0" algn="l" defTabSz="457200" rtl="0" eaLnBrk="1" fontAlgn="auto" latinLnBrk="0" hangingPunct="1">
              <a:lnSpc>
                <a:spcPct val="100000"/>
              </a:lnSpc>
              <a:spcBef>
                <a:spcPct val="0"/>
              </a:spcBef>
              <a:spcAft>
                <a:spcPts val="1000"/>
              </a:spcAft>
              <a:buClr>
                <a:srgbClr val="ED7D31"/>
              </a:buClr>
              <a:buSzTx/>
              <a:buFont typeface="Arial"/>
              <a:buNone/>
              <a:tabLst/>
              <a:defRPr/>
            </a:pPr>
            <a:endParaRPr kumimoji="0" lang="en-CA" altLang="en-US" sz="2000" b="0" i="0" u="none" strike="noStrike" kern="1200" cap="none" spc="0" normalizeH="0" baseline="0" noProof="0" dirty="0">
              <a:ln>
                <a:noFill/>
              </a:ln>
              <a:solidFill>
                <a:prstClr val="black">
                  <a:lumMod val="75000"/>
                  <a:lumOff val="25000"/>
                </a:prstClr>
              </a:solidFill>
              <a:effectLst/>
              <a:uLnTx/>
              <a:uFillTx/>
              <a:latin typeface="Arial" charset="0"/>
              <a:ea typeface="+mn-e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
        <p:nvSpPr>
          <p:cNvPr id="9" name="Rectangle 3">
            <a:extLst>
              <a:ext uri="{FF2B5EF4-FFF2-40B4-BE49-F238E27FC236}">
                <a16:creationId xmlns:a16="http://schemas.microsoft.com/office/drawing/2014/main" id="{2D364D7F-3B77-4E6D-A879-6B0B0CE63EE2}"/>
              </a:ext>
            </a:extLst>
          </p:cNvPr>
          <p:cNvSpPr>
            <a:spLocks noChangeArrowheads="1"/>
          </p:cNvSpPr>
          <p:nvPr/>
        </p:nvSpPr>
        <p:spPr bwMode="auto">
          <a:xfrm>
            <a:off x="125415" y="6514959"/>
            <a:ext cx="7697787"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228600" marR="0" lvl="0" indent="-228600" algn="l" defTabSz="914400" rtl="0" eaLnBrk="0" fontAlgn="base" latinLnBrk="0" hangingPunct="0">
              <a:lnSpc>
                <a:spcPct val="100000"/>
              </a:lnSpc>
              <a:spcBef>
                <a:spcPct val="30000"/>
              </a:spcBef>
              <a:spcAft>
                <a:spcPct val="0"/>
              </a:spcAft>
              <a:buClrTx/>
              <a:buSzTx/>
              <a:buFont typeface="Arial" charset="0"/>
              <a:buNone/>
              <a:tabLst/>
              <a:defRPr/>
            </a:pP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Adapted from: </a:t>
            </a:r>
            <a:r>
              <a:rPr kumimoji="0" lang="en-CA" alt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Hant</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FN and Bolster MB. (2016)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Cleve Clin J Med</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83, 281-288.</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pic>
        <p:nvPicPr>
          <p:cNvPr id="10" name="Graphic 9" descr="Circle with right arrow">
            <a:hlinkClick r:id="rId4" action="ppaction://hlinksldjump"/>
            <a:extLst>
              <a:ext uri="{FF2B5EF4-FFF2-40B4-BE49-F238E27FC236}">
                <a16:creationId xmlns:a16="http://schemas.microsoft.com/office/drawing/2014/main" id="{F73A0BED-5BA6-4581-8D40-C999B0704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4250" y="6418812"/>
            <a:ext cx="432000" cy="432000"/>
          </a:xfrm>
          <a:prstGeom prst="rect">
            <a:avLst/>
          </a:prstGeom>
        </p:spPr>
      </p:pic>
    </p:spTree>
    <p:extLst>
      <p:ext uri="{BB962C8B-B14F-4D97-AF65-F5344CB8AC3E}">
        <p14:creationId xmlns:p14="http://schemas.microsoft.com/office/powerpoint/2010/main" val="14618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10</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413507"/>
            <a:ext cx="5611230" cy="1946302"/>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How long do osteoporosis patients need to be treated?</a:t>
            </a:r>
          </a:p>
        </p:txBody>
      </p:sp>
    </p:spTree>
    <p:extLst>
      <p:ext uri="{BB962C8B-B14F-4D97-AF65-F5344CB8AC3E}">
        <p14:creationId xmlns:p14="http://schemas.microsoft.com/office/powerpoint/2010/main" val="33275879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637166"/>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2843793"/>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050420"/>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746870"/>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Incorporate the history of prior fractures in determining future risk</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3013595"/>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Assess the risk of falls as a major and independent risk for fractures</a:t>
            </a:r>
          </a:p>
        </p:txBody>
      </p:sp>
      <p:sp>
        <p:nvSpPr>
          <p:cNvPr id="66" name="Rectangle 65">
            <a:extLst>
              <a:ext uri="{FF2B5EF4-FFF2-40B4-BE49-F238E27FC236}">
                <a16:creationId xmlns:a16="http://schemas.microsoft.com/office/drawing/2014/main" id="{1DFCE6F9-B665-46F0-9FBE-1AA845F594E0}"/>
              </a:ext>
            </a:extLst>
          </p:cNvPr>
          <p:cNvSpPr/>
          <p:nvPr/>
        </p:nvSpPr>
        <p:spPr>
          <a:xfrm>
            <a:off x="1811824" y="4221477"/>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Consider patient preference when selecting long term treatment </a:t>
            </a:r>
          </a:p>
        </p:txBody>
      </p:sp>
      <p:sp>
        <p:nvSpPr>
          <p:cNvPr id="68" name="Rectangle 67">
            <a:extLst>
              <a:ext uri="{FF2B5EF4-FFF2-40B4-BE49-F238E27FC236}">
                <a16:creationId xmlns:a16="http://schemas.microsoft.com/office/drawing/2014/main" id="{FCAB6C0D-240C-4341-901D-8ED1F65F9C72}"/>
              </a:ext>
            </a:extLst>
          </p:cNvPr>
          <p:cNvSpPr/>
          <p:nvPr/>
        </p:nvSpPr>
        <p:spPr>
          <a:xfrm>
            <a:off x="1811824" y="5403947"/>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importance of adherence including avoidance of drug holidays in high risk individuals</a:t>
            </a:r>
          </a:p>
        </p:txBody>
      </p:sp>
      <p:grpSp>
        <p:nvGrpSpPr>
          <p:cNvPr id="69" name="Group 68">
            <a:extLst>
              <a:ext uri="{FF2B5EF4-FFF2-40B4-BE49-F238E27FC236}">
                <a16:creationId xmlns:a16="http://schemas.microsoft.com/office/drawing/2014/main" id="{5DA3B7E3-9AC6-40C2-99F9-999C07645C42}"/>
              </a:ext>
            </a:extLst>
          </p:cNvPr>
          <p:cNvGrpSpPr/>
          <p:nvPr/>
        </p:nvGrpSpPr>
        <p:grpSpPr>
          <a:xfrm>
            <a:off x="581385" y="5257048"/>
            <a:ext cx="1028428" cy="1126664"/>
            <a:chOff x="1555554" y="3067005"/>
            <a:chExt cx="1371237" cy="1502218"/>
          </a:xfrm>
        </p:grpSpPr>
        <p:grpSp>
          <p:nvGrpSpPr>
            <p:cNvPr id="70" name="Group 69">
              <a:extLst>
                <a:ext uri="{FF2B5EF4-FFF2-40B4-BE49-F238E27FC236}">
                  <a16:creationId xmlns:a16="http://schemas.microsoft.com/office/drawing/2014/main" id="{F22852F1-B5EF-45C9-A1F3-5C0691155F50}"/>
                </a:ext>
              </a:extLst>
            </p:cNvPr>
            <p:cNvGrpSpPr/>
            <p:nvPr/>
          </p:nvGrpSpPr>
          <p:grpSpPr>
            <a:xfrm>
              <a:off x="1555554" y="3067005"/>
              <a:ext cx="1371237" cy="1502218"/>
              <a:chOff x="3220641" y="1097618"/>
              <a:chExt cx="2702719" cy="2960884"/>
            </a:xfrm>
          </p:grpSpPr>
          <p:sp>
            <p:nvSpPr>
              <p:cNvPr id="72" name="Freeform 23">
                <a:extLst>
                  <a:ext uri="{FF2B5EF4-FFF2-40B4-BE49-F238E27FC236}">
                    <a16:creationId xmlns:a16="http://schemas.microsoft.com/office/drawing/2014/main" id="{E00D273E-8FF0-4B52-985B-E71621AC4098}"/>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73" name="Freeform 24">
                <a:extLst>
                  <a:ext uri="{FF2B5EF4-FFF2-40B4-BE49-F238E27FC236}">
                    <a16:creationId xmlns:a16="http://schemas.microsoft.com/office/drawing/2014/main" id="{7B9CA2BB-E3E1-46DD-94A8-E4147E75C5D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74" name="Freeform 25">
                <a:extLst>
                  <a:ext uri="{FF2B5EF4-FFF2-40B4-BE49-F238E27FC236}">
                    <a16:creationId xmlns:a16="http://schemas.microsoft.com/office/drawing/2014/main" id="{DFC3CCCC-FF5F-4766-86E9-CF90149787A4}"/>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75" name="Freeform 26">
                <a:extLst>
                  <a:ext uri="{FF2B5EF4-FFF2-40B4-BE49-F238E27FC236}">
                    <a16:creationId xmlns:a16="http://schemas.microsoft.com/office/drawing/2014/main" id="{31E054FE-F336-4A48-9A26-FA997234B525}"/>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76" name="Freeform 5">
                <a:extLst>
                  <a:ext uri="{FF2B5EF4-FFF2-40B4-BE49-F238E27FC236}">
                    <a16:creationId xmlns:a16="http://schemas.microsoft.com/office/drawing/2014/main" id="{22DEB744-A962-4AD3-9D91-263892D14EEC}"/>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77" name="Freeform 6">
                <a:extLst>
                  <a:ext uri="{FF2B5EF4-FFF2-40B4-BE49-F238E27FC236}">
                    <a16:creationId xmlns:a16="http://schemas.microsoft.com/office/drawing/2014/main" id="{2B67DDF5-DB48-4BEC-98EE-373B8C653293}"/>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78" name="Line 11">
                <a:extLst>
                  <a:ext uri="{FF2B5EF4-FFF2-40B4-BE49-F238E27FC236}">
                    <a16:creationId xmlns:a16="http://schemas.microsoft.com/office/drawing/2014/main" id="{68B8BC1A-5538-41FF-AD79-81713CF9AB6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79" name="Line 12">
                <a:extLst>
                  <a:ext uri="{FF2B5EF4-FFF2-40B4-BE49-F238E27FC236}">
                    <a16:creationId xmlns:a16="http://schemas.microsoft.com/office/drawing/2014/main" id="{B48FC530-5003-4980-AD9E-245349D8910B}"/>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71" name="Graphic 70" descr="Pencil">
              <a:extLst>
                <a:ext uri="{FF2B5EF4-FFF2-40B4-BE49-F238E27FC236}">
                  <a16:creationId xmlns:a16="http://schemas.microsoft.com/office/drawing/2014/main" id="{D1DC044A-B36C-4D7E-A714-742327B1F9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Tree>
    <p:extLst>
      <p:ext uri="{BB962C8B-B14F-4D97-AF65-F5344CB8AC3E}">
        <p14:creationId xmlns:p14="http://schemas.microsoft.com/office/powerpoint/2010/main" val="42316966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2311003"/>
            <a:ext cx="8651631" cy="480131"/>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How long do osteoporosis patients need to be treated?</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10</a:t>
            </a:r>
          </a:p>
        </p:txBody>
      </p:sp>
      <p:sp>
        <p:nvSpPr>
          <p:cNvPr id="38" name="Rectangle 37">
            <a:extLst>
              <a:ext uri="{FF2B5EF4-FFF2-40B4-BE49-F238E27FC236}">
                <a16:creationId xmlns:a16="http://schemas.microsoft.com/office/drawing/2014/main" id="{7957DD6B-4BF0-4195-82C7-4D66B464DDF8}"/>
              </a:ext>
            </a:extLst>
          </p:cNvPr>
          <p:cNvSpPr/>
          <p:nvPr/>
        </p:nvSpPr>
        <p:spPr>
          <a:xfrm>
            <a:off x="401515" y="3068704"/>
            <a:ext cx="8340969" cy="2538131"/>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Osteoporosis is a chronic disease requiring a long-term strategic approach to maintain protection from fragility fractures which otherwise increases with aging. Sequential therapy with consideration of all available anabolic and antiresorptive therapies should be planned at the time patients are first diagnosed. Osteoporosis therapy should not be discontinued after an arbitrary length of time but rather continued as long as patients remain at risk of fragility fractures. Clinical trials confirm the long-term efficacy and safety of osteoporosis treatments.</a:t>
            </a:r>
          </a:p>
        </p:txBody>
      </p:sp>
    </p:spTree>
    <p:extLst>
      <p:ext uri="{BB962C8B-B14F-4D97-AF65-F5344CB8AC3E}">
        <p14:creationId xmlns:p14="http://schemas.microsoft.com/office/powerpoint/2010/main" val="28201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2900"/>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Osteoporosis is a Chronic Disease Requiring Life-long Strategies to Reduce Fracture Risk</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Hanley DA, Writing Group for the Western Osteoporosis Alliance. Am J Med. 2017;130(7):862.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14">
            <a:extLst>
              <a:ext uri="{FF2B5EF4-FFF2-40B4-BE49-F238E27FC236}">
                <a16:creationId xmlns:a16="http://schemas.microsoft.com/office/drawing/2014/main" id="{1FA49A92-4921-4292-A9AE-8EAFBD55B88D}"/>
              </a:ext>
            </a:extLst>
          </p:cNvPr>
          <p:cNvSpPr txBox="1">
            <a:spLocks/>
          </p:cNvSpPr>
          <p:nvPr/>
        </p:nvSpPr>
        <p:spPr>
          <a:xfrm>
            <a:off x="468313" y="1556482"/>
            <a:ext cx="8193549" cy="4937154"/>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C18567"/>
              </a:buClr>
              <a:buSzTx/>
              <a:buFont typeface="Wingdings" panose="05000000000000000000" pitchFamily="2" charset="2"/>
              <a:buChar char="§"/>
              <a:tabLst/>
              <a:defRPr/>
            </a:pPr>
            <a:r>
              <a:rPr kumimoji="0" 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Oral BP: up to 10 years of treatment maintains fracture risk reduction similar to the 3-year registration trials</a:t>
            </a:r>
          </a:p>
          <a:p>
            <a:pPr marL="750887" marR="0" lvl="2" indent="-285750" algn="l" defTabSz="914400" rtl="0" eaLnBrk="1" fontAlgn="auto" latinLnBrk="0" hangingPunct="1">
              <a:lnSpc>
                <a:spcPct val="120000"/>
              </a:lnSpc>
              <a:spcBef>
                <a:spcPts val="0"/>
              </a:spcBef>
              <a:spcAft>
                <a:spcPts val="0"/>
              </a:spcAft>
              <a:buClr>
                <a:srgbClr val="C18567"/>
              </a:buClr>
              <a:buSzTx/>
              <a:buFont typeface="Arial Narrow" panose="020B0606020202030204" pitchFamily="34" charset="0"/>
              <a:buChar char="→"/>
              <a:tabLst/>
              <a:defRPr/>
            </a:pPr>
            <a:r>
              <a:rPr kumimoji="0" lang="en-US" sz="2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Increasing but low risk of atypical femoral fractures (AFF) with increasing duration of BP therapy</a:t>
            </a:r>
          </a:p>
          <a:p>
            <a:pPr marL="750887" marR="0" lvl="2" indent="-285750" algn="l" defTabSz="914400" rtl="0" eaLnBrk="1" fontAlgn="auto" latinLnBrk="0" hangingPunct="1">
              <a:lnSpc>
                <a:spcPct val="120000"/>
              </a:lnSpc>
              <a:spcBef>
                <a:spcPts val="0"/>
              </a:spcBef>
              <a:spcAft>
                <a:spcPts val="0"/>
              </a:spcAft>
              <a:buClr>
                <a:srgbClr val="C18567"/>
              </a:buClr>
              <a:buSzTx/>
              <a:buFont typeface="Arial Narrow" panose="020B0606020202030204" pitchFamily="34" charset="0"/>
              <a:buChar char="→"/>
              <a:tabLst/>
              <a:defRPr/>
            </a:pPr>
            <a:r>
              <a:rPr kumimoji="0" lang="en-US" sz="2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Risk of AFF increases to about 11.3/ per 10,000 patients after 8-10 </a:t>
            </a:r>
            <a:r>
              <a:rPr kumimoji="0" lang="en-US" sz="24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yrs</a:t>
            </a:r>
            <a:r>
              <a:rPr kumimoji="0" lang="en-US" sz="2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 of treatment</a:t>
            </a:r>
          </a:p>
          <a:p>
            <a:pPr marL="228600" marR="0" lvl="0" indent="-228600" algn="l" defTabSz="914400" rtl="0" eaLnBrk="1" fontAlgn="auto" latinLnBrk="0" hangingPunct="1">
              <a:lnSpc>
                <a:spcPct val="120000"/>
              </a:lnSpc>
              <a:spcBef>
                <a:spcPts val="1000"/>
              </a:spcBef>
              <a:spcAft>
                <a:spcPts val="1200"/>
              </a:spcAft>
              <a:buClr>
                <a:srgbClr val="C18567"/>
              </a:buClr>
              <a:buSzTx/>
              <a:buFont typeface="Wingdings" panose="05000000000000000000" pitchFamily="2" charset="2"/>
              <a:buChar char="§"/>
              <a:tabLst/>
              <a:defRPr/>
            </a:pPr>
            <a:r>
              <a:rPr kumimoji="0" lang="en-US"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Denosumab: 10 years of therapy provides fracture risk reduction similar to or better than that observed in the 3-year registration trial</a:t>
            </a:r>
          </a:p>
          <a:p>
            <a:pPr marL="228600" marR="0" lvl="0" indent="-228600" algn="l" defTabSz="914400" rtl="0" eaLnBrk="1" fontAlgn="auto" latinLnBrk="0" hangingPunct="1">
              <a:lnSpc>
                <a:spcPct val="120000"/>
              </a:lnSpc>
              <a:spcBef>
                <a:spcPts val="1000"/>
              </a:spcBef>
              <a:spcAft>
                <a:spcPts val="1200"/>
              </a:spcAft>
              <a:buClr>
                <a:srgbClr val="C18567"/>
              </a:buClr>
              <a:buSzTx/>
              <a:buFont typeface="Wingdings" panose="05000000000000000000" pitchFamily="2" charset="2"/>
              <a:buChar char="§"/>
              <a:tabLst/>
              <a:defRPr/>
            </a:pPr>
            <a:r>
              <a:rPr kumimoji="0" lang="en-US" altLang="en-US" sz="2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Antifracture benefits of long-term therapy with BPs and denosumab in appropriately selected patients outweigh the risk of rare side effects</a:t>
            </a:r>
          </a:p>
          <a:p>
            <a:pPr marL="465137" marR="0" lvl="2" indent="0" algn="l" defTabSz="914400" rtl="0" eaLnBrk="1" fontAlgn="auto" latinLnBrk="0" hangingPunct="1">
              <a:lnSpc>
                <a:spcPct val="100000"/>
              </a:lnSpc>
              <a:spcBef>
                <a:spcPts val="0"/>
              </a:spcBef>
              <a:spcAft>
                <a:spcPts val="0"/>
              </a:spcAft>
              <a:buClr>
                <a:srgbClr val="C18567"/>
              </a:buClr>
              <a:buSzTx/>
              <a:buFont typeface="Arial" panose="020B0604020202020204" pitchFamily="34" charset="0"/>
              <a:buNone/>
              <a:tabLst/>
              <a:defRPr/>
            </a:pPr>
            <a:endParaRPr kumimoji="0" lang="en-US" sz="18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0" marR="0" lvl="0" indent="0" algn="l" defTabSz="914400" rtl="0" eaLnBrk="1" fontAlgn="auto" latinLnBrk="0" hangingPunct="1">
              <a:lnSpc>
                <a:spcPct val="90000"/>
              </a:lnSpc>
              <a:spcBef>
                <a:spcPct val="0"/>
              </a:spcBef>
              <a:spcAft>
                <a:spcPts val="1200"/>
              </a:spcAft>
              <a:buClrTx/>
              <a:buSzTx/>
              <a:buFont typeface="Arial" panose="020B0604020202020204" pitchFamily="34" charset="0"/>
              <a:buNone/>
              <a:tabLst/>
              <a:defRPr/>
            </a:pPr>
            <a:endParaRPr kumimoji="0" lang="en-US" altLang="en-US" sz="2800" b="0" i="0" u="none" strike="noStrike" kern="1200" cap="none" spc="0" normalizeH="0" baseline="30000" noProof="0" dirty="0">
              <a:ln>
                <a:noFill/>
              </a:ln>
              <a:solidFill>
                <a:prstClr val="black"/>
              </a:solidFill>
              <a:effectLst/>
              <a:uLnTx/>
              <a:uFillTx/>
              <a:latin typeface="Arial" charset="0"/>
              <a:ea typeface="+mn-ea"/>
              <a:cs typeface="+mn-cs"/>
            </a:endParaRPr>
          </a:p>
        </p:txBody>
      </p:sp>
      <p:sp>
        <p:nvSpPr>
          <p:cNvPr id="8" name="TextBox 7">
            <a:extLst>
              <a:ext uri="{FF2B5EF4-FFF2-40B4-BE49-F238E27FC236}">
                <a16:creationId xmlns:a16="http://schemas.microsoft.com/office/drawing/2014/main" id="{C1318C91-EFE6-462C-BEC6-2D0980E14473}"/>
              </a:ext>
            </a:extLst>
          </p:cNvPr>
          <p:cNvSpPr txBox="1"/>
          <p:nvPr/>
        </p:nvSpPr>
        <p:spPr>
          <a:xfrm>
            <a:off x="256592" y="6139539"/>
            <a:ext cx="224276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BP = bisphosphonate</a:t>
            </a:r>
            <a:endPar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77903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51630"/>
            <a:ext cx="7389845"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Weighing the Benefits of OP 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Incidence per 100,000 people **Incidence per 100,000 patient-years</a:t>
            </a:r>
            <a:b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1. Brown J.P., et al </a:t>
            </a:r>
            <a:r>
              <a:rPr kumimoji="0" lang="en-US" sz="900" b="0" i="1"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Can Fam Physician</a:t>
            </a: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2014;60(April):324-333.; 2. </a:t>
            </a:r>
            <a:r>
              <a:rPr kumimoji="0" lang="en-US"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mn-cs"/>
              </a:rPr>
              <a:t>Papaioannou</a:t>
            </a: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A., et al. </a:t>
            </a:r>
            <a:r>
              <a:rPr kumimoji="0" lang="en-US" sz="900" b="0" i="1"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CMAJ</a:t>
            </a: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2010;182:1864-1873.; 3</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mn-cs"/>
              </a:rPr>
              <a:t>Nikitovic</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M., et al. </a:t>
            </a:r>
            <a:r>
              <a:rPr kumimoji="0" lang="en-CA" sz="900" b="0" i="1"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mn-cs"/>
              </a:rPr>
              <a:t>Osteoporos</a:t>
            </a:r>
            <a:r>
              <a:rPr kumimoji="0" lang="en-CA" sz="900" b="0" i="1"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Int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2013;24:659-669.; 4.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mn-cs"/>
              </a:rPr>
              <a:t>Bolland</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M.J., et al. </a:t>
            </a:r>
            <a:r>
              <a:rPr kumimoji="0" lang="it-IT" sz="900" b="0" i="1"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J Clin Endocrinol Metab</a:t>
            </a:r>
            <a:r>
              <a:rPr kumimoji="0" lang="it-IT"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2010;95:1174–1181.; 5</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Hopkins, R.B., et al. </a:t>
            </a:r>
            <a:r>
              <a:rPr kumimoji="0" lang="en-CA" sz="900" b="0" i="1"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mn-cs"/>
              </a:rPr>
              <a:t>Osteoporos</a:t>
            </a:r>
            <a:r>
              <a:rPr kumimoji="0" lang="en-CA" sz="900" b="0" i="1"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Int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 2016;</a:t>
            </a: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DOI: 10.1007/s00198-016-3631-6.</a:t>
            </a:r>
            <a:endPar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TextBox 54">
            <a:extLst>
              <a:ext uri="{FF2B5EF4-FFF2-40B4-BE49-F238E27FC236}">
                <a16:creationId xmlns:a16="http://schemas.microsoft.com/office/drawing/2014/main" id="{5A4E566A-85DC-49A4-BC25-5842BBEA7273}"/>
              </a:ext>
            </a:extLst>
          </p:cNvPr>
          <p:cNvSpPr txBox="1"/>
          <p:nvPr/>
        </p:nvSpPr>
        <p:spPr>
          <a:xfrm>
            <a:off x="6875345" y="5248056"/>
            <a:ext cx="925417"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Fracture Risk </a:t>
            </a:r>
            <a:endParaRPr kumimoji="0" lang="en-US"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56" name="TextBox 55">
            <a:extLst>
              <a:ext uri="{FF2B5EF4-FFF2-40B4-BE49-F238E27FC236}">
                <a16:creationId xmlns:a16="http://schemas.microsoft.com/office/drawing/2014/main" id="{E77298FD-3E1B-4208-988C-808CF5DF5EA1}"/>
              </a:ext>
            </a:extLst>
          </p:cNvPr>
          <p:cNvSpPr txBox="1"/>
          <p:nvPr/>
        </p:nvSpPr>
        <p:spPr>
          <a:xfrm>
            <a:off x="4541802" y="1374312"/>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CBB873"/>
                </a:solidFill>
                <a:effectLst/>
                <a:uLnTx/>
                <a:uFillTx/>
                <a:latin typeface="Arial Narrow" panose="020B0606020202030204" pitchFamily="34" charset="0"/>
                <a:ea typeface="+mn-ea"/>
                <a:cs typeface="+mn-cs"/>
              </a:rPr>
              <a:t>BENEFIT</a:t>
            </a:r>
          </a:p>
        </p:txBody>
      </p:sp>
      <p:pic>
        <p:nvPicPr>
          <p:cNvPr id="57" name="Picture 56" descr="A picture containing table, object, indoor&#10;&#10;Description generated with high confidence">
            <a:extLst>
              <a:ext uri="{FF2B5EF4-FFF2-40B4-BE49-F238E27FC236}">
                <a16:creationId xmlns:a16="http://schemas.microsoft.com/office/drawing/2014/main" id="{96E1C248-7B93-433E-82FF-DB14A4C0E3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128" y="2698257"/>
            <a:ext cx="6790910" cy="4252807"/>
          </a:xfrm>
          <a:prstGeom prst="rect">
            <a:avLst/>
          </a:prstGeom>
        </p:spPr>
      </p:pic>
      <p:sp>
        <p:nvSpPr>
          <p:cNvPr id="58" name="TextBox 57">
            <a:extLst>
              <a:ext uri="{FF2B5EF4-FFF2-40B4-BE49-F238E27FC236}">
                <a16:creationId xmlns:a16="http://schemas.microsoft.com/office/drawing/2014/main" id="{C9A7D3A5-2B85-4D71-9910-CEE1E4F8C90C}"/>
              </a:ext>
            </a:extLst>
          </p:cNvPr>
          <p:cNvSpPr txBox="1"/>
          <p:nvPr/>
        </p:nvSpPr>
        <p:spPr>
          <a:xfrm>
            <a:off x="5526517" y="1828921"/>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Fraction Risk Reduction</a:t>
            </a:r>
          </a:p>
        </p:txBody>
      </p:sp>
      <p:sp>
        <p:nvSpPr>
          <p:cNvPr id="59" name="TextBox 58">
            <a:extLst>
              <a:ext uri="{FF2B5EF4-FFF2-40B4-BE49-F238E27FC236}">
                <a16:creationId xmlns:a16="http://schemas.microsoft.com/office/drawing/2014/main" id="{8265BDE3-99AB-45FC-9527-21B36C36BA4E}"/>
              </a:ext>
            </a:extLst>
          </p:cNvPr>
          <p:cNvSpPr txBox="1"/>
          <p:nvPr/>
        </p:nvSpPr>
        <p:spPr>
          <a:xfrm>
            <a:off x="5526517" y="2432188"/>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Independent</a:t>
            </a:r>
            <a:b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b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Living</a:t>
            </a:r>
          </a:p>
        </p:txBody>
      </p:sp>
      <p:sp>
        <p:nvSpPr>
          <p:cNvPr id="60" name="TextBox 59">
            <a:extLst>
              <a:ext uri="{FF2B5EF4-FFF2-40B4-BE49-F238E27FC236}">
                <a16:creationId xmlns:a16="http://schemas.microsoft.com/office/drawing/2014/main" id="{FC8BCF83-8CCB-4D3F-A1F1-D1D8A8D2D5BA}"/>
              </a:ext>
            </a:extLst>
          </p:cNvPr>
          <p:cNvSpPr txBox="1"/>
          <p:nvPr/>
        </p:nvSpPr>
        <p:spPr>
          <a:xfrm>
            <a:off x="5526518" y="3071467"/>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Decreased Morbidity/Mortality</a:t>
            </a:r>
          </a:p>
        </p:txBody>
      </p:sp>
      <p:sp>
        <p:nvSpPr>
          <p:cNvPr id="63" name="TextBox 62">
            <a:extLst>
              <a:ext uri="{FF2B5EF4-FFF2-40B4-BE49-F238E27FC236}">
                <a16:creationId xmlns:a16="http://schemas.microsoft.com/office/drawing/2014/main" id="{26CBD0C9-17EF-4A0E-96AF-8B330CBFC792}"/>
              </a:ext>
            </a:extLst>
          </p:cNvPr>
          <p:cNvSpPr txBox="1"/>
          <p:nvPr/>
        </p:nvSpPr>
        <p:spPr>
          <a:xfrm>
            <a:off x="5526517" y="3721380"/>
            <a:ext cx="18288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5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Decreased Healthcare Costs</a:t>
            </a:r>
          </a:p>
        </p:txBody>
      </p:sp>
      <p:sp>
        <p:nvSpPr>
          <p:cNvPr id="64" name="TextBox 63">
            <a:extLst>
              <a:ext uri="{FF2B5EF4-FFF2-40B4-BE49-F238E27FC236}">
                <a16:creationId xmlns:a16="http://schemas.microsoft.com/office/drawing/2014/main" id="{1F48347B-3444-427E-80B7-9A29E321A178}"/>
              </a:ext>
            </a:extLst>
          </p:cNvPr>
          <p:cNvSpPr txBox="1"/>
          <p:nvPr/>
        </p:nvSpPr>
        <p:spPr>
          <a:xfrm>
            <a:off x="-557508" y="1623604"/>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RISK</a:t>
            </a:r>
          </a:p>
        </p:txBody>
      </p:sp>
      <p:sp>
        <p:nvSpPr>
          <p:cNvPr id="65" name="TextBox 64">
            <a:extLst>
              <a:ext uri="{FF2B5EF4-FFF2-40B4-BE49-F238E27FC236}">
                <a16:creationId xmlns:a16="http://schemas.microsoft.com/office/drawing/2014/main" id="{63EAD257-3286-44FC-8300-D9498FB8C092}"/>
              </a:ext>
            </a:extLst>
          </p:cNvPr>
          <p:cNvSpPr txBox="1"/>
          <p:nvPr/>
        </p:nvSpPr>
        <p:spPr>
          <a:xfrm>
            <a:off x="427206" y="2212268"/>
            <a:ext cx="182880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ONJ</a:t>
            </a:r>
          </a:p>
        </p:txBody>
      </p:sp>
      <p:sp>
        <p:nvSpPr>
          <p:cNvPr id="66" name="TextBox 65">
            <a:extLst>
              <a:ext uri="{FF2B5EF4-FFF2-40B4-BE49-F238E27FC236}">
                <a16:creationId xmlns:a16="http://schemas.microsoft.com/office/drawing/2014/main" id="{69275E74-10CA-47AC-A669-6E54A8AF5C66}"/>
              </a:ext>
            </a:extLst>
          </p:cNvPr>
          <p:cNvSpPr txBox="1"/>
          <p:nvPr/>
        </p:nvSpPr>
        <p:spPr>
          <a:xfrm>
            <a:off x="427207" y="2574544"/>
            <a:ext cx="18288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Atypical</a:t>
            </a:r>
            <a:b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br>
            <a:r>
              <a:rPr kumimoji="0" lang="en-CA" sz="1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Fracture</a:t>
            </a:r>
          </a:p>
        </p:txBody>
      </p:sp>
      <p:cxnSp>
        <p:nvCxnSpPr>
          <p:cNvPr id="67" name="Straight Arrow Connector 66">
            <a:extLst>
              <a:ext uri="{FF2B5EF4-FFF2-40B4-BE49-F238E27FC236}">
                <a16:creationId xmlns:a16="http://schemas.microsoft.com/office/drawing/2014/main" id="{20D95270-6B24-40D5-A1DD-2B175016EAE7}"/>
              </a:ext>
            </a:extLst>
          </p:cNvPr>
          <p:cNvCxnSpPr>
            <a:cxnSpLocks/>
          </p:cNvCxnSpPr>
          <p:nvPr/>
        </p:nvCxnSpPr>
        <p:spPr>
          <a:xfrm flipH="1">
            <a:off x="7129029" y="1828921"/>
            <a:ext cx="397097" cy="136681"/>
          </a:xfrm>
          <a:prstGeom prst="straightConnector1">
            <a:avLst/>
          </a:prstGeom>
          <a:noFill/>
          <a:ln w="6350" cap="flat" cmpd="sng" algn="ctr">
            <a:solidFill>
              <a:srgbClr val="BFBFBF">
                <a:lumMod val="75000"/>
              </a:srgbClr>
            </a:solidFill>
            <a:prstDash val="solid"/>
            <a:miter lim="800000"/>
            <a:tailEnd type="triangle"/>
          </a:ln>
          <a:effectLst/>
        </p:spPr>
      </p:cxnSp>
      <p:sp>
        <p:nvSpPr>
          <p:cNvPr id="68" name="Rectangle: Rounded Corners 67">
            <a:extLst>
              <a:ext uri="{FF2B5EF4-FFF2-40B4-BE49-F238E27FC236}">
                <a16:creationId xmlns:a16="http://schemas.microsoft.com/office/drawing/2014/main" id="{FAC47FF4-7BE4-484C-AA7F-80AC01498BCC}"/>
              </a:ext>
            </a:extLst>
          </p:cNvPr>
          <p:cNvSpPr/>
          <p:nvPr/>
        </p:nvSpPr>
        <p:spPr>
          <a:xfrm>
            <a:off x="7591010" y="1452573"/>
            <a:ext cx="1341945" cy="717141"/>
          </a:xfrm>
          <a:prstGeom prst="roundRect">
            <a:avLst/>
          </a:prstGeom>
          <a:solidFill>
            <a:srgbClr val="EAE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Reduces vertebral fracture risk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30-70%</a:t>
            </a:r>
            <a:r>
              <a:rPr kumimoji="0" lang="en-US"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2</a:t>
            </a:r>
            <a:endParaRPr kumimoji="0" lang="en-US" sz="12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69" name="Rectangle: Rounded Corners 68">
            <a:extLst>
              <a:ext uri="{FF2B5EF4-FFF2-40B4-BE49-F238E27FC236}">
                <a16:creationId xmlns:a16="http://schemas.microsoft.com/office/drawing/2014/main" id="{C337A0FF-35C6-49DF-A107-698841B437E1}"/>
              </a:ext>
            </a:extLst>
          </p:cNvPr>
          <p:cNvSpPr/>
          <p:nvPr/>
        </p:nvSpPr>
        <p:spPr>
          <a:xfrm>
            <a:off x="7610807" y="2347511"/>
            <a:ext cx="1341945" cy="626440"/>
          </a:xfrm>
          <a:prstGeom prst="roundRect">
            <a:avLst/>
          </a:prstGeom>
          <a:solidFill>
            <a:srgbClr val="EAE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In women with hip fracture: 24% enter LTC</a:t>
            </a:r>
            <a:r>
              <a:rPr kumimoji="0" lang="en-CA"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3</a:t>
            </a:r>
          </a:p>
        </p:txBody>
      </p:sp>
      <p:sp>
        <p:nvSpPr>
          <p:cNvPr id="70" name="Rectangle: Rounded Corners 69">
            <a:extLst>
              <a:ext uri="{FF2B5EF4-FFF2-40B4-BE49-F238E27FC236}">
                <a16:creationId xmlns:a16="http://schemas.microsoft.com/office/drawing/2014/main" id="{DFB6A700-A1E4-4F16-A5F8-A1F5B934E64E}"/>
              </a:ext>
            </a:extLst>
          </p:cNvPr>
          <p:cNvSpPr/>
          <p:nvPr/>
        </p:nvSpPr>
        <p:spPr>
          <a:xfrm>
            <a:off x="7543983" y="3088960"/>
            <a:ext cx="1475594" cy="973475"/>
          </a:xfrm>
          <a:prstGeom prst="roundRect">
            <a:avLst/>
          </a:prstGeom>
          <a:solidFill>
            <a:srgbClr val="EAE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Prevent nonvertebral and/or hip fractures and reduce mortality among individuals at high risk by 11%</a:t>
            </a:r>
            <a:r>
              <a:rPr kumimoji="0" lang="en-CA"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2,4</a:t>
            </a:r>
          </a:p>
        </p:txBody>
      </p:sp>
      <p:cxnSp>
        <p:nvCxnSpPr>
          <p:cNvPr id="71" name="Straight Arrow Connector 70">
            <a:extLst>
              <a:ext uri="{FF2B5EF4-FFF2-40B4-BE49-F238E27FC236}">
                <a16:creationId xmlns:a16="http://schemas.microsoft.com/office/drawing/2014/main" id="{9FCC96C8-D8DA-4FF4-A619-B9281A84BC2A}"/>
              </a:ext>
            </a:extLst>
          </p:cNvPr>
          <p:cNvCxnSpPr>
            <a:cxnSpLocks/>
          </p:cNvCxnSpPr>
          <p:nvPr/>
        </p:nvCxnSpPr>
        <p:spPr>
          <a:xfrm flipH="1">
            <a:off x="7129029" y="2660731"/>
            <a:ext cx="354791" cy="0"/>
          </a:xfrm>
          <a:prstGeom prst="straightConnector1">
            <a:avLst/>
          </a:prstGeom>
          <a:noFill/>
          <a:ln w="6350" cap="flat" cmpd="sng" algn="ctr">
            <a:solidFill>
              <a:srgbClr val="BFBFBF">
                <a:lumMod val="75000"/>
              </a:srgbClr>
            </a:solidFill>
            <a:prstDash val="solid"/>
            <a:miter lim="800000"/>
            <a:tailEnd type="triangle"/>
          </a:ln>
          <a:effectLst/>
        </p:spPr>
      </p:cxnSp>
      <p:cxnSp>
        <p:nvCxnSpPr>
          <p:cNvPr id="72" name="Straight Arrow Connector 71">
            <a:extLst>
              <a:ext uri="{FF2B5EF4-FFF2-40B4-BE49-F238E27FC236}">
                <a16:creationId xmlns:a16="http://schemas.microsoft.com/office/drawing/2014/main" id="{E9428CA3-6AFC-454F-A2F3-8D1F1C6CC963}"/>
              </a:ext>
            </a:extLst>
          </p:cNvPr>
          <p:cNvCxnSpPr>
            <a:cxnSpLocks/>
          </p:cNvCxnSpPr>
          <p:nvPr/>
        </p:nvCxnSpPr>
        <p:spPr>
          <a:xfrm flipH="1" flipV="1">
            <a:off x="7226959" y="3481699"/>
            <a:ext cx="274320" cy="0"/>
          </a:xfrm>
          <a:prstGeom prst="straightConnector1">
            <a:avLst/>
          </a:prstGeom>
          <a:noFill/>
          <a:ln w="6350" cap="flat" cmpd="sng" algn="ctr">
            <a:solidFill>
              <a:srgbClr val="BFBFBF">
                <a:lumMod val="75000"/>
              </a:srgbClr>
            </a:solidFill>
            <a:prstDash val="solid"/>
            <a:miter lim="800000"/>
            <a:tailEnd type="triangle"/>
          </a:ln>
          <a:effectLst/>
        </p:spPr>
      </p:cxnSp>
      <p:sp>
        <p:nvSpPr>
          <p:cNvPr id="73" name="Rectangle: Rounded Corners 72">
            <a:extLst>
              <a:ext uri="{FF2B5EF4-FFF2-40B4-BE49-F238E27FC236}">
                <a16:creationId xmlns:a16="http://schemas.microsoft.com/office/drawing/2014/main" id="{C3BC7DFA-E3F3-4DDE-A2C0-1272B197B889}"/>
              </a:ext>
            </a:extLst>
          </p:cNvPr>
          <p:cNvSpPr/>
          <p:nvPr/>
        </p:nvSpPr>
        <p:spPr>
          <a:xfrm>
            <a:off x="7568568" y="4280501"/>
            <a:ext cx="1426626" cy="845760"/>
          </a:xfrm>
          <a:prstGeom prst="roundRect">
            <a:avLst/>
          </a:prstGeom>
          <a:solidFill>
            <a:srgbClr val="EAE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Acute Care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Costs associated with fracture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rPr>
              <a:t> $1.5 billion</a:t>
            </a:r>
            <a:r>
              <a:rPr kumimoji="0" lang="en-CA" sz="12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VeDA"/>
              </a:rPr>
              <a:t>5</a:t>
            </a:r>
            <a:endParaRPr kumimoji="0" lang="en-CA"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VeDA"/>
            </a:endParaRPr>
          </a:p>
        </p:txBody>
      </p:sp>
      <p:cxnSp>
        <p:nvCxnSpPr>
          <p:cNvPr id="74" name="Straight Arrow Connector 73">
            <a:extLst>
              <a:ext uri="{FF2B5EF4-FFF2-40B4-BE49-F238E27FC236}">
                <a16:creationId xmlns:a16="http://schemas.microsoft.com/office/drawing/2014/main" id="{4B28D9E1-3750-4DB8-B536-3CCD407E5B6F}"/>
              </a:ext>
            </a:extLst>
          </p:cNvPr>
          <p:cNvCxnSpPr>
            <a:cxnSpLocks/>
          </p:cNvCxnSpPr>
          <p:nvPr/>
        </p:nvCxnSpPr>
        <p:spPr>
          <a:xfrm flipH="1" flipV="1">
            <a:off x="7173603" y="4096970"/>
            <a:ext cx="347435" cy="178408"/>
          </a:xfrm>
          <a:prstGeom prst="straightConnector1">
            <a:avLst/>
          </a:prstGeom>
          <a:noFill/>
          <a:ln w="6350" cap="flat" cmpd="sng" algn="ctr">
            <a:solidFill>
              <a:srgbClr val="BFBFBF">
                <a:lumMod val="75000"/>
              </a:srgbClr>
            </a:solidFill>
            <a:prstDash val="solid"/>
            <a:miter lim="800000"/>
            <a:tailEnd type="triangle"/>
          </a:ln>
          <a:effectLst/>
        </p:spPr>
      </p:cxnSp>
      <p:cxnSp>
        <p:nvCxnSpPr>
          <p:cNvPr id="75" name="Straight Arrow Connector 74">
            <a:extLst>
              <a:ext uri="{FF2B5EF4-FFF2-40B4-BE49-F238E27FC236}">
                <a16:creationId xmlns:a16="http://schemas.microsoft.com/office/drawing/2014/main" id="{6B4B87B8-8EAE-434F-9EC1-AC7CF5B0647C}"/>
              </a:ext>
            </a:extLst>
          </p:cNvPr>
          <p:cNvCxnSpPr>
            <a:cxnSpLocks/>
          </p:cNvCxnSpPr>
          <p:nvPr/>
        </p:nvCxnSpPr>
        <p:spPr>
          <a:xfrm flipH="1">
            <a:off x="1768943" y="2182247"/>
            <a:ext cx="397097" cy="136681"/>
          </a:xfrm>
          <a:prstGeom prst="straightConnector1">
            <a:avLst/>
          </a:prstGeom>
          <a:noFill/>
          <a:ln w="6350" cap="flat" cmpd="sng" algn="ctr">
            <a:solidFill>
              <a:srgbClr val="BFBFBF">
                <a:lumMod val="75000"/>
              </a:srgbClr>
            </a:solidFill>
            <a:prstDash val="solid"/>
            <a:miter lim="800000"/>
            <a:tailEnd type="triangle"/>
          </a:ln>
          <a:effectLst/>
        </p:spPr>
      </p:cxnSp>
      <p:sp>
        <p:nvSpPr>
          <p:cNvPr id="76" name="Rectangle: Rounded Corners 75">
            <a:extLst>
              <a:ext uri="{FF2B5EF4-FFF2-40B4-BE49-F238E27FC236}">
                <a16:creationId xmlns:a16="http://schemas.microsoft.com/office/drawing/2014/main" id="{A28994AE-04B4-4C93-BC88-447EAEA0DDEE}"/>
              </a:ext>
            </a:extLst>
          </p:cNvPr>
          <p:cNvSpPr/>
          <p:nvPr/>
        </p:nvSpPr>
        <p:spPr>
          <a:xfrm>
            <a:off x="2303526" y="1714235"/>
            <a:ext cx="1481427" cy="577020"/>
          </a:xfrm>
          <a:prstGeom prst="roundRect">
            <a:avLst/>
          </a:prstGeom>
          <a:solidFill>
            <a:srgbClr val="E6CDC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Risk of ONJ from </a:t>
            </a:r>
            <a:b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b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BP use: 1.03*</a:t>
            </a:r>
            <a:r>
              <a:rPr kumimoji="0" lang="en-CA" sz="1200" b="0" i="0" u="none" strike="noStrike" kern="0" cap="none" spc="0" normalizeH="0" baseline="30000" noProof="0" dirty="0">
                <a:ln>
                  <a:noFill/>
                </a:ln>
                <a:solidFill>
                  <a:sysClr val="windowText" lastClr="000000"/>
                </a:solidFill>
                <a:effectLst/>
                <a:uLnTx/>
                <a:uFillTx/>
                <a:latin typeface="Arial Narrow" panose="020B0606020202030204" pitchFamily="34" charset="0"/>
                <a:ea typeface="+mn-ea"/>
                <a:cs typeface="VeDA"/>
              </a:rPr>
              <a:t>1</a:t>
            </a:r>
          </a:p>
        </p:txBody>
      </p:sp>
      <p:sp>
        <p:nvSpPr>
          <p:cNvPr id="77" name="Rectangle: Rounded Corners 76">
            <a:extLst>
              <a:ext uri="{FF2B5EF4-FFF2-40B4-BE49-F238E27FC236}">
                <a16:creationId xmlns:a16="http://schemas.microsoft.com/office/drawing/2014/main" id="{A4337364-2B8F-4758-B6D6-F470BEC33A22}"/>
              </a:ext>
            </a:extLst>
          </p:cNvPr>
          <p:cNvSpPr/>
          <p:nvPr/>
        </p:nvSpPr>
        <p:spPr>
          <a:xfrm>
            <a:off x="2298538" y="2443118"/>
            <a:ext cx="1481427" cy="849133"/>
          </a:xfrm>
          <a:prstGeom prst="roundRect">
            <a:avLst/>
          </a:prstGeom>
          <a:solidFill>
            <a:srgbClr val="E6CDC0">
              <a:alpha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Risk of atypical fracture from BP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2 (2 </a:t>
            </a:r>
            <a:r>
              <a:rPr kumimoji="0" lang="en-CA" sz="1200" b="0" i="0" u="none" strike="noStrike" kern="0" cap="none" spc="0" normalizeH="0" baseline="0" noProof="0" dirty="0" err="1">
                <a:ln>
                  <a:noFill/>
                </a:ln>
                <a:solidFill>
                  <a:sysClr val="windowText" lastClr="000000"/>
                </a:solidFill>
                <a:effectLst/>
                <a:uLnTx/>
                <a:uFillTx/>
                <a:latin typeface="Arial Narrow" panose="020B0606020202030204" pitchFamily="34" charset="0"/>
                <a:ea typeface="+mn-ea"/>
                <a:cs typeface="VeDA"/>
              </a:rPr>
              <a:t>yrs</a:t>
            </a:r>
            <a:r>
              <a:rPr kumimoji="0" lang="en-CA" sz="1200" b="0" i="0" u="none" strike="noStrike" kern="0" cap="none" spc="0" normalizeH="0" baseline="0" noProof="0" dirty="0">
                <a:ln>
                  <a:noFill/>
                </a:ln>
                <a:solidFill>
                  <a:sysClr val="windowText" lastClr="000000"/>
                </a:solidFill>
                <a:effectLst/>
                <a:uLnTx/>
                <a:uFillTx/>
                <a:latin typeface="Arial Narrow" panose="020B0606020202030204" pitchFamily="34" charset="0"/>
                <a:ea typeface="+mn-ea"/>
                <a:cs typeface="VeDA"/>
              </a:rPr>
              <a:t> of use</a:t>
            </a:r>
            <a:r>
              <a:rPr kumimoji="0" lang="en-CA" sz="1200" b="0"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DA"/>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DA"/>
              </a:rPr>
              <a:t>78 (8 </a:t>
            </a:r>
            <a:r>
              <a:rPr kumimoji="0" lang="en-CA" sz="1200" b="0" i="0" u="none" strike="noStrike" kern="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DA"/>
              </a:rPr>
              <a:t>yrs</a:t>
            </a:r>
            <a:r>
              <a:rPr kumimoji="0" lang="en-CA" sz="1200" b="0"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DA"/>
              </a:rPr>
              <a:t> of use)**</a:t>
            </a:r>
            <a:r>
              <a:rPr kumimoji="0" lang="en-CA" sz="1200" b="0"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DA"/>
              </a:rPr>
              <a:t>1</a:t>
            </a:r>
          </a:p>
        </p:txBody>
      </p:sp>
      <p:cxnSp>
        <p:nvCxnSpPr>
          <p:cNvPr id="78" name="Straight Arrow Connector 77">
            <a:extLst>
              <a:ext uri="{FF2B5EF4-FFF2-40B4-BE49-F238E27FC236}">
                <a16:creationId xmlns:a16="http://schemas.microsoft.com/office/drawing/2014/main" id="{2EB0D428-A1AA-45E8-BD00-8309C818DBFD}"/>
              </a:ext>
            </a:extLst>
          </p:cNvPr>
          <p:cNvCxnSpPr>
            <a:cxnSpLocks/>
          </p:cNvCxnSpPr>
          <p:nvPr/>
        </p:nvCxnSpPr>
        <p:spPr>
          <a:xfrm flipH="1">
            <a:off x="1790095" y="2861799"/>
            <a:ext cx="354791" cy="0"/>
          </a:xfrm>
          <a:prstGeom prst="straightConnector1">
            <a:avLst/>
          </a:prstGeom>
          <a:noFill/>
          <a:ln w="6350" cap="flat" cmpd="sng" algn="ctr">
            <a:solidFill>
              <a:srgbClr val="BFBFBF">
                <a:lumMod val="75000"/>
              </a:srgbClr>
            </a:solidFill>
            <a:prstDash val="solid"/>
            <a:miter lim="800000"/>
            <a:tailEnd type="triangle"/>
          </a:ln>
          <a:effectLst/>
        </p:spPr>
      </p:cxnSp>
    </p:spTree>
    <p:extLst>
      <p:ext uri="{BB962C8B-B14F-4D97-AF65-F5344CB8AC3E}">
        <p14:creationId xmlns:p14="http://schemas.microsoft.com/office/powerpoint/2010/main" val="34422894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51630"/>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Long-term Reduction in Bone Remodeling with Denosumab: Associated with Continued Low Fracture Incidence</a:t>
            </a:r>
            <a:r>
              <a:rPr kumimoji="0" lang="en-US" sz="24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1</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 = number of subjects who have ≥ 1 nonvertebral fracture. N = number of enrolled subjects who remained in the study at the beginning of each year. Percentages for nonvertebral fractures are Kaplan-Meier estimates.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 Ferrari S, et al. ASBMR (oral presentation). 2017; Abstract 1073; 2. </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Bone, H.G., et al. </a:t>
            </a:r>
            <a:r>
              <a:rPr kumimoji="0" lang="en-CA" sz="9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Lancet Diabetes Endocrinol. </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2017;5(7);513-523.</a:t>
            </a:r>
            <a:endPar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3" name="Rectangle 242">
            <a:extLst>
              <a:ext uri="{FF2B5EF4-FFF2-40B4-BE49-F238E27FC236}">
                <a16:creationId xmlns:a16="http://schemas.microsoft.com/office/drawing/2014/main" id="{40679824-27EE-4692-AB3F-3C08A8C73C76}"/>
              </a:ext>
            </a:extLst>
          </p:cNvPr>
          <p:cNvSpPr/>
          <p:nvPr/>
        </p:nvSpPr>
        <p:spPr bwMode="auto">
          <a:xfrm>
            <a:off x="4186454" y="2388818"/>
            <a:ext cx="4251594" cy="1147021"/>
          </a:xfrm>
          <a:prstGeom prst="rect">
            <a:avLst/>
          </a:prstGeom>
          <a:solidFill>
            <a:srgbClr val="FBF9F3"/>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44" name="Rectangle 243">
            <a:extLst>
              <a:ext uri="{FF2B5EF4-FFF2-40B4-BE49-F238E27FC236}">
                <a16:creationId xmlns:a16="http://schemas.microsoft.com/office/drawing/2014/main" id="{C2AB1E64-05EE-4574-995A-81F935CE9F34}"/>
              </a:ext>
            </a:extLst>
          </p:cNvPr>
          <p:cNvSpPr/>
          <p:nvPr/>
        </p:nvSpPr>
        <p:spPr bwMode="auto">
          <a:xfrm>
            <a:off x="2403374" y="2387187"/>
            <a:ext cx="1783080" cy="1148652"/>
          </a:xfrm>
          <a:prstGeom prst="rect">
            <a:avLst/>
          </a:prstGeom>
          <a:solidFill>
            <a:srgbClr val="F2EBD6"/>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45" name="TextBox 59">
            <a:extLst>
              <a:ext uri="{FF2B5EF4-FFF2-40B4-BE49-F238E27FC236}">
                <a16:creationId xmlns:a16="http://schemas.microsoft.com/office/drawing/2014/main" id="{433CFD23-B8E8-4F22-AE98-CEA5B21F8D1D}"/>
              </a:ext>
            </a:extLst>
          </p:cNvPr>
          <p:cNvSpPr txBox="1">
            <a:spLocks noChangeArrowheads="1"/>
          </p:cNvSpPr>
          <p:nvPr/>
        </p:nvSpPr>
        <p:spPr bwMode="auto">
          <a:xfrm>
            <a:off x="2940075" y="2215377"/>
            <a:ext cx="657552"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FREEDOM</a:t>
            </a:r>
          </a:p>
        </p:txBody>
      </p:sp>
      <p:sp>
        <p:nvSpPr>
          <p:cNvPr id="246" name="TextBox 60">
            <a:extLst>
              <a:ext uri="{FF2B5EF4-FFF2-40B4-BE49-F238E27FC236}">
                <a16:creationId xmlns:a16="http://schemas.microsoft.com/office/drawing/2014/main" id="{8A5095D5-79CE-4567-94AF-14B67EF2B7D2}"/>
              </a:ext>
            </a:extLst>
          </p:cNvPr>
          <p:cNvSpPr txBox="1">
            <a:spLocks noChangeArrowheads="1"/>
          </p:cNvSpPr>
          <p:nvPr/>
        </p:nvSpPr>
        <p:spPr bwMode="auto">
          <a:xfrm>
            <a:off x="5876330" y="2215377"/>
            <a:ext cx="72968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EXTENSION</a:t>
            </a:r>
          </a:p>
        </p:txBody>
      </p:sp>
      <p:graphicFrame>
        <p:nvGraphicFramePr>
          <p:cNvPr id="156" name="Chart 6">
            <a:extLst>
              <a:ext uri="{FF2B5EF4-FFF2-40B4-BE49-F238E27FC236}">
                <a16:creationId xmlns:a16="http://schemas.microsoft.com/office/drawing/2014/main" id="{01C50355-D40A-41BD-9468-ED1C3CD75485}"/>
              </a:ext>
            </a:extLst>
          </p:cNvPr>
          <p:cNvGraphicFramePr>
            <a:graphicFrameLocks/>
          </p:cNvGraphicFramePr>
          <p:nvPr/>
        </p:nvGraphicFramePr>
        <p:xfrm>
          <a:off x="1886692" y="2195802"/>
          <a:ext cx="6667192" cy="1499338"/>
        </p:xfrm>
        <a:graphic>
          <a:graphicData uri="http://schemas.openxmlformats.org/drawingml/2006/chart">
            <c:chart xmlns:c="http://schemas.openxmlformats.org/drawingml/2006/chart" xmlns:r="http://schemas.openxmlformats.org/officeDocument/2006/relationships" r:id="rId4"/>
          </a:graphicData>
        </a:graphic>
      </p:graphicFrame>
      <p:grpSp>
        <p:nvGrpSpPr>
          <p:cNvPr id="157" name="Group 199">
            <a:extLst>
              <a:ext uri="{FF2B5EF4-FFF2-40B4-BE49-F238E27FC236}">
                <a16:creationId xmlns:a16="http://schemas.microsoft.com/office/drawing/2014/main" id="{1F63B317-B1F8-47C9-A8AD-384FD36836EB}"/>
              </a:ext>
            </a:extLst>
          </p:cNvPr>
          <p:cNvGrpSpPr/>
          <p:nvPr/>
        </p:nvGrpSpPr>
        <p:grpSpPr>
          <a:xfrm>
            <a:off x="2403374" y="4276412"/>
            <a:ext cx="6034674" cy="1345087"/>
            <a:chOff x="2423525" y="3102918"/>
            <a:chExt cx="6034674" cy="1345087"/>
          </a:xfrm>
        </p:grpSpPr>
        <p:sp>
          <p:nvSpPr>
            <p:cNvPr id="239" name="Rectangle 238">
              <a:extLst>
                <a:ext uri="{FF2B5EF4-FFF2-40B4-BE49-F238E27FC236}">
                  <a16:creationId xmlns:a16="http://schemas.microsoft.com/office/drawing/2014/main" id="{B48F25DD-0F2F-465C-9CAF-987317914278}"/>
                </a:ext>
              </a:extLst>
            </p:cNvPr>
            <p:cNvSpPr/>
            <p:nvPr/>
          </p:nvSpPr>
          <p:spPr bwMode="auto">
            <a:xfrm>
              <a:off x="4206605" y="3279720"/>
              <a:ext cx="4251594" cy="1168285"/>
            </a:xfrm>
            <a:prstGeom prst="rect">
              <a:avLst/>
            </a:prstGeom>
            <a:solidFill>
              <a:srgbClr val="FBF9F3"/>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40" name="Rectangle 239">
              <a:extLst>
                <a:ext uri="{FF2B5EF4-FFF2-40B4-BE49-F238E27FC236}">
                  <a16:creationId xmlns:a16="http://schemas.microsoft.com/office/drawing/2014/main" id="{67A7B3BE-9807-45BC-AAB9-4CD921AB01FD}"/>
                </a:ext>
              </a:extLst>
            </p:cNvPr>
            <p:cNvSpPr/>
            <p:nvPr/>
          </p:nvSpPr>
          <p:spPr bwMode="auto">
            <a:xfrm>
              <a:off x="2423525" y="3278059"/>
              <a:ext cx="1783080" cy="1169946"/>
            </a:xfrm>
            <a:prstGeom prst="rect">
              <a:avLst/>
            </a:prstGeom>
            <a:solidFill>
              <a:srgbClr val="F2EBD6"/>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41" name="TextBox 59">
              <a:extLst>
                <a:ext uri="{FF2B5EF4-FFF2-40B4-BE49-F238E27FC236}">
                  <a16:creationId xmlns:a16="http://schemas.microsoft.com/office/drawing/2014/main" id="{77BDD9D8-69AB-42B9-879A-C18F0C525E77}"/>
                </a:ext>
              </a:extLst>
            </p:cNvPr>
            <p:cNvSpPr txBox="1">
              <a:spLocks noChangeArrowheads="1"/>
            </p:cNvSpPr>
            <p:nvPr/>
          </p:nvSpPr>
          <p:spPr bwMode="auto">
            <a:xfrm>
              <a:off x="2935445" y="3102918"/>
              <a:ext cx="657552"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cs typeface="+mn-cs"/>
                </a:rPr>
                <a:t>FREEDOM</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242" name="TextBox 60">
              <a:extLst>
                <a:ext uri="{FF2B5EF4-FFF2-40B4-BE49-F238E27FC236}">
                  <a16:creationId xmlns:a16="http://schemas.microsoft.com/office/drawing/2014/main" id="{498B2BEA-630C-40CE-9482-930358FC8781}"/>
                </a:ext>
              </a:extLst>
            </p:cNvPr>
            <p:cNvSpPr txBox="1">
              <a:spLocks noChangeArrowheads="1"/>
            </p:cNvSpPr>
            <p:nvPr/>
          </p:nvSpPr>
          <p:spPr bwMode="auto">
            <a:xfrm>
              <a:off x="5900623" y="3102918"/>
              <a:ext cx="72968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cs typeface="+mn-cs"/>
                </a:rPr>
                <a:t>EXTENSION</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graphicFrame>
        <p:nvGraphicFramePr>
          <p:cNvPr id="158" name="Chart 6">
            <a:extLst>
              <a:ext uri="{FF2B5EF4-FFF2-40B4-BE49-F238E27FC236}">
                <a16:creationId xmlns:a16="http://schemas.microsoft.com/office/drawing/2014/main" id="{8682ACD8-53D0-470A-83A0-CDD810B43179}"/>
              </a:ext>
            </a:extLst>
          </p:cNvPr>
          <p:cNvGraphicFramePr>
            <a:graphicFrameLocks/>
          </p:cNvGraphicFramePr>
          <p:nvPr/>
        </p:nvGraphicFramePr>
        <p:xfrm>
          <a:off x="1886692" y="4275772"/>
          <a:ext cx="6943966" cy="1511579"/>
        </p:xfrm>
        <a:graphic>
          <a:graphicData uri="http://schemas.openxmlformats.org/drawingml/2006/chart">
            <c:chart xmlns:c="http://schemas.openxmlformats.org/drawingml/2006/chart" xmlns:r="http://schemas.openxmlformats.org/officeDocument/2006/relationships" r:id="rId5"/>
          </a:graphicData>
        </a:graphic>
      </p:graphicFrame>
      <p:sp>
        <p:nvSpPr>
          <p:cNvPr id="159" name="Rectangle 479">
            <a:extLst>
              <a:ext uri="{FF2B5EF4-FFF2-40B4-BE49-F238E27FC236}">
                <a16:creationId xmlns:a16="http://schemas.microsoft.com/office/drawing/2014/main" id="{6A6E0841-08DA-4F40-83BB-C6BFB4385451}"/>
              </a:ext>
            </a:extLst>
          </p:cNvPr>
          <p:cNvSpPr>
            <a:spLocks noChangeArrowheads="1"/>
          </p:cNvSpPr>
          <p:nvPr/>
        </p:nvSpPr>
        <p:spPr bwMode="auto">
          <a:xfrm rot="16200000">
            <a:off x="1116610" y="2757052"/>
            <a:ext cx="1263166" cy="276999"/>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Yearly incidence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non-vertebral  fractures (%) </a:t>
            </a:r>
          </a:p>
        </p:txBody>
      </p:sp>
      <p:sp>
        <p:nvSpPr>
          <p:cNvPr id="160" name="TextBox 63">
            <a:extLst>
              <a:ext uri="{FF2B5EF4-FFF2-40B4-BE49-F238E27FC236}">
                <a16:creationId xmlns:a16="http://schemas.microsoft.com/office/drawing/2014/main" id="{0561CD7C-39A4-4B74-9169-E08043859AB6}"/>
              </a:ext>
            </a:extLst>
          </p:cNvPr>
          <p:cNvSpPr txBox="1">
            <a:spLocks noChangeArrowheads="1"/>
          </p:cNvSpPr>
          <p:nvPr/>
        </p:nvSpPr>
        <p:spPr bwMode="auto">
          <a:xfrm>
            <a:off x="496027" y="2665515"/>
            <a:ext cx="951892" cy="646331"/>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Long-term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DMAb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Treatment</a:t>
            </a:r>
          </a:p>
        </p:txBody>
      </p:sp>
      <p:grpSp>
        <p:nvGrpSpPr>
          <p:cNvPr id="161" name="Group 203">
            <a:extLst>
              <a:ext uri="{FF2B5EF4-FFF2-40B4-BE49-F238E27FC236}">
                <a16:creationId xmlns:a16="http://schemas.microsoft.com/office/drawing/2014/main" id="{D4C70067-2C24-4C2D-9C5D-2273D8465C9B}"/>
              </a:ext>
            </a:extLst>
          </p:cNvPr>
          <p:cNvGrpSpPr/>
          <p:nvPr/>
        </p:nvGrpSpPr>
        <p:grpSpPr>
          <a:xfrm>
            <a:off x="4097927" y="1929639"/>
            <a:ext cx="3148269" cy="187756"/>
            <a:chOff x="2497065" y="1062929"/>
            <a:chExt cx="3148269" cy="187756"/>
          </a:xfrm>
        </p:grpSpPr>
        <p:sp>
          <p:nvSpPr>
            <p:cNvPr id="235" name="Rectangle 10">
              <a:extLst>
                <a:ext uri="{FF2B5EF4-FFF2-40B4-BE49-F238E27FC236}">
                  <a16:creationId xmlns:a16="http://schemas.microsoft.com/office/drawing/2014/main" id="{0854594D-E7D8-4437-8D2D-9355B83FE410}"/>
                </a:ext>
              </a:extLst>
            </p:cNvPr>
            <p:cNvSpPr>
              <a:spLocks noChangeArrowheads="1"/>
            </p:cNvSpPr>
            <p:nvPr/>
          </p:nvSpPr>
          <p:spPr bwMode="auto">
            <a:xfrm>
              <a:off x="2847395" y="1062929"/>
              <a:ext cx="936154"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Long-term DMAb</a:t>
              </a:r>
            </a:p>
          </p:txBody>
        </p:sp>
        <p:sp>
          <p:nvSpPr>
            <p:cNvPr id="236" name="Rectangle 40">
              <a:extLst>
                <a:ext uri="{FF2B5EF4-FFF2-40B4-BE49-F238E27FC236}">
                  <a16:creationId xmlns:a16="http://schemas.microsoft.com/office/drawing/2014/main" id="{BEEF7724-F238-49B3-9EE3-4BFDEF6D3147}"/>
                </a:ext>
              </a:extLst>
            </p:cNvPr>
            <p:cNvSpPr>
              <a:spLocks noChangeAspect="1" noChangeArrowheads="1"/>
            </p:cNvSpPr>
            <p:nvPr/>
          </p:nvSpPr>
          <p:spPr bwMode="auto">
            <a:xfrm>
              <a:off x="2497065" y="1081778"/>
              <a:ext cx="157033" cy="112442"/>
            </a:xfrm>
            <a:prstGeom prst="rect">
              <a:avLst/>
            </a:prstGeom>
            <a:solidFill>
              <a:srgbClr val="CBB873"/>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CBB873"/>
                </a:solidFill>
                <a:effectLst/>
                <a:uLnTx/>
                <a:uFillTx/>
                <a:latin typeface="Arial Narrow" panose="020B0606020202030204" pitchFamily="34" charset="0"/>
                <a:ea typeface="ＭＳ Ｐゴシック" pitchFamily="34" charset="-128"/>
                <a:cs typeface="+mn-cs"/>
              </a:endParaRPr>
            </a:p>
          </p:txBody>
        </p:sp>
        <p:sp>
          <p:nvSpPr>
            <p:cNvPr id="237" name="Rectangle 10">
              <a:extLst>
                <a:ext uri="{FF2B5EF4-FFF2-40B4-BE49-F238E27FC236}">
                  <a16:creationId xmlns:a16="http://schemas.microsoft.com/office/drawing/2014/main" id="{5EC626E0-014B-4313-8B2A-A9D2C2DAA9B9}"/>
                </a:ext>
              </a:extLst>
            </p:cNvPr>
            <p:cNvSpPr>
              <a:spLocks noChangeArrowheads="1"/>
            </p:cNvSpPr>
            <p:nvPr/>
          </p:nvSpPr>
          <p:spPr bwMode="auto">
            <a:xfrm>
              <a:off x="4670708" y="1081408"/>
              <a:ext cx="974626"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Cross-over DMAb</a:t>
              </a:r>
            </a:p>
          </p:txBody>
        </p:sp>
        <p:sp>
          <p:nvSpPr>
            <p:cNvPr id="238" name="Rectangle 40">
              <a:extLst>
                <a:ext uri="{FF2B5EF4-FFF2-40B4-BE49-F238E27FC236}">
                  <a16:creationId xmlns:a16="http://schemas.microsoft.com/office/drawing/2014/main" id="{4AAF80A8-D62D-4B41-8C58-F19AF630890E}"/>
                </a:ext>
              </a:extLst>
            </p:cNvPr>
            <p:cNvSpPr>
              <a:spLocks noChangeAspect="1" noChangeArrowheads="1"/>
            </p:cNvSpPr>
            <p:nvPr/>
          </p:nvSpPr>
          <p:spPr bwMode="auto">
            <a:xfrm>
              <a:off x="4322414" y="1100257"/>
              <a:ext cx="157033" cy="112442"/>
            </a:xfrm>
            <a:prstGeom prst="rect">
              <a:avLst/>
            </a:prstGeom>
            <a:solidFill>
              <a:srgbClr val="DFD3A5">
                <a:alpha val="6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sp>
        <p:nvSpPr>
          <p:cNvPr id="162" name="Rectangle 161">
            <a:extLst>
              <a:ext uri="{FF2B5EF4-FFF2-40B4-BE49-F238E27FC236}">
                <a16:creationId xmlns:a16="http://schemas.microsoft.com/office/drawing/2014/main" id="{831394AE-7662-405E-8465-63DDE8B54923}"/>
              </a:ext>
            </a:extLst>
          </p:cNvPr>
          <p:cNvSpPr>
            <a:spLocks noChangeArrowheads="1"/>
          </p:cNvSpPr>
          <p:nvPr/>
        </p:nvSpPr>
        <p:spPr bwMode="auto">
          <a:xfrm>
            <a:off x="4573277" y="3742906"/>
            <a:ext cx="1057982"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DMAb Treatment</a:t>
            </a:r>
          </a:p>
        </p:txBody>
      </p:sp>
      <p:sp>
        <p:nvSpPr>
          <p:cNvPr id="163" name="TextBox 16">
            <a:extLst>
              <a:ext uri="{FF2B5EF4-FFF2-40B4-BE49-F238E27FC236}">
                <a16:creationId xmlns:a16="http://schemas.microsoft.com/office/drawing/2014/main" id="{CF4D471E-9FDD-4AB6-834B-AEDE4132FFEE}"/>
              </a:ext>
            </a:extLst>
          </p:cNvPr>
          <p:cNvSpPr txBox="1">
            <a:spLocks noChangeArrowheads="1"/>
          </p:cNvSpPr>
          <p:nvPr/>
        </p:nvSpPr>
        <p:spPr bwMode="auto">
          <a:xfrm>
            <a:off x="5551750"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2067</a:t>
            </a:r>
          </a:p>
        </p:txBody>
      </p:sp>
      <p:sp>
        <p:nvSpPr>
          <p:cNvPr id="164" name="TextBox 16">
            <a:extLst>
              <a:ext uri="{FF2B5EF4-FFF2-40B4-BE49-F238E27FC236}">
                <a16:creationId xmlns:a16="http://schemas.microsoft.com/office/drawing/2014/main" id="{365DA787-834F-401B-A98D-82DCAA29FCAB}"/>
              </a:ext>
            </a:extLst>
          </p:cNvPr>
          <p:cNvSpPr txBox="1">
            <a:spLocks noChangeArrowheads="1"/>
          </p:cNvSpPr>
          <p:nvPr/>
        </p:nvSpPr>
        <p:spPr bwMode="auto">
          <a:xfrm>
            <a:off x="6136991"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1867</a:t>
            </a:r>
          </a:p>
        </p:txBody>
      </p:sp>
      <p:sp>
        <p:nvSpPr>
          <p:cNvPr id="165" name="TextBox 16">
            <a:extLst>
              <a:ext uri="{FF2B5EF4-FFF2-40B4-BE49-F238E27FC236}">
                <a16:creationId xmlns:a16="http://schemas.microsoft.com/office/drawing/2014/main" id="{5154807B-C094-4C3F-B851-75996DCFC944}"/>
              </a:ext>
            </a:extLst>
          </p:cNvPr>
          <p:cNvSpPr txBox="1">
            <a:spLocks noChangeArrowheads="1"/>
          </p:cNvSpPr>
          <p:nvPr/>
        </p:nvSpPr>
        <p:spPr bwMode="auto">
          <a:xfrm>
            <a:off x="3175699"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43</a:t>
            </a:r>
          </a:p>
        </p:txBody>
      </p:sp>
      <p:sp>
        <p:nvSpPr>
          <p:cNvPr id="166" name="TextBox 16">
            <a:extLst>
              <a:ext uri="{FF2B5EF4-FFF2-40B4-BE49-F238E27FC236}">
                <a16:creationId xmlns:a16="http://schemas.microsoft.com/office/drawing/2014/main" id="{4213A338-C20C-4C34-BA8C-00E1FCACDFCC}"/>
              </a:ext>
            </a:extLst>
          </p:cNvPr>
          <p:cNvSpPr txBox="1">
            <a:spLocks noChangeArrowheads="1"/>
          </p:cNvSpPr>
          <p:nvPr/>
        </p:nvSpPr>
        <p:spPr bwMode="auto">
          <a:xfrm>
            <a:off x="3784429"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47</a:t>
            </a:r>
          </a:p>
        </p:txBody>
      </p:sp>
      <p:sp>
        <p:nvSpPr>
          <p:cNvPr id="167" name="TextBox 166">
            <a:extLst>
              <a:ext uri="{FF2B5EF4-FFF2-40B4-BE49-F238E27FC236}">
                <a16:creationId xmlns:a16="http://schemas.microsoft.com/office/drawing/2014/main" id="{76BA87D6-1637-4196-A1D7-18009714A768}"/>
              </a:ext>
            </a:extLst>
          </p:cNvPr>
          <p:cNvSpPr txBox="1">
            <a:spLocks noChangeArrowheads="1"/>
          </p:cNvSpPr>
          <p:nvPr/>
        </p:nvSpPr>
        <p:spPr bwMode="auto">
          <a:xfrm>
            <a:off x="4381305"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a:t>
            </a:r>
          </a:p>
        </p:txBody>
      </p:sp>
      <p:sp>
        <p:nvSpPr>
          <p:cNvPr id="168" name="TextBox 16">
            <a:extLst>
              <a:ext uri="{FF2B5EF4-FFF2-40B4-BE49-F238E27FC236}">
                <a16:creationId xmlns:a16="http://schemas.microsoft.com/office/drawing/2014/main" id="{A784B880-557F-4DE2-9AD5-6CA07B655BA6}"/>
              </a:ext>
            </a:extLst>
          </p:cNvPr>
          <p:cNvSpPr txBox="1">
            <a:spLocks noChangeArrowheads="1"/>
          </p:cNvSpPr>
          <p:nvPr/>
        </p:nvSpPr>
        <p:spPr bwMode="auto">
          <a:xfrm>
            <a:off x="4988565"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27</a:t>
            </a:r>
          </a:p>
        </p:txBody>
      </p:sp>
      <p:sp>
        <p:nvSpPr>
          <p:cNvPr id="169" name="TextBox 16">
            <a:extLst>
              <a:ext uri="{FF2B5EF4-FFF2-40B4-BE49-F238E27FC236}">
                <a16:creationId xmlns:a16="http://schemas.microsoft.com/office/drawing/2014/main" id="{C4E06E5A-E5B2-4995-90DD-48EBD0C0A357}"/>
              </a:ext>
            </a:extLst>
          </p:cNvPr>
          <p:cNvSpPr txBox="1">
            <a:spLocks noChangeArrowheads="1"/>
          </p:cNvSpPr>
          <p:nvPr/>
        </p:nvSpPr>
        <p:spPr bwMode="auto">
          <a:xfrm>
            <a:off x="5610697"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a:t>
            </a:r>
          </a:p>
        </p:txBody>
      </p:sp>
      <p:sp>
        <p:nvSpPr>
          <p:cNvPr id="170" name="TextBox 16">
            <a:extLst>
              <a:ext uri="{FF2B5EF4-FFF2-40B4-BE49-F238E27FC236}">
                <a16:creationId xmlns:a16="http://schemas.microsoft.com/office/drawing/2014/main" id="{75B7F921-FE3A-4844-A585-00BD3B50A489}"/>
              </a:ext>
            </a:extLst>
          </p:cNvPr>
          <p:cNvSpPr txBox="1">
            <a:spLocks noChangeArrowheads="1"/>
          </p:cNvSpPr>
          <p:nvPr/>
        </p:nvSpPr>
        <p:spPr bwMode="auto">
          <a:xfrm>
            <a:off x="6224274"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28</a:t>
            </a:r>
          </a:p>
        </p:txBody>
      </p:sp>
      <p:sp>
        <p:nvSpPr>
          <p:cNvPr id="171" name="TextBox 16">
            <a:extLst>
              <a:ext uri="{FF2B5EF4-FFF2-40B4-BE49-F238E27FC236}">
                <a16:creationId xmlns:a16="http://schemas.microsoft.com/office/drawing/2014/main" id="{7D34C43B-3693-43BD-8A4F-1132EE61B5FB}"/>
              </a:ext>
            </a:extLst>
          </p:cNvPr>
          <p:cNvSpPr txBox="1">
            <a:spLocks noChangeArrowheads="1"/>
          </p:cNvSpPr>
          <p:nvPr/>
        </p:nvSpPr>
        <p:spPr bwMode="auto">
          <a:xfrm>
            <a:off x="2614214"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46</a:t>
            </a:r>
          </a:p>
        </p:txBody>
      </p:sp>
      <p:sp>
        <p:nvSpPr>
          <p:cNvPr id="172" name="TextBox 64">
            <a:extLst>
              <a:ext uri="{FF2B5EF4-FFF2-40B4-BE49-F238E27FC236}">
                <a16:creationId xmlns:a16="http://schemas.microsoft.com/office/drawing/2014/main" id="{4B4CF56E-2DF6-489F-B9E8-E867EEA80E95}"/>
              </a:ext>
            </a:extLst>
          </p:cNvPr>
          <p:cNvSpPr txBox="1">
            <a:spLocks noChangeArrowheads="1"/>
          </p:cNvSpPr>
          <p:nvPr/>
        </p:nvSpPr>
        <p:spPr bwMode="auto">
          <a:xfrm>
            <a:off x="396913" y="4787906"/>
            <a:ext cx="1150123" cy="646331"/>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Cross-over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Pbo</a:t>
            </a: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to </a:t>
            </a: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DMAb</a:t>
            </a: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Treatment</a:t>
            </a:r>
          </a:p>
        </p:txBody>
      </p:sp>
      <p:sp>
        <p:nvSpPr>
          <p:cNvPr id="173" name="TextBox 16">
            <a:extLst>
              <a:ext uri="{FF2B5EF4-FFF2-40B4-BE49-F238E27FC236}">
                <a16:creationId xmlns:a16="http://schemas.microsoft.com/office/drawing/2014/main" id="{DAB036FB-82DF-4426-9225-C1DA4713E57D}"/>
              </a:ext>
            </a:extLst>
          </p:cNvPr>
          <p:cNvSpPr txBox="1">
            <a:spLocks noChangeArrowheads="1"/>
          </p:cNvSpPr>
          <p:nvPr/>
        </p:nvSpPr>
        <p:spPr bwMode="auto">
          <a:xfrm>
            <a:off x="2274905" y="3854440"/>
            <a:ext cx="2503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 </a:t>
            </a:r>
          </a:p>
        </p:txBody>
      </p:sp>
      <p:sp>
        <p:nvSpPr>
          <p:cNvPr id="174" name="TextBox 16">
            <a:extLst>
              <a:ext uri="{FF2B5EF4-FFF2-40B4-BE49-F238E27FC236}">
                <a16:creationId xmlns:a16="http://schemas.microsoft.com/office/drawing/2014/main" id="{94CF6433-F868-479E-A996-CDB2192EC803}"/>
              </a:ext>
            </a:extLst>
          </p:cNvPr>
          <p:cNvSpPr txBox="1">
            <a:spLocks noChangeArrowheads="1"/>
          </p:cNvSpPr>
          <p:nvPr/>
        </p:nvSpPr>
        <p:spPr bwMode="auto">
          <a:xfrm>
            <a:off x="2265849" y="3964471"/>
            <a:ext cx="242374"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a:t>
            </a:r>
          </a:p>
        </p:txBody>
      </p:sp>
      <p:sp>
        <p:nvSpPr>
          <p:cNvPr id="175" name="TextBox 16">
            <a:extLst>
              <a:ext uri="{FF2B5EF4-FFF2-40B4-BE49-F238E27FC236}">
                <a16:creationId xmlns:a16="http://schemas.microsoft.com/office/drawing/2014/main" id="{15100C5E-3B73-489E-8CD8-860572B79392}"/>
              </a:ext>
            </a:extLst>
          </p:cNvPr>
          <p:cNvSpPr txBox="1">
            <a:spLocks noChangeArrowheads="1"/>
          </p:cNvSpPr>
          <p:nvPr/>
        </p:nvSpPr>
        <p:spPr bwMode="auto">
          <a:xfrm>
            <a:off x="3104048"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176" name="TextBox 16">
            <a:extLst>
              <a:ext uri="{FF2B5EF4-FFF2-40B4-BE49-F238E27FC236}">
                <a16:creationId xmlns:a16="http://schemas.microsoft.com/office/drawing/2014/main" id="{EA3BCB65-1D04-4954-8536-B023538BAFE4}"/>
              </a:ext>
            </a:extLst>
          </p:cNvPr>
          <p:cNvSpPr txBox="1">
            <a:spLocks noChangeArrowheads="1"/>
          </p:cNvSpPr>
          <p:nvPr/>
        </p:nvSpPr>
        <p:spPr bwMode="auto">
          <a:xfrm>
            <a:off x="3713650"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177" name="TextBox 176">
            <a:extLst>
              <a:ext uri="{FF2B5EF4-FFF2-40B4-BE49-F238E27FC236}">
                <a16:creationId xmlns:a16="http://schemas.microsoft.com/office/drawing/2014/main" id="{FA72D044-FFDB-4343-A4B2-4F1118CCDEB0}"/>
              </a:ext>
            </a:extLst>
          </p:cNvPr>
          <p:cNvSpPr txBox="1">
            <a:spLocks noChangeArrowheads="1"/>
          </p:cNvSpPr>
          <p:nvPr/>
        </p:nvSpPr>
        <p:spPr bwMode="auto">
          <a:xfrm>
            <a:off x="4308191"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178" name="TextBox 16">
            <a:extLst>
              <a:ext uri="{FF2B5EF4-FFF2-40B4-BE49-F238E27FC236}">
                <a16:creationId xmlns:a16="http://schemas.microsoft.com/office/drawing/2014/main" id="{9D78328F-CF6D-4C4A-920B-30BADF16DE96}"/>
              </a:ext>
            </a:extLst>
          </p:cNvPr>
          <p:cNvSpPr txBox="1">
            <a:spLocks noChangeArrowheads="1"/>
          </p:cNvSpPr>
          <p:nvPr/>
        </p:nvSpPr>
        <p:spPr bwMode="auto">
          <a:xfrm>
            <a:off x="4917790"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2244</a:t>
            </a:r>
          </a:p>
        </p:txBody>
      </p:sp>
      <p:sp>
        <p:nvSpPr>
          <p:cNvPr id="179" name="TextBox 16">
            <a:extLst>
              <a:ext uri="{FF2B5EF4-FFF2-40B4-BE49-F238E27FC236}">
                <a16:creationId xmlns:a16="http://schemas.microsoft.com/office/drawing/2014/main" id="{BCC192D6-688F-4F52-B0FB-B98B29BA55DA}"/>
              </a:ext>
            </a:extLst>
          </p:cNvPr>
          <p:cNvSpPr txBox="1">
            <a:spLocks noChangeArrowheads="1"/>
          </p:cNvSpPr>
          <p:nvPr/>
        </p:nvSpPr>
        <p:spPr bwMode="auto">
          <a:xfrm>
            <a:off x="2555590"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grpSp>
        <p:nvGrpSpPr>
          <p:cNvPr id="180" name="Group 222">
            <a:extLst>
              <a:ext uri="{FF2B5EF4-FFF2-40B4-BE49-F238E27FC236}">
                <a16:creationId xmlns:a16="http://schemas.microsoft.com/office/drawing/2014/main" id="{2B2B2D26-47F7-4FF1-8518-BD4C5447F402}"/>
              </a:ext>
            </a:extLst>
          </p:cNvPr>
          <p:cNvGrpSpPr/>
          <p:nvPr/>
        </p:nvGrpSpPr>
        <p:grpSpPr>
          <a:xfrm>
            <a:off x="2316697" y="5919459"/>
            <a:ext cx="267646" cy="311452"/>
            <a:chOff x="2336848" y="4706707"/>
            <a:chExt cx="267646" cy="311452"/>
          </a:xfrm>
        </p:grpSpPr>
        <p:sp>
          <p:nvSpPr>
            <p:cNvPr id="233" name="TextBox 16">
              <a:extLst>
                <a:ext uri="{FF2B5EF4-FFF2-40B4-BE49-F238E27FC236}">
                  <a16:creationId xmlns:a16="http://schemas.microsoft.com/office/drawing/2014/main" id="{BC11BB5E-AF79-4ADC-AA79-3CAB262B4B31}"/>
                </a:ext>
              </a:extLst>
            </p:cNvPr>
            <p:cNvSpPr txBox="1">
              <a:spLocks noChangeArrowheads="1"/>
            </p:cNvSpPr>
            <p:nvPr/>
          </p:nvSpPr>
          <p:spPr bwMode="auto">
            <a:xfrm>
              <a:off x="2336848" y="4810410"/>
              <a:ext cx="242374"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a:t>
              </a:r>
            </a:p>
          </p:txBody>
        </p:sp>
        <p:sp>
          <p:nvSpPr>
            <p:cNvPr id="234" name="TextBox 16">
              <a:extLst>
                <a:ext uri="{FF2B5EF4-FFF2-40B4-BE49-F238E27FC236}">
                  <a16:creationId xmlns:a16="http://schemas.microsoft.com/office/drawing/2014/main" id="{123CF85F-06B8-410C-A7E8-AFB158A28157}"/>
                </a:ext>
              </a:extLst>
            </p:cNvPr>
            <p:cNvSpPr txBox="1">
              <a:spLocks noChangeArrowheads="1"/>
            </p:cNvSpPr>
            <p:nvPr/>
          </p:nvSpPr>
          <p:spPr bwMode="auto">
            <a:xfrm>
              <a:off x="2354105" y="4706707"/>
              <a:ext cx="250389"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 </a:t>
              </a:r>
            </a:p>
          </p:txBody>
        </p:sp>
      </p:grpSp>
      <p:grpSp>
        <p:nvGrpSpPr>
          <p:cNvPr id="181" name="Group 223">
            <a:extLst>
              <a:ext uri="{FF2B5EF4-FFF2-40B4-BE49-F238E27FC236}">
                <a16:creationId xmlns:a16="http://schemas.microsoft.com/office/drawing/2014/main" id="{F5F533DA-9499-47B8-9703-DA51508F486F}"/>
              </a:ext>
            </a:extLst>
          </p:cNvPr>
          <p:cNvGrpSpPr/>
          <p:nvPr/>
        </p:nvGrpSpPr>
        <p:grpSpPr>
          <a:xfrm>
            <a:off x="4324197" y="5919459"/>
            <a:ext cx="357790" cy="311452"/>
            <a:chOff x="4547662" y="4698698"/>
            <a:chExt cx="357790" cy="311452"/>
          </a:xfrm>
        </p:grpSpPr>
        <p:sp>
          <p:nvSpPr>
            <p:cNvPr id="231" name="TextBox 230">
              <a:extLst>
                <a:ext uri="{FF2B5EF4-FFF2-40B4-BE49-F238E27FC236}">
                  <a16:creationId xmlns:a16="http://schemas.microsoft.com/office/drawing/2014/main" id="{AB291EA9-A76B-4E4B-9225-544E5AB48886}"/>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2207</a:t>
              </a:r>
            </a:p>
          </p:txBody>
        </p:sp>
        <p:sp>
          <p:nvSpPr>
            <p:cNvPr id="232" name="TextBox 231">
              <a:extLst>
                <a:ext uri="{FF2B5EF4-FFF2-40B4-BE49-F238E27FC236}">
                  <a16:creationId xmlns:a16="http://schemas.microsoft.com/office/drawing/2014/main" id="{76B01403-7476-43FA-9807-048903BC4BC3}"/>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55</a:t>
              </a:r>
            </a:p>
          </p:txBody>
        </p:sp>
      </p:grpSp>
      <p:grpSp>
        <p:nvGrpSpPr>
          <p:cNvPr id="182" name="Group 224">
            <a:extLst>
              <a:ext uri="{FF2B5EF4-FFF2-40B4-BE49-F238E27FC236}">
                <a16:creationId xmlns:a16="http://schemas.microsoft.com/office/drawing/2014/main" id="{29D2D9CF-3FD6-4871-96AC-5893ACAEB298}"/>
              </a:ext>
            </a:extLst>
          </p:cNvPr>
          <p:cNvGrpSpPr/>
          <p:nvPr/>
        </p:nvGrpSpPr>
        <p:grpSpPr>
          <a:xfrm>
            <a:off x="4918557" y="5919459"/>
            <a:ext cx="357790" cy="311452"/>
            <a:chOff x="5018793" y="4698698"/>
            <a:chExt cx="357790" cy="311452"/>
          </a:xfrm>
        </p:grpSpPr>
        <p:sp>
          <p:nvSpPr>
            <p:cNvPr id="229" name="TextBox 16">
              <a:extLst>
                <a:ext uri="{FF2B5EF4-FFF2-40B4-BE49-F238E27FC236}">
                  <a16:creationId xmlns:a16="http://schemas.microsoft.com/office/drawing/2014/main" id="{E210005E-874C-408C-844D-09F919F23E5C}"/>
                </a:ext>
              </a:extLst>
            </p:cNvPr>
            <p:cNvSpPr txBox="1">
              <a:spLocks noChangeArrowheads="1"/>
            </p:cNvSpPr>
            <p:nvPr/>
          </p:nvSpPr>
          <p:spPr bwMode="auto">
            <a:xfrm>
              <a:off x="5018793"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2105</a:t>
              </a:r>
            </a:p>
          </p:txBody>
        </p:sp>
        <p:sp>
          <p:nvSpPr>
            <p:cNvPr id="230" name="TextBox 16">
              <a:extLst>
                <a:ext uri="{FF2B5EF4-FFF2-40B4-BE49-F238E27FC236}">
                  <a16:creationId xmlns:a16="http://schemas.microsoft.com/office/drawing/2014/main" id="{907D1316-8E21-4907-A11E-63230605F5E2}"/>
                </a:ext>
              </a:extLst>
            </p:cNvPr>
            <p:cNvSpPr txBox="1">
              <a:spLocks noChangeArrowheads="1"/>
            </p:cNvSpPr>
            <p:nvPr/>
          </p:nvSpPr>
          <p:spPr bwMode="auto">
            <a:xfrm>
              <a:off x="5062074"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41</a:t>
              </a:r>
            </a:p>
          </p:txBody>
        </p:sp>
      </p:grpSp>
      <p:grpSp>
        <p:nvGrpSpPr>
          <p:cNvPr id="183" name="Group 225">
            <a:extLst>
              <a:ext uri="{FF2B5EF4-FFF2-40B4-BE49-F238E27FC236}">
                <a16:creationId xmlns:a16="http://schemas.microsoft.com/office/drawing/2014/main" id="{58343725-DD60-4378-84E8-A7C004EF4224}"/>
              </a:ext>
            </a:extLst>
          </p:cNvPr>
          <p:cNvGrpSpPr/>
          <p:nvPr/>
        </p:nvGrpSpPr>
        <p:grpSpPr>
          <a:xfrm>
            <a:off x="5534361" y="5919459"/>
            <a:ext cx="357790" cy="311452"/>
            <a:chOff x="5554512" y="4698698"/>
            <a:chExt cx="357790" cy="311452"/>
          </a:xfrm>
        </p:grpSpPr>
        <p:sp>
          <p:nvSpPr>
            <p:cNvPr id="227" name="TextBox 16">
              <a:extLst>
                <a:ext uri="{FF2B5EF4-FFF2-40B4-BE49-F238E27FC236}">
                  <a16:creationId xmlns:a16="http://schemas.microsoft.com/office/drawing/2014/main" id="{F054A853-0FB7-4108-84A7-448CBB2342DB}"/>
                </a:ext>
              </a:extLst>
            </p:cNvPr>
            <p:cNvSpPr txBox="1">
              <a:spLocks noChangeArrowheads="1"/>
            </p:cNvSpPr>
            <p:nvPr/>
          </p:nvSpPr>
          <p:spPr bwMode="auto">
            <a:xfrm>
              <a:off x="555451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1965</a:t>
              </a:r>
            </a:p>
          </p:txBody>
        </p:sp>
        <p:sp>
          <p:nvSpPr>
            <p:cNvPr id="228" name="TextBox 16">
              <a:extLst>
                <a:ext uri="{FF2B5EF4-FFF2-40B4-BE49-F238E27FC236}">
                  <a16:creationId xmlns:a16="http://schemas.microsoft.com/office/drawing/2014/main" id="{FC51BCD3-924C-48FA-9CFF-F07120F2D497}"/>
                </a:ext>
              </a:extLst>
            </p:cNvPr>
            <p:cNvSpPr txBox="1">
              <a:spLocks noChangeArrowheads="1"/>
            </p:cNvSpPr>
            <p:nvPr/>
          </p:nvSpPr>
          <p:spPr bwMode="auto">
            <a:xfrm>
              <a:off x="559779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46</a:t>
              </a:r>
            </a:p>
          </p:txBody>
        </p:sp>
      </p:grpSp>
      <p:grpSp>
        <p:nvGrpSpPr>
          <p:cNvPr id="184" name="Group 226">
            <a:extLst>
              <a:ext uri="{FF2B5EF4-FFF2-40B4-BE49-F238E27FC236}">
                <a16:creationId xmlns:a16="http://schemas.microsoft.com/office/drawing/2014/main" id="{48EC7DCE-CFD8-4489-983D-6BCC486A967B}"/>
              </a:ext>
            </a:extLst>
          </p:cNvPr>
          <p:cNvGrpSpPr/>
          <p:nvPr/>
        </p:nvGrpSpPr>
        <p:grpSpPr>
          <a:xfrm>
            <a:off x="6128902" y="5919459"/>
            <a:ext cx="357790" cy="311452"/>
            <a:chOff x="6149053" y="4698698"/>
            <a:chExt cx="357790" cy="311452"/>
          </a:xfrm>
        </p:grpSpPr>
        <p:sp>
          <p:nvSpPr>
            <p:cNvPr id="225" name="TextBox 16">
              <a:extLst>
                <a:ext uri="{FF2B5EF4-FFF2-40B4-BE49-F238E27FC236}">
                  <a16:creationId xmlns:a16="http://schemas.microsoft.com/office/drawing/2014/main" id="{07472CAD-BE30-4EC9-907E-21A0002C9F9B}"/>
                </a:ext>
              </a:extLst>
            </p:cNvPr>
            <p:cNvSpPr txBox="1">
              <a:spLocks noChangeArrowheads="1"/>
            </p:cNvSpPr>
            <p:nvPr/>
          </p:nvSpPr>
          <p:spPr bwMode="auto">
            <a:xfrm>
              <a:off x="6149053"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1756</a:t>
              </a:r>
            </a:p>
          </p:txBody>
        </p:sp>
        <p:sp>
          <p:nvSpPr>
            <p:cNvPr id="226" name="TextBox 16">
              <a:extLst>
                <a:ext uri="{FF2B5EF4-FFF2-40B4-BE49-F238E27FC236}">
                  <a16:creationId xmlns:a16="http://schemas.microsoft.com/office/drawing/2014/main" id="{E43A042E-00A9-4F4E-8C93-F238ADF2E293}"/>
                </a:ext>
              </a:extLst>
            </p:cNvPr>
            <p:cNvSpPr txBox="1">
              <a:spLocks noChangeArrowheads="1"/>
            </p:cNvSpPr>
            <p:nvPr/>
          </p:nvSpPr>
          <p:spPr bwMode="auto">
            <a:xfrm>
              <a:off x="6192334"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20</a:t>
              </a:r>
            </a:p>
          </p:txBody>
        </p:sp>
      </p:grpSp>
      <p:sp>
        <p:nvSpPr>
          <p:cNvPr id="185" name="Rectangle 479">
            <a:extLst>
              <a:ext uri="{FF2B5EF4-FFF2-40B4-BE49-F238E27FC236}">
                <a16:creationId xmlns:a16="http://schemas.microsoft.com/office/drawing/2014/main" id="{40962F0D-72AA-4A32-939B-473D4F14892C}"/>
              </a:ext>
            </a:extLst>
          </p:cNvPr>
          <p:cNvSpPr>
            <a:spLocks noChangeArrowheads="1"/>
          </p:cNvSpPr>
          <p:nvPr/>
        </p:nvSpPr>
        <p:spPr bwMode="auto">
          <a:xfrm rot="16200000">
            <a:off x="1116609" y="4896255"/>
            <a:ext cx="1263166" cy="276999"/>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Yearly incidence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non-vertebral  fractures (%) </a:t>
            </a:r>
          </a:p>
        </p:txBody>
      </p:sp>
      <p:sp>
        <p:nvSpPr>
          <p:cNvPr id="186" name="Rectangle 35">
            <a:extLst>
              <a:ext uri="{FF2B5EF4-FFF2-40B4-BE49-F238E27FC236}">
                <a16:creationId xmlns:a16="http://schemas.microsoft.com/office/drawing/2014/main" id="{81A8AB40-BB63-4162-83CB-3442FBE941CE}"/>
              </a:ext>
            </a:extLst>
          </p:cNvPr>
          <p:cNvSpPr>
            <a:spLocks noChangeArrowheads="1"/>
          </p:cNvSpPr>
          <p:nvPr/>
        </p:nvSpPr>
        <p:spPr bwMode="auto">
          <a:xfrm>
            <a:off x="5773096" y="5820399"/>
            <a:ext cx="1057982"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DMAb Treatment</a:t>
            </a:r>
          </a:p>
        </p:txBody>
      </p:sp>
      <p:sp>
        <p:nvSpPr>
          <p:cNvPr id="187" name="TextBox 16">
            <a:extLst>
              <a:ext uri="{FF2B5EF4-FFF2-40B4-BE49-F238E27FC236}">
                <a16:creationId xmlns:a16="http://schemas.microsoft.com/office/drawing/2014/main" id="{48B8F79C-BBB2-4204-A47D-26AF7F7B13EA}"/>
              </a:ext>
            </a:extLst>
          </p:cNvPr>
          <p:cNvSpPr txBox="1">
            <a:spLocks noChangeArrowheads="1"/>
          </p:cNvSpPr>
          <p:nvPr/>
        </p:nvSpPr>
        <p:spPr bwMode="auto">
          <a:xfrm>
            <a:off x="6718557"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1743</a:t>
            </a:r>
          </a:p>
        </p:txBody>
      </p:sp>
      <p:sp>
        <p:nvSpPr>
          <p:cNvPr id="188" name="TextBox 16">
            <a:extLst>
              <a:ext uri="{FF2B5EF4-FFF2-40B4-BE49-F238E27FC236}">
                <a16:creationId xmlns:a16="http://schemas.microsoft.com/office/drawing/2014/main" id="{39A36D2C-5CE8-4A05-9D2D-D4479AE4CE3B}"/>
              </a:ext>
            </a:extLst>
          </p:cNvPr>
          <p:cNvSpPr txBox="1">
            <a:spLocks noChangeArrowheads="1"/>
          </p:cNvSpPr>
          <p:nvPr/>
        </p:nvSpPr>
        <p:spPr bwMode="auto">
          <a:xfrm>
            <a:off x="6805840"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14</a:t>
            </a:r>
          </a:p>
        </p:txBody>
      </p:sp>
      <p:sp>
        <p:nvSpPr>
          <p:cNvPr id="189" name="TextBox 16">
            <a:extLst>
              <a:ext uri="{FF2B5EF4-FFF2-40B4-BE49-F238E27FC236}">
                <a16:creationId xmlns:a16="http://schemas.microsoft.com/office/drawing/2014/main" id="{14FA2E6A-F39D-4F0A-95EF-E95814E650B8}"/>
              </a:ext>
            </a:extLst>
          </p:cNvPr>
          <p:cNvSpPr txBox="1">
            <a:spLocks noChangeArrowheads="1"/>
          </p:cNvSpPr>
          <p:nvPr/>
        </p:nvSpPr>
        <p:spPr bwMode="auto">
          <a:xfrm>
            <a:off x="7327300"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1585</a:t>
            </a:r>
          </a:p>
        </p:txBody>
      </p:sp>
      <p:sp>
        <p:nvSpPr>
          <p:cNvPr id="190" name="TextBox 16">
            <a:extLst>
              <a:ext uri="{FF2B5EF4-FFF2-40B4-BE49-F238E27FC236}">
                <a16:creationId xmlns:a16="http://schemas.microsoft.com/office/drawing/2014/main" id="{F64E1F6C-2317-4845-843D-0C34D42D8340}"/>
              </a:ext>
            </a:extLst>
          </p:cNvPr>
          <p:cNvSpPr txBox="1">
            <a:spLocks noChangeArrowheads="1"/>
          </p:cNvSpPr>
          <p:nvPr/>
        </p:nvSpPr>
        <p:spPr bwMode="auto">
          <a:xfrm>
            <a:off x="7414583"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16</a:t>
            </a:r>
          </a:p>
        </p:txBody>
      </p:sp>
      <p:sp>
        <p:nvSpPr>
          <p:cNvPr id="191" name="TextBox 16">
            <a:extLst>
              <a:ext uri="{FF2B5EF4-FFF2-40B4-BE49-F238E27FC236}">
                <a16:creationId xmlns:a16="http://schemas.microsoft.com/office/drawing/2014/main" id="{EE8C0CCF-DA78-4ED9-BE32-B97CAA2181E3}"/>
              </a:ext>
            </a:extLst>
          </p:cNvPr>
          <p:cNvSpPr txBox="1">
            <a:spLocks noChangeArrowheads="1"/>
          </p:cNvSpPr>
          <p:nvPr/>
        </p:nvSpPr>
        <p:spPr bwMode="auto">
          <a:xfrm>
            <a:off x="7941515" y="3964471"/>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1451</a:t>
            </a:r>
          </a:p>
        </p:txBody>
      </p:sp>
      <p:sp>
        <p:nvSpPr>
          <p:cNvPr id="192" name="TextBox 16">
            <a:extLst>
              <a:ext uri="{FF2B5EF4-FFF2-40B4-BE49-F238E27FC236}">
                <a16:creationId xmlns:a16="http://schemas.microsoft.com/office/drawing/2014/main" id="{F7E87310-6B4A-4115-8B6A-F64573391160}"/>
              </a:ext>
            </a:extLst>
          </p:cNvPr>
          <p:cNvSpPr txBox="1">
            <a:spLocks noChangeArrowheads="1"/>
          </p:cNvSpPr>
          <p:nvPr/>
        </p:nvSpPr>
        <p:spPr bwMode="auto">
          <a:xfrm>
            <a:off x="8028798" y="3854440"/>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27</a:t>
            </a:r>
          </a:p>
        </p:txBody>
      </p:sp>
      <p:grpSp>
        <p:nvGrpSpPr>
          <p:cNvPr id="193" name="Group 235">
            <a:extLst>
              <a:ext uri="{FF2B5EF4-FFF2-40B4-BE49-F238E27FC236}">
                <a16:creationId xmlns:a16="http://schemas.microsoft.com/office/drawing/2014/main" id="{3D6048E9-79A9-4292-954C-B166B9F8D2A2}"/>
              </a:ext>
            </a:extLst>
          </p:cNvPr>
          <p:cNvGrpSpPr/>
          <p:nvPr/>
        </p:nvGrpSpPr>
        <p:grpSpPr>
          <a:xfrm>
            <a:off x="6738213" y="5919459"/>
            <a:ext cx="357790" cy="311452"/>
            <a:chOff x="6735508" y="4698698"/>
            <a:chExt cx="357790" cy="311452"/>
          </a:xfrm>
        </p:grpSpPr>
        <p:sp>
          <p:nvSpPr>
            <p:cNvPr id="223" name="TextBox 16">
              <a:extLst>
                <a:ext uri="{FF2B5EF4-FFF2-40B4-BE49-F238E27FC236}">
                  <a16:creationId xmlns:a16="http://schemas.microsoft.com/office/drawing/2014/main" id="{044EFA26-6595-4D48-B539-2D22938266B2}"/>
                </a:ext>
              </a:extLst>
            </p:cNvPr>
            <p:cNvSpPr txBox="1">
              <a:spLocks noChangeArrowheads="1"/>
            </p:cNvSpPr>
            <p:nvPr/>
          </p:nvSpPr>
          <p:spPr bwMode="auto">
            <a:xfrm>
              <a:off x="6735508"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1646</a:t>
              </a:r>
            </a:p>
          </p:txBody>
        </p:sp>
        <p:sp>
          <p:nvSpPr>
            <p:cNvPr id="224" name="TextBox 16">
              <a:extLst>
                <a:ext uri="{FF2B5EF4-FFF2-40B4-BE49-F238E27FC236}">
                  <a16:creationId xmlns:a16="http://schemas.microsoft.com/office/drawing/2014/main" id="{A4942C2E-7263-4B94-9C78-3CB3370FE9F9}"/>
                </a:ext>
              </a:extLst>
            </p:cNvPr>
            <p:cNvSpPr txBox="1">
              <a:spLocks noChangeArrowheads="1"/>
            </p:cNvSpPr>
            <p:nvPr/>
          </p:nvSpPr>
          <p:spPr bwMode="auto">
            <a:xfrm>
              <a:off x="6778789"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28</a:t>
              </a:r>
            </a:p>
          </p:txBody>
        </p:sp>
      </p:grpSp>
      <p:grpSp>
        <p:nvGrpSpPr>
          <p:cNvPr id="194" name="Group 236">
            <a:extLst>
              <a:ext uri="{FF2B5EF4-FFF2-40B4-BE49-F238E27FC236}">
                <a16:creationId xmlns:a16="http://schemas.microsoft.com/office/drawing/2014/main" id="{57372244-033C-4275-B877-0BA4953BE192}"/>
              </a:ext>
            </a:extLst>
          </p:cNvPr>
          <p:cNvGrpSpPr/>
          <p:nvPr/>
        </p:nvGrpSpPr>
        <p:grpSpPr>
          <a:xfrm>
            <a:off x="7341717" y="5919459"/>
            <a:ext cx="357790" cy="311452"/>
            <a:chOff x="7332141" y="4698698"/>
            <a:chExt cx="357790" cy="311452"/>
          </a:xfrm>
        </p:grpSpPr>
        <p:sp>
          <p:nvSpPr>
            <p:cNvPr id="221" name="TextBox 16">
              <a:extLst>
                <a:ext uri="{FF2B5EF4-FFF2-40B4-BE49-F238E27FC236}">
                  <a16:creationId xmlns:a16="http://schemas.microsoft.com/office/drawing/2014/main" id="{21858094-8F9E-4B2B-9E3C-F0F6B288F20F}"/>
                </a:ext>
              </a:extLst>
            </p:cNvPr>
            <p:cNvSpPr txBox="1">
              <a:spLocks noChangeArrowheads="1"/>
            </p:cNvSpPr>
            <p:nvPr/>
          </p:nvSpPr>
          <p:spPr bwMode="auto">
            <a:xfrm>
              <a:off x="7332141"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1515</a:t>
              </a:r>
            </a:p>
          </p:txBody>
        </p:sp>
        <p:sp>
          <p:nvSpPr>
            <p:cNvPr id="222" name="TextBox 16">
              <a:extLst>
                <a:ext uri="{FF2B5EF4-FFF2-40B4-BE49-F238E27FC236}">
                  <a16:creationId xmlns:a16="http://schemas.microsoft.com/office/drawing/2014/main" id="{62B966A0-86B3-446F-B87A-4C2ED4111F3D}"/>
                </a:ext>
              </a:extLst>
            </p:cNvPr>
            <p:cNvSpPr txBox="1">
              <a:spLocks noChangeArrowheads="1"/>
            </p:cNvSpPr>
            <p:nvPr/>
          </p:nvSpPr>
          <p:spPr bwMode="auto">
            <a:xfrm>
              <a:off x="7375422"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a:t>
              </a:r>
            </a:p>
          </p:txBody>
        </p:sp>
      </p:grpSp>
      <p:grpSp>
        <p:nvGrpSpPr>
          <p:cNvPr id="195" name="Group 237">
            <a:extLst>
              <a:ext uri="{FF2B5EF4-FFF2-40B4-BE49-F238E27FC236}">
                <a16:creationId xmlns:a16="http://schemas.microsoft.com/office/drawing/2014/main" id="{CB5BDD39-944E-483F-B2C2-114E2BF233FB}"/>
              </a:ext>
            </a:extLst>
          </p:cNvPr>
          <p:cNvGrpSpPr/>
          <p:nvPr/>
        </p:nvGrpSpPr>
        <p:grpSpPr>
          <a:xfrm>
            <a:off x="7954365" y="5919459"/>
            <a:ext cx="357790" cy="311452"/>
            <a:chOff x="8004974" y="4698698"/>
            <a:chExt cx="357790" cy="311452"/>
          </a:xfrm>
        </p:grpSpPr>
        <p:sp>
          <p:nvSpPr>
            <p:cNvPr id="219" name="TextBox 16">
              <a:extLst>
                <a:ext uri="{FF2B5EF4-FFF2-40B4-BE49-F238E27FC236}">
                  <a16:creationId xmlns:a16="http://schemas.microsoft.com/office/drawing/2014/main" id="{601B2B57-886F-47EE-85FE-B2B067AB7CBC}"/>
                </a:ext>
              </a:extLst>
            </p:cNvPr>
            <p:cNvSpPr txBox="1">
              <a:spLocks noChangeArrowheads="1"/>
            </p:cNvSpPr>
            <p:nvPr/>
          </p:nvSpPr>
          <p:spPr bwMode="auto">
            <a:xfrm>
              <a:off x="8004974"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1394</a:t>
              </a:r>
            </a:p>
          </p:txBody>
        </p:sp>
        <p:sp>
          <p:nvSpPr>
            <p:cNvPr id="220" name="TextBox 16">
              <a:extLst>
                <a:ext uri="{FF2B5EF4-FFF2-40B4-BE49-F238E27FC236}">
                  <a16:creationId xmlns:a16="http://schemas.microsoft.com/office/drawing/2014/main" id="{E9CBEB29-C617-4238-B2B2-B7699252BB81}"/>
                </a:ext>
              </a:extLst>
            </p:cNvPr>
            <p:cNvSpPr txBox="1">
              <a:spLocks noChangeArrowheads="1"/>
            </p:cNvSpPr>
            <p:nvPr/>
          </p:nvSpPr>
          <p:spPr bwMode="auto">
            <a:xfrm>
              <a:off x="8048255"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a:t>
              </a:r>
            </a:p>
          </p:txBody>
        </p:sp>
      </p:grpSp>
      <p:grpSp>
        <p:nvGrpSpPr>
          <p:cNvPr id="196" name="Group 238">
            <a:extLst>
              <a:ext uri="{FF2B5EF4-FFF2-40B4-BE49-F238E27FC236}">
                <a16:creationId xmlns:a16="http://schemas.microsoft.com/office/drawing/2014/main" id="{9F9BEDC0-1B12-44D6-B94B-9722FD0D22A3}"/>
              </a:ext>
            </a:extLst>
          </p:cNvPr>
          <p:cNvGrpSpPr/>
          <p:nvPr/>
        </p:nvGrpSpPr>
        <p:grpSpPr>
          <a:xfrm>
            <a:off x="3076706" y="1926730"/>
            <a:ext cx="744405" cy="169277"/>
            <a:chOff x="778085" y="1061359"/>
            <a:chExt cx="744405" cy="169277"/>
          </a:xfrm>
        </p:grpSpPr>
        <p:sp>
          <p:nvSpPr>
            <p:cNvPr id="217" name="Rectangle 10">
              <a:extLst>
                <a:ext uri="{FF2B5EF4-FFF2-40B4-BE49-F238E27FC236}">
                  <a16:creationId xmlns:a16="http://schemas.microsoft.com/office/drawing/2014/main" id="{CEF16A99-06BF-46FB-B825-8D260CF2A77F}"/>
                </a:ext>
              </a:extLst>
            </p:cNvPr>
            <p:cNvSpPr>
              <a:spLocks noChangeArrowheads="1"/>
            </p:cNvSpPr>
            <p:nvPr/>
          </p:nvSpPr>
          <p:spPr bwMode="auto">
            <a:xfrm>
              <a:off x="1080061" y="1061359"/>
              <a:ext cx="442429"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Placebo</a:t>
              </a:r>
            </a:p>
          </p:txBody>
        </p:sp>
        <p:sp>
          <p:nvSpPr>
            <p:cNvPr id="218" name="Rectangle 40">
              <a:extLst>
                <a:ext uri="{FF2B5EF4-FFF2-40B4-BE49-F238E27FC236}">
                  <a16:creationId xmlns:a16="http://schemas.microsoft.com/office/drawing/2014/main" id="{C595A2FF-8BCC-4DB4-ADAD-957D10605194}"/>
                </a:ext>
              </a:extLst>
            </p:cNvPr>
            <p:cNvSpPr>
              <a:spLocks noChangeAspect="1" noChangeArrowheads="1"/>
            </p:cNvSpPr>
            <p:nvPr/>
          </p:nvSpPr>
          <p:spPr bwMode="auto">
            <a:xfrm>
              <a:off x="778085" y="1087605"/>
              <a:ext cx="157033" cy="112442"/>
            </a:xfrm>
            <a:prstGeom prst="rect">
              <a:avLst/>
            </a:prstGeom>
            <a:solidFill>
              <a:schemeClr val="bg1">
                <a:lumMod val="6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sp>
        <p:nvSpPr>
          <p:cNvPr id="197" name="TextBox 196">
            <a:extLst>
              <a:ext uri="{FF2B5EF4-FFF2-40B4-BE49-F238E27FC236}">
                <a16:creationId xmlns:a16="http://schemas.microsoft.com/office/drawing/2014/main" id="{769B934F-94BC-44EB-8C02-B7A163926C99}"/>
              </a:ext>
            </a:extLst>
          </p:cNvPr>
          <p:cNvSpPr txBox="1"/>
          <p:nvPr/>
        </p:nvSpPr>
        <p:spPr>
          <a:xfrm>
            <a:off x="4371485"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a:t>
            </a:r>
          </a:p>
        </p:txBody>
      </p:sp>
      <p:grpSp>
        <p:nvGrpSpPr>
          <p:cNvPr id="198" name="Group 240">
            <a:extLst>
              <a:ext uri="{FF2B5EF4-FFF2-40B4-BE49-F238E27FC236}">
                <a16:creationId xmlns:a16="http://schemas.microsoft.com/office/drawing/2014/main" id="{1AED7801-78E6-4882-A1D4-38A7256301D6}"/>
              </a:ext>
            </a:extLst>
          </p:cNvPr>
          <p:cNvGrpSpPr/>
          <p:nvPr/>
        </p:nvGrpSpPr>
        <p:grpSpPr>
          <a:xfrm>
            <a:off x="3114152" y="5919459"/>
            <a:ext cx="357790" cy="311452"/>
            <a:chOff x="4547662" y="4698698"/>
            <a:chExt cx="357790" cy="311452"/>
          </a:xfrm>
        </p:grpSpPr>
        <p:sp>
          <p:nvSpPr>
            <p:cNvPr id="215" name="TextBox 214">
              <a:extLst>
                <a:ext uri="{FF2B5EF4-FFF2-40B4-BE49-F238E27FC236}">
                  <a16:creationId xmlns:a16="http://schemas.microsoft.com/office/drawing/2014/main" id="{922D37B5-C271-4C4B-841E-C015D0F5E914}"/>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3688</a:t>
              </a:r>
            </a:p>
          </p:txBody>
        </p:sp>
        <p:sp>
          <p:nvSpPr>
            <p:cNvPr id="216" name="TextBox 215">
              <a:extLst>
                <a:ext uri="{FF2B5EF4-FFF2-40B4-BE49-F238E27FC236}">
                  <a16:creationId xmlns:a16="http://schemas.microsoft.com/office/drawing/2014/main" id="{697E2865-CF7D-4006-86FC-73EBCD785571}"/>
                </a:ext>
              </a:extLst>
            </p:cNvPr>
            <p:cNvSpPr txBox="1">
              <a:spLocks noChangeArrowheads="1"/>
            </p:cNvSpPr>
            <p:nvPr/>
          </p:nvSpPr>
          <p:spPr bwMode="auto">
            <a:xfrm>
              <a:off x="4569302" y="4698698"/>
              <a:ext cx="31451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103</a:t>
              </a:r>
            </a:p>
          </p:txBody>
        </p:sp>
      </p:grpSp>
      <p:grpSp>
        <p:nvGrpSpPr>
          <p:cNvPr id="199" name="Group 241">
            <a:extLst>
              <a:ext uri="{FF2B5EF4-FFF2-40B4-BE49-F238E27FC236}">
                <a16:creationId xmlns:a16="http://schemas.microsoft.com/office/drawing/2014/main" id="{062000C9-5828-403C-A85D-2B1189E9AF90}"/>
              </a:ext>
            </a:extLst>
          </p:cNvPr>
          <p:cNvGrpSpPr/>
          <p:nvPr/>
        </p:nvGrpSpPr>
        <p:grpSpPr>
          <a:xfrm>
            <a:off x="3720900" y="5919459"/>
            <a:ext cx="357790" cy="311452"/>
            <a:chOff x="4547662" y="4698698"/>
            <a:chExt cx="357790" cy="311452"/>
          </a:xfrm>
        </p:grpSpPr>
        <p:sp>
          <p:nvSpPr>
            <p:cNvPr id="213" name="TextBox 212">
              <a:extLst>
                <a:ext uri="{FF2B5EF4-FFF2-40B4-BE49-F238E27FC236}">
                  <a16:creationId xmlns:a16="http://schemas.microsoft.com/office/drawing/2014/main" id="{A8467BA0-32B7-413B-AE09-568F05292899}"/>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3454</a:t>
              </a:r>
            </a:p>
          </p:txBody>
        </p:sp>
        <p:sp>
          <p:nvSpPr>
            <p:cNvPr id="214" name="TextBox 213">
              <a:extLst>
                <a:ext uri="{FF2B5EF4-FFF2-40B4-BE49-F238E27FC236}">
                  <a16:creationId xmlns:a16="http://schemas.microsoft.com/office/drawing/2014/main" id="{1D3D7AF4-A184-4F92-BD7B-C564BF9C26CD}"/>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83</a:t>
              </a:r>
            </a:p>
          </p:txBody>
        </p:sp>
      </p:grpSp>
      <p:grpSp>
        <p:nvGrpSpPr>
          <p:cNvPr id="200" name="Group 242">
            <a:extLst>
              <a:ext uri="{FF2B5EF4-FFF2-40B4-BE49-F238E27FC236}">
                <a16:creationId xmlns:a16="http://schemas.microsoft.com/office/drawing/2014/main" id="{4ACC0E1C-0D13-4DE6-B61F-9C63B672596A}"/>
              </a:ext>
            </a:extLst>
          </p:cNvPr>
          <p:cNvGrpSpPr/>
          <p:nvPr/>
        </p:nvGrpSpPr>
        <p:grpSpPr>
          <a:xfrm>
            <a:off x="2513686" y="5919459"/>
            <a:ext cx="357790" cy="311452"/>
            <a:chOff x="2533836" y="4706707"/>
            <a:chExt cx="357790" cy="311452"/>
          </a:xfrm>
        </p:grpSpPr>
        <p:sp>
          <p:nvSpPr>
            <p:cNvPr id="211" name="TextBox 210">
              <a:extLst>
                <a:ext uri="{FF2B5EF4-FFF2-40B4-BE49-F238E27FC236}">
                  <a16:creationId xmlns:a16="http://schemas.microsoft.com/office/drawing/2014/main" id="{D23EAC45-ACCB-4E28-9F1C-F7EA764172E7}"/>
                </a:ext>
              </a:extLst>
            </p:cNvPr>
            <p:cNvSpPr txBox="1">
              <a:spLocks noChangeArrowheads="1"/>
            </p:cNvSpPr>
            <p:nvPr/>
          </p:nvSpPr>
          <p:spPr bwMode="auto">
            <a:xfrm>
              <a:off x="2533836" y="4810410"/>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3906</a:t>
              </a:r>
            </a:p>
          </p:txBody>
        </p:sp>
        <p:sp>
          <p:nvSpPr>
            <p:cNvPr id="212" name="TextBox 211">
              <a:extLst>
                <a:ext uri="{FF2B5EF4-FFF2-40B4-BE49-F238E27FC236}">
                  <a16:creationId xmlns:a16="http://schemas.microsoft.com/office/drawing/2014/main" id="{B7D75650-4371-4FCA-A9C3-FF3DFF48E48A}"/>
                </a:ext>
              </a:extLst>
            </p:cNvPr>
            <p:cNvSpPr txBox="1">
              <a:spLocks noChangeArrowheads="1"/>
            </p:cNvSpPr>
            <p:nvPr/>
          </p:nvSpPr>
          <p:spPr bwMode="auto">
            <a:xfrm>
              <a:off x="2555476" y="4706707"/>
              <a:ext cx="31451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116</a:t>
              </a:r>
            </a:p>
          </p:txBody>
        </p:sp>
      </p:grpSp>
      <p:sp>
        <p:nvSpPr>
          <p:cNvPr id="201" name="TextBox 200">
            <a:extLst>
              <a:ext uri="{FF2B5EF4-FFF2-40B4-BE49-F238E27FC236}">
                <a16:creationId xmlns:a16="http://schemas.microsoft.com/office/drawing/2014/main" id="{F7A4F8CD-8B99-4F99-AD98-82419F3A8B15}"/>
              </a:ext>
            </a:extLst>
          </p:cNvPr>
          <p:cNvSpPr txBox="1"/>
          <p:nvPr/>
        </p:nvSpPr>
        <p:spPr>
          <a:xfrm>
            <a:off x="4966431"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a:t>
            </a:r>
          </a:p>
        </p:txBody>
      </p:sp>
      <p:sp>
        <p:nvSpPr>
          <p:cNvPr id="202" name="TextBox 201">
            <a:extLst>
              <a:ext uri="{FF2B5EF4-FFF2-40B4-BE49-F238E27FC236}">
                <a16:creationId xmlns:a16="http://schemas.microsoft.com/office/drawing/2014/main" id="{E4F47A27-4055-4749-85F8-01DC6EF9092F}"/>
              </a:ext>
            </a:extLst>
          </p:cNvPr>
          <p:cNvSpPr txBox="1"/>
          <p:nvPr/>
        </p:nvSpPr>
        <p:spPr>
          <a:xfrm>
            <a:off x="5584708"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a:t>
            </a:r>
          </a:p>
        </p:txBody>
      </p:sp>
      <p:sp>
        <p:nvSpPr>
          <p:cNvPr id="203" name="TextBox 202">
            <a:extLst>
              <a:ext uri="{FF2B5EF4-FFF2-40B4-BE49-F238E27FC236}">
                <a16:creationId xmlns:a16="http://schemas.microsoft.com/office/drawing/2014/main" id="{76AD8117-C3A1-4F3E-B881-61BF71CF38C9}"/>
              </a:ext>
            </a:extLst>
          </p:cNvPr>
          <p:cNvSpPr txBox="1"/>
          <p:nvPr/>
        </p:nvSpPr>
        <p:spPr>
          <a:xfrm>
            <a:off x="6173224"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a:t>
            </a:r>
          </a:p>
        </p:txBody>
      </p:sp>
      <p:sp>
        <p:nvSpPr>
          <p:cNvPr id="204" name="TextBox 203">
            <a:extLst>
              <a:ext uri="{FF2B5EF4-FFF2-40B4-BE49-F238E27FC236}">
                <a16:creationId xmlns:a16="http://schemas.microsoft.com/office/drawing/2014/main" id="{D7386BAD-63FF-47C6-A2DC-CA7AFAE29A4E}"/>
              </a:ext>
            </a:extLst>
          </p:cNvPr>
          <p:cNvSpPr txBox="1"/>
          <p:nvPr/>
        </p:nvSpPr>
        <p:spPr>
          <a:xfrm>
            <a:off x="6783221"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5</a:t>
            </a:r>
          </a:p>
        </p:txBody>
      </p:sp>
      <p:sp>
        <p:nvSpPr>
          <p:cNvPr id="205" name="TextBox 204">
            <a:extLst>
              <a:ext uri="{FF2B5EF4-FFF2-40B4-BE49-F238E27FC236}">
                <a16:creationId xmlns:a16="http://schemas.microsoft.com/office/drawing/2014/main" id="{85F788A6-3D93-4BD8-9ADD-04B547640D3F}"/>
              </a:ext>
            </a:extLst>
          </p:cNvPr>
          <p:cNvSpPr txBox="1"/>
          <p:nvPr/>
        </p:nvSpPr>
        <p:spPr>
          <a:xfrm>
            <a:off x="7390125"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6</a:t>
            </a:r>
          </a:p>
        </p:txBody>
      </p:sp>
      <p:sp>
        <p:nvSpPr>
          <p:cNvPr id="206" name="TextBox 205">
            <a:extLst>
              <a:ext uri="{FF2B5EF4-FFF2-40B4-BE49-F238E27FC236}">
                <a16:creationId xmlns:a16="http://schemas.microsoft.com/office/drawing/2014/main" id="{8A097179-C77F-41DD-ABC9-BB9793621944}"/>
              </a:ext>
            </a:extLst>
          </p:cNvPr>
          <p:cNvSpPr txBox="1"/>
          <p:nvPr/>
        </p:nvSpPr>
        <p:spPr>
          <a:xfrm>
            <a:off x="7996444"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7</a:t>
            </a:r>
          </a:p>
        </p:txBody>
      </p:sp>
      <p:sp>
        <p:nvSpPr>
          <p:cNvPr id="207" name="TextBox 206">
            <a:extLst>
              <a:ext uri="{FF2B5EF4-FFF2-40B4-BE49-F238E27FC236}">
                <a16:creationId xmlns:a16="http://schemas.microsoft.com/office/drawing/2014/main" id="{21546EE1-3E5A-4500-88DA-608DF607DCE9}"/>
              </a:ext>
            </a:extLst>
          </p:cNvPr>
          <p:cNvSpPr txBox="1"/>
          <p:nvPr/>
        </p:nvSpPr>
        <p:spPr>
          <a:xfrm>
            <a:off x="2557565"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a:t>
            </a:r>
          </a:p>
        </p:txBody>
      </p:sp>
      <p:sp>
        <p:nvSpPr>
          <p:cNvPr id="208" name="TextBox 207">
            <a:extLst>
              <a:ext uri="{FF2B5EF4-FFF2-40B4-BE49-F238E27FC236}">
                <a16:creationId xmlns:a16="http://schemas.microsoft.com/office/drawing/2014/main" id="{9FDF977C-8762-49CC-96BD-CC41C771B026}"/>
              </a:ext>
            </a:extLst>
          </p:cNvPr>
          <p:cNvSpPr txBox="1"/>
          <p:nvPr/>
        </p:nvSpPr>
        <p:spPr>
          <a:xfrm>
            <a:off x="3159628"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a:t>
            </a:r>
          </a:p>
        </p:txBody>
      </p:sp>
      <p:sp>
        <p:nvSpPr>
          <p:cNvPr id="209" name="TextBox 208">
            <a:extLst>
              <a:ext uri="{FF2B5EF4-FFF2-40B4-BE49-F238E27FC236}">
                <a16:creationId xmlns:a16="http://schemas.microsoft.com/office/drawing/2014/main" id="{3E188752-3A47-484E-B8CD-13B8BDBEC49A}"/>
              </a:ext>
            </a:extLst>
          </p:cNvPr>
          <p:cNvSpPr txBox="1"/>
          <p:nvPr/>
        </p:nvSpPr>
        <p:spPr>
          <a:xfrm>
            <a:off x="3770769" y="5594682"/>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a:t>
            </a:r>
          </a:p>
        </p:txBody>
      </p:sp>
      <p:sp>
        <p:nvSpPr>
          <p:cNvPr id="210" name="Rectangle 35">
            <a:extLst>
              <a:ext uri="{FF2B5EF4-FFF2-40B4-BE49-F238E27FC236}">
                <a16:creationId xmlns:a16="http://schemas.microsoft.com/office/drawing/2014/main" id="{4D37FAA1-32A3-4BAF-8678-E4B0731C8C47}"/>
              </a:ext>
            </a:extLst>
          </p:cNvPr>
          <p:cNvSpPr>
            <a:spLocks noChangeArrowheads="1"/>
          </p:cNvSpPr>
          <p:nvPr/>
        </p:nvSpPr>
        <p:spPr bwMode="auto">
          <a:xfrm>
            <a:off x="2731502" y="5820399"/>
            <a:ext cx="1139735"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Placebo Treatment</a:t>
            </a:r>
          </a:p>
        </p:txBody>
      </p:sp>
      <p:sp>
        <p:nvSpPr>
          <p:cNvPr id="247" name="Rectangle 246">
            <a:extLst>
              <a:ext uri="{FF2B5EF4-FFF2-40B4-BE49-F238E27FC236}">
                <a16:creationId xmlns:a16="http://schemas.microsoft.com/office/drawing/2014/main" id="{9424AB02-0E63-412C-ABB2-5F5A9641192B}"/>
              </a:ext>
            </a:extLst>
          </p:cNvPr>
          <p:cNvSpPr/>
          <p:nvPr/>
        </p:nvSpPr>
        <p:spPr>
          <a:xfrm>
            <a:off x="223284" y="1514786"/>
            <a:ext cx="8920716"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Yearly Non-vertebral Fracture Incidence With Denosumab Treatment for Up to 10 Years</a:t>
            </a:r>
            <a:r>
              <a:rPr kumimoji="0" lang="en-US" sz="20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1</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3" name="Down Arrow 99">
            <a:extLst>
              <a:ext uri="{FF2B5EF4-FFF2-40B4-BE49-F238E27FC236}">
                <a16:creationId xmlns:a16="http://schemas.microsoft.com/office/drawing/2014/main" id="{ED79B3F2-3423-4EE5-8D43-1A57FB5F87DF}"/>
              </a:ext>
            </a:extLst>
          </p:cNvPr>
          <p:cNvSpPr/>
          <p:nvPr/>
        </p:nvSpPr>
        <p:spPr>
          <a:xfrm rot="19530358">
            <a:off x="4199808" y="2406459"/>
            <a:ext cx="391886" cy="337754"/>
          </a:xfrm>
          <a:prstGeom prst="downArrow">
            <a:avLst/>
          </a:prstGeom>
          <a:solidFill>
            <a:srgbClr val="D2A58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a:ea typeface="+mn-ea"/>
              <a:cs typeface="+mn-cs"/>
            </a:endParaRPr>
          </a:p>
        </p:txBody>
      </p:sp>
      <p:sp>
        <p:nvSpPr>
          <p:cNvPr id="104" name="Down Arrow 100">
            <a:extLst>
              <a:ext uri="{FF2B5EF4-FFF2-40B4-BE49-F238E27FC236}">
                <a16:creationId xmlns:a16="http://schemas.microsoft.com/office/drawing/2014/main" id="{60D73483-333A-4E82-BB55-23242D3990A2}"/>
              </a:ext>
            </a:extLst>
          </p:cNvPr>
          <p:cNvSpPr/>
          <p:nvPr/>
        </p:nvSpPr>
        <p:spPr>
          <a:xfrm rot="19530358">
            <a:off x="6011209" y="4714254"/>
            <a:ext cx="391886" cy="337754"/>
          </a:xfrm>
          <a:prstGeom prst="downArrow">
            <a:avLst/>
          </a:prstGeom>
          <a:solidFill>
            <a:srgbClr val="D2A58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a:ea typeface="+mn-ea"/>
              <a:cs typeface="+mn-cs"/>
            </a:endParaRPr>
          </a:p>
        </p:txBody>
      </p:sp>
    </p:spTree>
    <p:extLst>
      <p:ext uri="{BB962C8B-B14F-4D97-AF65-F5344CB8AC3E}">
        <p14:creationId xmlns:p14="http://schemas.microsoft.com/office/powerpoint/2010/main" val="522503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20185"/>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Comparison of Nonvertebral Fracture Rates with up to 10 Years of Denosumab Treatment</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 number of subjects who did not miss &gt; 1 dose of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DMAb</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during the first 3 years of FREEDOM or the extension.</a:t>
            </a:r>
            <a:endPar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Ferrari S, et al. ASBMR (oral presentation). 2017; Abstract 1073.</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2" name="Rectangle 131">
            <a:extLst>
              <a:ext uri="{FF2B5EF4-FFF2-40B4-BE49-F238E27FC236}">
                <a16:creationId xmlns:a16="http://schemas.microsoft.com/office/drawing/2014/main" id="{08579BA1-8BFE-41C9-909F-731ED481D7DB}"/>
              </a:ext>
            </a:extLst>
          </p:cNvPr>
          <p:cNvSpPr/>
          <p:nvPr/>
        </p:nvSpPr>
        <p:spPr bwMode="auto">
          <a:xfrm>
            <a:off x="5300847" y="2595634"/>
            <a:ext cx="3725405" cy="2294381"/>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800"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133" name="Rectangle 132">
            <a:extLst>
              <a:ext uri="{FF2B5EF4-FFF2-40B4-BE49-F238E27FC236}">
                <a16:creationId xmlns:a16="http://schemas.microsoft.com/office/drawing/2014/main" id="{C251B913-27AC-44A0-98EA-B068ACCB7652}"/>
              </a:ext>
            </a:extLst>
          </p:cNvPr>
          <p:cNvSpPr/>
          <p:nvPr/>
        </p:nvSpPr>
        <p:spPr bwMode="auto">
          <a:xfrm>
            <a:off x="732339" y="2594063"/>
            <a:ext cx="3674575" cy="2289052"/>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800"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graphicFrame>
        <p:nvGraphicFramePr>
          <p:cNvPr id="134" name="Chart 133">
            <a:extLst>
              <a:ext uri="{FF2B5EF4-FFF2-40B4-BE49-F238E27FC236}">
                <a16:creationId xmlns:a16="http://schemas.microsoft.com/office/drawing/2014/main" id="{9E502E49-8641-4B82-9C50-EFE93A03282B}"/>
              </a:ext>
            </a:extLst>
          </p:cNvPr>
          <p:cNvGraphicFramePr>
            <a:graphicFrameLocks/>
          </p:cNvGraphicFramePr>
          <p:nvPr/>
        </p:nvGraphicFramePr>
        <p:xfrm>
          <a:off x="391630" y="2378366"/>
          <a:ext cx="4035090" cy="30616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5" name="Chart 6">
            <a:extLst>
              <a:ext uri="{FF2B5EF4-FFF2-40B4-BE49-F238E27FC236}">
                <a16:creationId xmlns:a16="http://schemas.microsoft.com/office/drawing/2014/main" id="{28DC74E3-C571-4870-A62B-CE9E4820B069}"/>
              </a:ext>
            </a:extLst>
          </p:cNvPr>
          <p:cNvGraphicFramePr>
            <a:graphicFrameLocks/>
          </p:cNvGraphicFramePr>
          <p:nvPr/>
        </p:nvGraphicFramePr>
        <p:xfrm>
          <a:off x="4938062" y="2259853"/>
          <a:ext cx="4133304" cy="3089817"/>
        </p:xfrm>
        <a:graphic>
          <a:graphicData uri="http://schemas.openxmlformats.org/drawingml/2006/chart">
            <c:chart xmlns:c="http://schemas.openxmlformats.org/drawingml/2006/chart" xmlns:r="http://schemas.openxmlformats.org/officeDocument/2006/relationships" r:id="rId5"/>
          </a:graphicData>
        </a:graphic>
      </p:graphicFrame>
      <p:grpSp>
        <p:nvGrpSpPr>
          <p:cNvPr id="136" name="Group 135">
            <a:extLst>
              <a:ext uri="{FF2B5EF4-FFF2-40B4-BE49-F238E27FC236}">
                <a16:creationId xmlns:a16="http://schemas.microsoft.com/office/drawing/2014/main" id="{CD235C3F-872B-4E31-832B-CFAEDE1D0F5E}"/>
              </a:ext>
            </a:extLst>
          </p:cNvPr>
          <p:cNvGrpSpPr/>
          <p:nvPr/>
        </p:nvGrpSpPr>
        <p:grpSpPr>
          <a:xfrm>
            <a:off x="1613872" y="2839622"/>
            <a:ext cx="1874989" cy="644618"/>
            <a:chOff x="2767054" y="2043486"/>
            <a:chExt cx="2353586" cy="896112"/>
          </a:xfrm>
        </p:grpSpPr>
        <p:cxnSp>
          <p:nvCxnSpPr>
            <p:cNvPr id="137" name="Straight Connector 136">
              <a:extLst>
                <a:ext uri="{FF2B5EF4-FFF2-40B4-BE49-F238E27FC236}">
                  <a16:creationId xmlns:a16="http://schemas.microsoft.com/office/drawing/2014/main" id="{49E1C46B-40DF-47B5-AE38-6E60324CC921}"/>
                </a:ext>
              </a:extLst>
            </p:cNvPr>
            <p:cNvCxnSpPr/>
            <p:nvPr/>
          </p:nvCxnSpPr>
          <p:spPr bwMode="auto">
            <a:xfrm>
              <a:off x="2767054" y="2043486"/>
              <a:ext cx="0" cy="201168"/>
            </a:xfrm>
            <a:prstGeom prst="line">
              <a:avLst/>
            </a:prstGeom>
            <a:solidFill>
              <a:srgbClr val="012A9D"/>
            </a:solidFill>
            <a:ln w="28575" cap="flat" cmpd="sng" algn="ctr">
              <a:solidFill>
                <a:srgbClr val="ECDFA6"/>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035A7CB0-0554-4781-8A62-0ACBC58695C3}"/>
                </a:ext>
              </a:extLst>
            </p:cNvPr>
            <p:cNvCxnSpPr/>
            <p:nvPr/>
          </p:nvCxnSpPr>
          <p:spPr bwMode="auto">
            <a:xfrm>
              <a:off x="5115197" y="2043486"/>
              <a:ext cx="0" cy="896112"/>
            </a:xfrm>
            <a:prstGeom prst="line">
              <a:avLst/>
            </a:prstGeom>
            <a:solidFill>
              <a:srgbClr val="012A9D"/>
            </a:solidFill>
            <a:ln w="28575" cap="flat" cmpd="sng" algn="ctr">
              <a:solidFill>
                <a:srgbClr val="ECDFA6"/>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04B135DF-CBB8-48C6-9B6D-1C0C03FFD860}"/>
                </a:ext>
              </a:extLst>
            </p:cNvPr>
            <p:cNvCxnSpPr/>
            <p:nvPr/>
          </p:nvCxnSpPr>
          <p:spPr bwMode="auto">
            <a:xfrm>
              <a:off x="2767054" y="2059388"/>
              <a:ext cx="2353586" cy="0"/>
            </a:xfrm>
            <a:prstGeom prst="line">
              <a:avLst/>
            </a:prstGeom>
            <a:solidFill>
              <a:srgbClr val="012A9D"/>
            </a:solidFill>
            <a:ln w="28575" cap="flat" cmpd="sng" algn="ctr">
              <a:solidFill>
                <a:srgbClr val="ECDFA6"/>
              </a:solidFill>
              <a:prstDash val="solid"/>
              <a:round/>
              <a:headEnd type="none" w="med" len="med"/>
              <a:tailEnd type="none" w="med" len="med"/>
            </a:ln>
            <a:effectLst/>
          </p:spPr>
        </p:cxnSp>
      </p:grpSp>
      <p:sp>
        <p:nvSpPr>
          <p:cNvPr id="140" name="TextBox 139">
            <a:extLst>
              <a:ext uri="{FF2B5EF4-FFF2-40B4-BE49-F238E27FC236}">
                <a16:creationId xmlns:a16="http://schemas.microsoft.com/office/drawing/2014/main" id="{4565A7D8-ADC6-4299-819F-96CCF4F8D643}"/>
              </a:ext>
            </a:extLst>
          </p:cNvPr>
          <p:cNvSpPr txBox="1"/>
          <p:nvPr/>
        </p:nvSpPr>
        <p:spPr>
          <a:xfrm>
            <a:off x="1621701" y="2627960"/>
            <a:ext cx="1854995" cy="4334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Rate Ratio (95% CI) = 0.72 (0.61–0.86)</a:t>
            </a:r>
          </a:p>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a:t>
            </a: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&lt; 0.001</a:t>
            </a:r>
          </a:p>
        </p:txBody>
      </p:sp>
      <p:sp>
        <p:nvSpPr>
          <p:cNvPr id="141" name="TextBox 140">
            <a:extLst>
              <a:ext uri="{FF2B5EF4-FFF2-40B4-BE49-F238E27FC236}">
                <a16:creationId xmlns:a16="http://schemas.microsoft.com/office/drawing/2014/main" id="{FE8FC4B3-821F-42CE-BB53-F467FB2B40A2}"/>
              </a:ext>
            </a:extLst>
          </p:cNvPr>
          <p:cNvSpPr txBox="1"/>
          <p:nvPr/>
        </p:nvSpPr>
        <p:spPr>
          <a:xfrm>
            <a:off x="1402618" y="5668063"/>
            <a:ext cx="35779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263</a:t>
            </a:r>
          </a:p>
        </p:txBody>
      </p:sp>
      <p:sp>
        <p:nvSpPr>
          <p:cNvPr id="142" name="TextBox 141">
            <a:extLst>
              <a:ext uri="{FF2B5EF4-FFF2-40B4-BE49-F238E27FC236}">
                <a16:creationId xmlns:a16="http://schemas.microsoft.com/office/drawing/2014/main" id="{A5396CD0-D8AF-41D6-A0E3-8BDB8D328EEA}"/>
              </a:ext>
            </a:extLst>
          </p:cNvPr>
          <p:cNvSpPr txBox="1"/>
          <p:nvPr/>
        </p:nvSpPr>
        <p:spPr>
          <a:xfrm>
            <a:off x="3305031" y="5668063"/>
            <a:ext cx="3866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217 </a:t>
            </a:r>
          </a:p>
        </p:txBody>
      </p:sp>
      <p:sp>
        <p:nvSpPr>
          <p:cNvPr id="143" name="TextBox 16">
            <a:extLst>
              <a:ext uri="{FF2B5EF4-FFF2-40B4-BE49-F238E27FC236}">
                <a16:creationId xmlns:a16="http://schemas.microsoft.com/office/drawing/2014/main" id="{241A13E9-B7A8-45FF-A7A9-07C0DBC9F252}"/>
              </a:ext>
            </a:extLst>
          </p:cNvPr>
          <p:cNvSpPr txBox="1">
            <a:spLocks noChangeArrowheads="1"/>
          </p:cNvSpPr>
          <p:nvPr/>
        </p:nvSpPr>
        <p:spPr bwMode="auto">
          <a:xfrm>
            <a:off x="2260863" y="5917059"/>
            <a:ext cx="609462" cy="246221"/>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 4074</a:t>
            </a:r>
          </a:p>
        </p:txBody>
      </p:sp>
      <p:sp>
        <p:nvSpPr>
          <p:cNvPr id="144" name="TextBox 143">
            <a:extLst>
              <a:ext uri="{FF2B5EF4-FFF2-40B4-BE49-F238E27FC236}">
                <a16:creationId xmlns:a16="http://schemas.microsoft.com/office/drawing/2014/main" id="{DE5F8F39-A2A6-491E-9D8F-999EC6D34435}"/>
              </a:ext>
            </a:extLst>
          </p:cNvPr>
          <p:cNvSpPr txBox="1"/>
          <p:nvPr/>
        </p:nvSpPr>
        <p:spPr>
          <a:xfrm>
            <a:off x="639600" y="5668063"/>
            <a:ext cx="8739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Fractures n = </a:t>
            </a:r>
          </a:p>
        </p:txBody>
      </p:sp>
      <p:sp>
        <p:nvSpPr>
          <p:cNvPr id="145" name="Rectangle 479">
            <a:extLst>
              <a:ext uri="{FF2B5EF4-FFF2-40B4-BE49-F238E27FC236}">
                <a16:creationId xmlns:a16="http://schemas.microsoft.com/office/drawing/2014/main" id="{AF9B37E3-1B07-4706-8B20-26F0CC002A01}"/>
              </a:ext>
            </a:extLst>
          </p:cNvPr>
          <p:cNvSpPr>
            <a:spLocks noChangeArrowheads="1"/>
          </p:cNvSpPr>
          <p:nvPr/>
        </p:nvSpPr>
        <p:spPr bwMode="auto">
          <a:xfrm rot="16200000">
            <a:off x="-824359" y="3535981"/>
            <a:ext cx="2139206" cy="3231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Fracture rate </a:t>
            </a:r>
            <a:b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br>
            <a: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per 100 subject-years (95% CI)</a:t>
            </a:r>
          </a:p>
        </p:txBody>
      </p:sp>
      <p:sp>
        <p:nvSpPr>
          <p:cNvPr id="146" name="TextBox 145">
            <a:extLst>
              <a:ext uri="{FF2B5EF4-FFF2-40B4-BE49-F238E27FC236}">
                <a16:creationId xmlns:a16="http://schemas.microsoft.com/office/drawing/2014/main" id="{2CCD2218-1F8E-4A8A-88BF-938B5D2C50B3}"/>
              </a:ext>
            </a:extLst>
          </p:cNvPr>
          <p:cNvSpPr txBox="1"/>
          <p:nvPr/>
        </p:nvSpPr>
        <p:spPr>
          <a:xfrm>
            <a:off x="1669897" y="5378824"/>
            <a:ext cx="175140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Denosumab Treatment </a:t>
            </a:r>
          </a:p>
        </p:txBody>
      </p:sp>
      <p:sp>
        <p:nvSpPr>
          <p:cNvPr id="147" name="TextBox 16">
            <a:extLst>
              <a:ext uri="{FF2B5EF4-FFF2-40B4-BE49-F238E27FC236}">
                <a16:creationId xmlns:a16="http://schemas.microsoft.com/office/drawing/2014/main" id="{9C579251-9729-4A0A-87BD-D53F892C19D1}"/>
              </a:ext>
            </a:extLst>
          </p:cNvPr>
          <p:cNvSpPr txBox="1">
            <a:spLocks noChangeArrowheads="1"/>
          </p:cNvSpPr>
          <p:nvPr/>
        </p:nvSpPr>
        <p:spPr bwMode="auto">
          <a:xfrm>
            <a:off x="6902940" y="5986439"/>
            <a:ext cx="638316" cy="246221"/>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 2343 </a:t>
            </a:r>
          </a:p>
        </p:txBody>
      </p:sp>
      <p:sp>
        <p:nvSpPr>
          <p:cNvPr id="148" name="TextBox 147">
            <a:extLst>
              <a:ext uri="{FF2B5EF4-FFF2-40B4-BE49-F238E27FC236}">
                <a16:creationId xmlns:a16="http://schemas.microsoft.com/office/drawing/2014/main" id="{CC76C528-DE81-44B8-AE9C-2015F62D2E96}"/>
              </a:ext>
            </a:extLst>
          </p:cNvPr>
          <p:cNvSpPr txBox="1"/>
          <p:nvPr/>
        </p:nvSpPr>
        <p:spPr>
          <a:xfrm>
            <a:off x="5692305" y="5756625"/>
            <a:ext cx="3866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140 </a:t>
            </a:r>
          </a:p>
        </p:txBody>
      </p:sp>
      <p:sp>
        <p:nvSpPr>
          <p:cNvPr id="149" name="TextBox 148">
            <a:extLst>
              <a:ext uri="{FF2B5EF4-FFF2-40B4-BE49-F238E27FC236}">
                <a16:creationId xmlns:a16="http://schemas.microsoft.com/office/drawing/2014/main" id="{C91E512C-8005-4EF2-B8C0-5EAAAE55BC5E}"/>
              </a:ext>
            </a:extLst>
          </p:cNvPr>
          <p:cNvSpPr txBox="1"/>
          <p:nvPr/>
        </p:nvSpPr>
        <p:spPr>
          <a:xfrm>
            <a:off x="6947877" y="5756625"/>
            <a:ext cx="3866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126 </a:t>
            </a:r>
          </a:p>
        </p:txBody>
      </p:sp>
      <p:sp>
        <p:nvSpPr>
          <p:cNvPr id="150" name="TextBox 149">
            <a:extLst>
              <a:ext uri="{FF2B5EF4-FFF2-40B4-BE49-F238E27FC236}">
                <a16:creationId xmlns:a16="http://schemas.microsoft.com/office/drawing/2014/main" id="{5E98B22B-8BE1-444D-8BBF-53188F99E0A3}"/>
              </a:ext>
            </a:extLst>
          </p:cNvPr>
          <p:cNvSpPr txBox="1"/>
          <p:nvPr/>
        </p:nvSpPr>
        <p:spPr>
          <a:xfrm>
            <a:off x="8230435" y="5756625"/>
            <a:ext cx="35779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184</a:t>
            </a:r>
          </a:p>
        </p:txBody>
      </p:sp>
      <p:sp>
        <p:nvSpPr>
          <p:cNvPr id="151" name="TextBox 150">
            <a:extLst>
              <a:ext uri="{FF2B5EF4-FFF2-40B4-BE49-F238E27FC236}">
                <a16:creationId xmlns:a16="http://schemas.microsoft.com/office/drawing/2014/main" id="{8D2E270F-C4D5-43F2-9AB9-AF912CCA6A94}"/>
              </a:ext>
            </a:extLst>
          </p:cNvPr>
          <p:cNvSpPr txBox="1"/>
          <p:nvPr/>
        </p:nvSpPr>
        <p:spPr>
          <a:xfrm>
            <a:off x="4921846" y="5765229"/>
            <a:ext cx="8739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Fractures n = </a:t>
            </a:r>
          </a:p>
        </p:txBody>
      </p:sp>
      <p:cxnSp>
        <p:nvCxnSpPr>
          <p:cNvPr id="152" name="Straight Connector 151">
            <a:extLst>
              <a:ext uri="{FF2B5EF4-FFF2-40B4-BE49-F238E27FC236}">
                <a16:creationId xmlns:a16="http://schemas.microsoft.com/office/drawing/2014/main" id="{A974E3B6-9B5E-4B35-AFD2-ADD70E2C51B6}"/>
              </a:ext>
            </a:extLst>
          </p:cNvPr>
          <p:cNvCxnSpPr/>
          <p:nvPr/>
        </p:nvCxnSpPr>
        <p:spPr bwMode="auto">
          <a:xfrm>
            <a:off x="5914365" y="2903892"/>
            <a:ext cx="0" cy="125837"/>
          </a:xfrm>
          <a:prstGeom prst="line">
            <a:avLst/>
          </a:prstGeom>
          <a:solidFill>
            <a:srgbClr val="012A9D"/>
          </a:solidFill>
          <a:ln w="28575" cap="flat" cmpd="sng" algn="ctr">
            <a:solidFill>
              <a:srgbClr val="E2D08E"/>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34281E10-C7AE-4B8D-939A-29FF068DEFD0}"/>
              </a:ext>
            </a:extLst>
          </p:cNvPr>
          <p:cNvCxnSpPr/>
          <p:nvPr/>
        </p:nvCxnSpPr>
        <p:spPr bwMode="auto">
          <a:xfrm>
            <a:off x="7161150" y="2903891"/>
            <a:ext cx="0" cy="526219"/>
          </a:xfrm>
          <a:prstGeom prst="line">
            <a:avLst/>
          </a:prstGeom>
          <a:solidFill>
            <a:srgbClr val="012A9D"/>
          </a:solidFill>
          <a:ln w="28575" cap="flat" cmpd="sng" algn="ctr">
            <a:solidFill>
              <a:srgbClr val="E2D08E"/>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AB3836D7-5AA3-468D-9AF5-C72F2AA6DC7C}"/>
              </a:ext>
            </a:extLst>
          </p:cNvPr>
          <p:cNvCxnSpPr/>
          <p:nvPr/>
        </p:nvCxnSpPr>
        <p:spPr bwMode="auto">
          <a:xfrm>
            <a:off x="5910452" y="2904634"/>
            <a:ext cx="1258946" cy="0"/>
          </a:xfrm>
          <a:prstGeom prst="line">
            <a:avLst/>
          </a:prstGeom>
          <a:solidFill>
            <a:srgbClr val="012A9D"/>
          </a:solidFill>
          <a:ln w="28575" cap="flat" cmpd="sng" algn="ctr">
            <a:solidFill>
              <a:srgbClr val="E2D08E"/>
            </a:solidFill>
            <a:prstDash val="solid"/>
            <a:round/>
            <a:headEnd type="none" w="med" len="med"/>
            <a:tailEnd type="none" w="med" len="med"/>
          </a:ln>
          <a:effectLst/>
        </p:spPr>
      </p:cxnSp>
      <p:grpSp>
        <p:nvGrpSpPr>
          <p:cNvPr id="155" name="Group 154">
            <a:extLst>
              <a:ext uri="{FF2B5EF4-FFF2-40B4-BE49-F238E27FC236}">
                <a16:creationId xmlns:a16="http://schemas.microsoft.com/office/drawing/2014/main" id="{573EC8F6-39CB-4E55-883D-6B9F0BD1BA83}"/>
              </a:ext>
            </a:extLst>
          </p:cNvPr>
          <p:cNvGrpSpPr/>
          <p:nvPr/>
        </p:nvGrpSpPr>
        <p:grpSpPr>
          <a:xfrm>
            <a:off x="5910452" y="2422953"/>
            <a:ext cx="2501714" cy="1118215"/>
            <a:chOff x="2767054" y="2050980"/>
            <a:chExt cx="2353586" cy="1554480"/>
          </a:xfrm>
        </p:grpSpPr>
        <p:cxnSp>
          <p:nvCxnSpPr>
            <p:cNvPr id="248" name="Straight Connector 247">
              <a:extLst>
                <a:ext uri="{FF2B5EF4-FFF2-40B4-BE49-F238E27FC236}">
                  <a16:creationId xmlns:a16="http://schemas.microsoft.com/office/drawing/2014/main" id="{41C80DCC-3ACC-4382-9A5E-A3F662C379F3}"/>
                </a:ext>
              </a:extLst>
            </p:cNvPr>
            <p:cNvCxnSpPr/>
            <p:nvPr/>
          </p:nvCxnSpPr>
          <p:spPr bwMode="auto">
            <a:xfrm>
              <a:off x="2770846" y="2058476"/>
              <a:ext cx="0" cy="373711"/>
            </a:xfrm>
            <a:prstGeom prst="line">
              <a:avLst/>
            </a:prstGeom>
            <a:solidFill>
              <a:srgbClr val="012A9D"/>
            </a:solidFill>
            <a:ln w="28575" cap="flat" cmpd="sng" algn="ctr">
              <a:solidFill>
                <a:srgbClr val="E2D08E"/>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402453A8-C8E3-451B-87D2-200385330956}"/>
                </a:ext>
              </a:extLst>
            </p:cNvPr>
            <p:cNvCxnSpPr/>
            <p:nvPr/>
          </p:nvCxnSpPr>
          <p:spPr bwMode="auto">
            <a:xfrm>
              <a:off x="5112482" y="2050980"/>
              <a:ext cx="0" cy="1554480"/>
            </a:xfrm>
            <a:prstGeom prst="line">
              <a:avLst/>
            </a:prstGeom>
            <a:solidFill>
              <a:srgbClr val="012A9D"/>
            </a:solidFill>
            <a:ln w="28575" cap="flat" cmpd="sng" algn="ctr">
              <a:solidFill>
                <a:srgbClr val="E2D08E"/>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450D27F-9CE3-4A89-B7A3-CA657F168952}"/>
                </a:ext>
              </a:extLst>
            </p:cNvPr>
            <p:cNvCxnSpPr/>
            <p:nvPr/>
          </p:nvCxnSpPr>
          <p:spPr bwMode="auto">
            <a:xfrm>
              <a:off x="2767054" y="2059388"/>
              <a:ext cx="2353586" cy="0"/>
            </a:xfrm>
            <a:prstGeom prst="line">
              <a:avLst/>
            </a:prstGeom>
            <a:solidFill>
              <a:srgbClr val="012A9D"/>
            </a:solidFill>
            <a:ln w="28575" cap="flat" cmpd="sng" algn="ctr">
              <a:solidFill>
                <a:srgbClr val="E2D08E"/>
              </a:solidFill>
              <a:prstDash val="solid"/>
              <a:round/>
              <a:headEnd type="none" w="med" len="med"/>
              <a:tailEnd type="none" w="med" len="med"/>
            </a:ln>
            <a:effectLst/>
          </p:spPr>
        </p:cxnSp>
      </p:grpSp>
      <p:sp>
        <p:nvSpPr>
          <p:cNvPr id="251" name="TextBox 250">
            <a:extLst>
              <a:ext uri="{FF2B5EF4-FFF2-40B4-BE49-F238E27FC236}">
                <a16:creationId xmlns:a16="http://schemas.microsoft.com/office/drawing/2014/main" id="{F533E83B-D39D-436C-97A4-952F65F0059B}"/>
              </a:ext>
            </a:extLst>
          </p:cNvPr>
          <p:cNvSpPr txBox="1"/>
          <p:nvPr/>
        </p:nvSpPr>
        <p:spPr>
          <a:xfrm>
            <a:off x="5627766" y="2692258"/>
            <a:ext cx="1854995" cy="4334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Rate Ratio (95% CI) = 0.79 (0.62–1.00)</a:t>
            </a:r>
          </a:p>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a:t>
            </a: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 0.046</a:t>
            </a:r>
          </a:p>
        </p:txBody>
      </p:sp>
      <p:sp>
        <p:nvSpPr>
          <p:cNvPr id="252" name="TextBox 251">
            <a:extLst>
              <a:ext uri="{FF2B5EF4-FFF2-40B4-BE49-F238E27FC236}">
                <a16:creationId xmlns:a16="http://schemas.microsoft.com/office/drawing/2014/main" id="{E8DBCE21-D840-4796-A279-1DA8BE04220A}"/>
              </a:ext>
            </a:extLst>
          </p:cNvPr>
          <p:cNvSpPr txBox="1"/>
          <p:nvPr/>
        </p:nvSpPr>
        <p:spPr>
          <a:xfrm>
            <a:off x="6226258" y="2200210"/>
            <a:ext cx="1854995" cy="43345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Rate Ratio (95% CI) = 0.74 (0.60–0.93)</a:t>
            </a:r>
          </a:p>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a:t>
            </a:r>
            <a:r>
              <a:rPr kumimoji="0" lang="en-US" sz="9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 0.008</a:t>
            </a:r>
          </a:p>
        </p:txBody>
      </p:sp>
      <p:sp>
        <p:nvSpPr>
          <p:cNvPr id="253" name="Rectangle 479">
            <a:extLst>
              <a:ext uri="{FF2B5EF4-FFF2-40B4-BE49-F238E27FC236}">
                <a16:creationId xmlns:a16="http://schemas.microsoft.com/office/drawing/2014/main" id="{D6A62810-7505-4407-95D7-9134A9516B77}"/>
              </a:ext>
            </a:extLst>
          </p:cNvPr>
          <p:cNvSpPr>
            <a:spLocks noChangeArrowheads="1"/>
          </p:cNvSpPr>
          <p:nvPr/>
        </p:nvSpPr>
        <p:spPr bwMode="auto">
          <a:xfrm rot="16200000">
            <a:off x="3720745" y="3527096"/>
            <a:ext cx="2139205" cy="323165"/>
          </a:xfrm>
          <a:prstGeom prst="rect">
            <a:avLst/>
          </a:prstGeom>
          <a:noFill/>
          <a:ln w="9525">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Fracture rate </a:t>
            </a:r>
            <a:b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br>
            <a:r>
              <a:rPr kumimoji="0" lang="en-US" sz="105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per 100 subject-years (95% CI)</a:t>
            </a:r>
          </a:p>
        </p:txBody>
      </p:sp>
      <p:sp>
        <p:nvSpPr>
          <p:cNvPr id="254" name="TextBox 253">
            <a:extLst>
              <a:ext uri="{FF2B5EF4-FFF2-40B4-BE49-F238E27FC236}">
                <a16:creationId xmlns:a16="http://schemas.microsoft.com/office/drawing/2014/main" id="{401289B0-B812-44C0-AA56-7169802ED8A1}"/>
              </a:ext>
            </a:extLst>
          </p:cNvPr>
          <p:cNvSpPr txBox="1"/>
          <p:nvPr/>
        </p:nvSpPr>
        <p:spPr>
          <a:xfrm>
            <a:off x="6221036" y="5378824"/>
            <a:ext cx="175140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Denosumab Treatment </a:t>
            </a:r>
          </a:p>
        </p:txBody>
      </p:sp>
      <p:sp>
        <p:nvSpPr>
          <p:cNvPr id="255" name="Rectangle 254">
            <a:extLst>
              <a:ext uri="{FF2B5EF4-FFF2-40B4-BE49-F238E27FC236}">
                <a16:creationId xmlns:a16="http://schemas.microsoft.com/office/drawing/2014/main" id="{57259B62-11C7-4049-8A52-92F04B72378A}"/>
              </a:ext>
            </a:extLst>
          </p:cNvPr>
          <p:cNvSpPr/>
          <p:nvPr/>
        </p:nvSpPr>
        <p:spPr>
          <a:xfrm>
            <a:off x="406827" y="1650731"/>
            <a:ext cx="3983381"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Nonvertebral Fracture Rate Ratios: All Denosumab-treated Subjects </a:t>
            </a:r>
            <a:b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(Long-term + Cross-over)</a:t>
            </a:r>
          </a:p>
        </p:txBody>
      </p:sp>
      <p:sp>
        <p:nvSpPr>
          <p:cNvPr id="256" name="Rectangle 255">
            <a:extLst>
              <a:ext uri="{FF2B5EF4-FFF2-40B4-BE49-F238E27FC236}">
                <a16:creationId xmlns:a16="http://schemas.microsoft.com/office/drawing/2014/main" id="{2AA04569-59DF-4E5A-AD86-7AA5A1E555BB}"/>
              </a:ext>
            </a:extLst>
          </p:cNvPr>
          <p:cNvSpPr/>
          <p:nvPr/>
        </p:nvSpPr>
        <p:spPr>
          <a:xfrm>
            <a:off x="5013023" y="1660330"/>
            <a:ext cx="3983381"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Nonvertebral Fracture Rate Ratios: </a:t>
            </a:r>
            <a:b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Long-term Denosumab Subjects</a:t>
            </a:r>
          </a:p>
        </p:txBody>
      </p:sp>
    </p:spTree>
    <p:extLst>
      <p:ext uri="{BB962C8B-B14F-4D97-AF65-F5344CB8AC3E}">
        <p14:creationId xmlns:p14="http://schemas.microsoft.com/office/powerpoint/2010/main" val="2187332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84038"/>
            <a:ext cx="7389845" cy="954107"/>
          </a:xfrm>
          <a:prstGeom prst="rect">
            <a:avLst/>
          </a:prstGeom>
        </p:spPr>
        <p:txBody>
          <a:bodyPr wrap="square">
            <a:spAutoFit/>
          </a:bodyPr>
          <a:lstStyle/>
          <a:p>
            <a:pPr lvl="0" defTabSz="342991">
              <a:defRPr/>
            </a:pPr>
            <a:r>
              <a:rPr lang="en-US" sz="2800" b="1" dirty="0">
                <a:solidFill>
                  <a:srgbClr val="7B4A31"/>
                </a:solidFill>
                <a:latin typeface="Arial Narrow" panose="020B0606020202030204" pitchFamily="34" charset="0"/>
              </a:rPr>
              <a:t>Risk Of Sustaining A Second Hip Fracture is High During First 12 Months Following First Hip Fracture</a:t>
            </a:r>
            <a:endPar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296777"/>
            <a:ext cx="9162797" cy="3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845BC2E0-C48F-45D0-920A-DDCA88979909}"/>
              </a:ext>
            </a:extLst>
          </p:cNvPr>
          <p:cNvSpPr/>
          <p:nvPr/>
        </p:nvSpPr>
        <p:spPr>
          <a:xfrm>
            <a:off x="31549" y="6550960"/>
            <a:ext cx="2682145" cy="246221"/>
          </a:xfrm>
          <a:prstGeom prst="rect">
            <a:avLst/>
          </a:prstGeom>
        </p:spPr>
        <p:txBody>
          <a:bodyPr wrap="none">
            <a:spAutoFit/>
          </a:bodyPr>
          <a:lstStyle/>
          <a:p>
            <a:pPr lvl="0" defTabSz="342900">
              <a:buClr>
                <a:srgbClr val="00ADF1"/>
              </a:buClr>
            </a:pPr>
            <a:r>
              <a:rPr lang="en-CA" sz="1000" dirty="0" err="1">
                <a:solidFill>
                  <a:srgbClr val="595959"/>
                </a:solidFill>
                <a:latin typeface="Arial Narrow" panose="020B0606020202030204" pitchFamily="34" charset="0"/>
              </a:rPr>
              <a:t>Nymark</a:t>
            </a:r>
            <a:r>
              <a:rPr lang="en-CA" sz="1000" dirty="0">
                <a:solidFill>
                  <a:srgbClr val="595959"/>
                </a:solidFill>
                <a:latin typeface="Arial Narrow" panose="020B0606020202030204" pitchFamily="34" charset="0"/>
              </a:rPr>
              <a:t> T, et al. </a:t>
            </a:r>
            <a:r>
              <a:rPr lang="en-CA" sz="1000" i="1" dirty="0" err="1">
                <a:solidFill>
                  <a:srgbClr val="595959"/>
                </a:solidFill>
                <a:latin typeface="Arial Narrow" panose="020B0606020202030204" pitchFamily="34" charset="0"/>
              </a:rPr>
              <a:t>Osteoporos</a:t>
            </a:r>
            <a:r>
              <a:rPr lang="en-CA" sz="1000" i="1" dirty="0">
                <a:solidFill>
                  <a:srgbClr val="595959"/>
                </a:solidFill>
                <a:latin typeface="Arial Narrow" panose="020B0606020202030204" pitchFamily="34" charset="0"/>
              </a:rPr>
              <a:t> Int</a:t>
            </a:r>
            <a:r>
              <a:rPr lang="en-CA" sz="1000" dirty="0">
                <a:solidFill>
                  <a:srgbClr val="595959"/>
                </a:solidFill>
                <a:latin typeface="Arial Narrow" panose="020B0606020202030204" pitchFamily="34" charset="0"/>
              </a:rPr>
              <a:t>. 2006;17:1353-1357.</a:t>
            </a:r>
          </a:p>
        </p:txBody>
      </p:sp>
      <p:pic>
        <p:nvPicPr>
          <p:cNvPr id="2" name="Picture 1">
            <a:extLst>
              <a:ext uri="{FF2B5EF4-FFF2-40B4-BE49-F238E27FC236}">
                <a16:creationId xmlns:a16="http://schemas.microsoft.com/office/drawing/2014/main" id="{DA449FD4-BB31-48FB-A470-68695638A25F}"/>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448322" y="1391110"/>
            <a:ext cx="8228558" cy="4649621"/>
          </a:xfrm>
          <a:prstGeom prst="rect">
            <a:avLst/>
          </a:prstGeom>
        </p:spPr>
      </p:pic>
      <p:sp>
        <p:nvSpPr>
          <p:cNvPr id="38" name="Rectangle 37">
            <a:extLst>
              <a:ext uri="{FF2B5EF4-FFF2-40B4-BE49-F238E27FC236}">
                <a16:creationId xmlns:a16="http://schemas.microsoft.com/office/drawing/2014/main" id="{94C92B35-B153-48CA-8311-26584A0EE1AC}"/>
              </a:ext>
            </a:extLst>
          </p:cNvPr>
          <p:cNvSpPr/>
          <p:nvPr/>
        </p:nvSpPr>
        <p:spPr>
          <a:xfrm>
            <a:off x="920187" y="5928898"/>
            <a:ext cx="7650866" cy="523220"/>
          </a:xfrm>
          <a:prstGeom prst="rect">
            <a:avLst/>
          </a:prstGeom>
        </p:spPr>
        <p:txBody>
          <a:bodyPr wrap="square">
            <a:spAutoFit/>
          </a:bodyPr>
          <a:lstStyle/>
          <a:p>
            <a:pPr algn="ctr"/>
            <a:r>
              <a:rPr lang="en-CA" sz="1400" b="1" dirty="0">
                <a:solidFill>
                  <a:schemeClr val="tx1">
                    <a:lumMod val="75000"/>
                    <a:lumOff val="25000"/>
                  </a:schemeClr>
                </a:solidFill>
                <a:latin typeface="Arial Narrow" panose="020B0606020202030204" pitchFamily="34" charset="0"/>
              </a:rPr>
              <a:t>Period estimates of incidence of second hip fracture for men (square) and women (circle) by time from first fracture. Values are </a:t>
            </a:r>
            <a:r>
              <a:rPr lang="en-CA" sz="1400" b="1" dirty="0" err="1">
                <a:solidFill>
                  <a:schemeClr val="tx1">
                    <a:lumMod val="75000"/>
                    <a:lumOff val="25000"/>
                  </a:schemeClr>
                </a:solidFill>
                <a:latin typeface="Arial Narrow" panose="020B0606020202030204" pitchFamily="34" charset="0"/>
              </a:rPr>
              <a:t>poisson</a:t>
            </a:r>
            <a:r>
              <a:rPr lang="en-CA" sz="1400" b="1" dirty="0">
                <a:solidFill>
                  <a:schemeClr val="tx1">
                    <a:lumMod val="75000"/>
                    <a:lumOff val="25000"/>
                  </a:schemeClr>
                </a:solidFill>
                <a:latin typeface="Arial Narrow" panose="020B0606020202030204" pitchFamily="34" charset="0"/>
              </a:rPr>
              <a:t> regression-based estimates and 95% CI of rate per 1000 person years (</a:t>
            </a:r>
            <a:r>
              <a:rPr lang="en-CA" sz="1400" b="1" dirty="0" err="1">
                <a:solidFill>
                  <a:schemeClr val="tx1">
                    <a:lumMod val="75000"/>
                    <a:lumOff val="25000"/>
                  </a:schemeClr>
                </a:solidFill>
                <a:latin typeface="Arial Narrow" panose="020B0606020202030204" pitchFamily="34" charset="0"/>
              </a:rPr>
              <a:t>py</a:t>
            </a:r>
            <a:r>
              <a:rPr lang="en-CA" sz="1400" b="1" dirty="0">
                <a:solidFill>
                  <a:schemeClr val="tx1">
                    <a:lumMod val="75000"/>
                    <a:lumOff val="25000"/>
                  </a:schemeClr>
                </a:solidFill>
                <a:latin typeface="Arial Narrow" panose="020B0606020202030204" pitchFamily="34" charset="0"/>
              </a:rPr>
              <a:t>). </a:t>
            </a:r>
          </a:p>
        </p:txBody>
      </p:sp>
    </p:spTree>
    <p:extLst>
      <p:ext uri="{BB962C8B-B14F-4D97-AF65-F5344CB8AC3E}">
        <p14:creationId xmlns:p14="http://schemas.microsoft.com/office/powerpoint/2010/main" val="12210668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72011"/>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Effects of Denosumab Treatment on </a:t>
            </a:r>
            <a:b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Lumbar Spine BMD and New Vertebral Fractures Through </a:t>
            </a:r>
          </a:p>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10 Years</a:t>
            </a:r>
            <a:endParaRPr kumimoji="0" lang="en-US" sz="24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Adapted from Bone HG, et al</a:t>
            </a:r>
            <a:r>
              <a:rPr kumimoji="0" 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 (</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2017).</a:t>
            </a:r>
            <a:r>
              <a:rPr kumimoji="0" 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 Lancet Diabetes Endocrinol . </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 </a:t>
            </a:r>
            <a:r>
              <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Published Online May 22, 2017 http://dx.doi.org/10.1016/ S2213-8587(17)30138-9.</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 </a:t>
            </a:r>
            <a:endPar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295321"/>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45" name="Group 444">
            <a:extLst>
              <a:ext uri="{FF2B5EF4-FFF2-40B4-BE49-F238E27FC236}">
                <a16:creationId xmlns:a16="http://schemas.microsoft.com/office/drawing/2014/main" id="{90CA8F15-5491-4295-8955-2AE21571EB6E}"/>
              </a:ext>
            </a:extLst>
          </p:cNvPr>
          <p:cNvGrpSpPr/>
          <p:nvPr/>
        </p:nvGrpSpPr>
        <p:grpSpPr>
          <a:xfrm>
            <a:off x="4864511" y="1827430"/>
            <a:ext cx="3879862" cy="1665620"/>
            <a:chOff x="4835929" y="1821638"/>
            <a:chExt cx="4041789" cy="1847523"/>
          </a:xfrm>
          <a:solidFill>
            <a:srgbClr val="FBF9F3"/>
          </a:solidFill>
        </p:grpSpPr>
        <p:grpSp>
          <p:nvGrpSpPr>
            <p:cNvPr id="446" name="Group 445">
              <a:extLst>
                <a:ext uri="{FF2B5EF4-FFF2-40B4-BE49-F238E27FC236}">
                  <a16:creationId xmlns:a16="http://schemas.microsoft.com/office/drawing/2014/main" id="{1238D2BF-FB40-4414-AAA4-193AF1103657}"/>
                </a:ext>
              </a:extLst>
            </p:cNvPr>
            <p:cNvGrpSpPr/>
            <p:nvPr/>
          </p:nvGrpSpPr>
          <p:grpSpPr>
            <a:xfrm>
              <a:off x="4835929" y="1840361"/>
              <a:ext cx="4041789" cy="1828800"/>
              <a:chOff x="4835929" y="1745361"/>
              <a:chExt cx="4041789" cy="1828800"/>
            </a:xfrm>
            <a:grpFill/>
          </p:grpSpPr>
          <p:sp>
            <p:nvSpPr>
              <p:cNvPr id="449" name="Rectangle 448">
                <a:extLst>
                  <a:ext uri="{FF2B5EF4-FFF2-40B4-BE49-F238E27FC236}">
                    <a16:creationId xmlns:a16="http://schemas.microsoft.com/office/drawing/2014/main" id="{20CC7AFC-5D62-4768-90BE-39C1B507E250}"/>
                  </a:ext>
                </a:extLst>
              </p:cNvPr>
              <p:cNvSpPr/>
              <p:nvPr/>
            </p:nvSpPr>
            <p:spPr bwMode="auto">
              <a:xfrm>
                <a:off x="4835929" y="1745361"/>
                <a:ext cx="4041789" cy="1828800"/>
              </a:xfrm>
              <a:prstGeom prst="rect">
                <a:avLst/>
              </a:prstGeom>
              <a:grp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450" name="Rectangle 449">
                <a:extLst>
                  <a:ext uri="{FF2B5EF4-FFF2-40B4-BE49-F238E27FC236}">
                    <a16:creationId xmlns:a16="http://schemas.microsoft.com/office/drawing/2014/main" id="{3DD9FC44-4002-4291-9F8E-2E3DD9FF4B02}"/>
                  </a:ext>
                </a:extLst>
              </p:cNvPr>
              <p:cNvSpPr/>
              <p:nvPr/>
            </p:nvSpPr>
            <p:spPr bwMode="auto">
              <a:xfrm>
                <a:off x="4846942" y="1745361"/>
                <a:ext cx="1837322" cy="1828800"/>
              </a:xfrm>
              <a:prstGeom prst="rect">
                <a:avLst/>
              </a:prstGeom>
              <a:solidFill>
                <a:srgbClr val="F2EBD6">
                  <a:alpha val="60000"/>
                </a:srgbClr>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E7E6E6">
                      <a:lumMod val="25000"/>
                    </a:srgbClr>
                  </a:solidFill>
                  <a:effectLst/>
                  <a:uLnTx/>
                  <a:uFillTx/>
                  <a:latin typeface="Arial"/>
                  <a:ea typeface="+mn-ea"/>
                  <a:cs typeface="Arial" charset="0"/>
                </a:endParaRPr>
              </a:p>
            </p:txBody>
          </p:sp>
        </p:grpSp>
        <p:sp>
          <p:nvSpPr>
            <p:cNvPr id="447" name="TextBox 59">
              <a:extLst>
                <a:ext uri="{FF2B5EF4-FFF2-40B4-BE49-F238E27FC236}">
                  <a16:creationId xmlns:a16="http://schemas.microsoft.com/office/drawing/2014/main" id="{48AD69AD-402E-4799-A464-4F6992FCA2BE}"/>
                </a:ext>
              </a:extLst>
            </p:cNvPr>
            <p:cNvSpPr txBox="1">
              <a:spLocks noChangeArrowheads="1"/>
            </p:cNvSpPr>
            <p:nvPr/>
          </p:nvSpPr>
          <p:spPr bwMode="auto">
            <a:xfrm>
              <a:off x="5199838" y="1821638"/>
              <a:ext cx="793539" cy="290180"/>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FREEDOM</a:t>
              </a:r>
            </a:p>
          </p:txBody>
        </p:sp>
        <p:sp>
          <p:nvSpPr>
            <p:cNvPr id="448" name="TextBox 60">
              <a:extLst>
                <a:ext uri="{FF2B5EF4-FFF2-40B4-BE49-F238E27FC236}">
                  <a16:creationId xmlns:a16="http://schemas.microsoft.com/office/drawing/2014/main" id="{768AE083-2E19-4C41-9FAF-2D8AE2ABEF77}"/>
                </a:ext>
              </a:extLst>
            </p:cNvPr>
            <p:cNvSpPr txBox="1">
              <a:spLocks noChangeArrowheads="1"/>
            </p:cNvSpPr>
            <p:nvPr/>
          </p:nvSpPr>
          <p:spPr bwMode="auto">
            <a:xfrm>
              <a:off x="7331963" y="1822356"/>
              <a:ext cx="720063" cy="290181"/>
            </a:xfrm>
            <a:prstGeom prst="rect">
              <a:avLst/>
            </a:prstGeom>
            <a:grp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Narrow" panose="020B0606020202030204" pitchFamily="34" charset="0"/>
                  <a:ea typeface="Arial" charset="0"/>
                  <a:cs typeface="Arial" charset="0"/>
                </a:rPr>
                <a:t>Extension</a:t>
              </a:r>
            </a:p>
          </p:txBody>
        </p:sp>
      </p:grpSp>
      <p:graphicFrame>
        <p:nvGraphicFramePr>
          <p:cNvPr id="451" name="Content Placeholder 3">
            <a:extLst>
              <a:ext uri="{FF2B5EF4-FFF2-40B4-BE49-F238E27FC236}">
                <a16:creationId xmlns:a16="http://schemas.microsoft.com/office/drawing/2014/main" id="{2F05757B-5AD2-441E-8F55-998F645C5C3C}"/>
              </a:ext>
            </a:extLst>
          </p:cNvPr>
          <p:cNvGraphicFramePr>
            <a:graphicFrameLocks/>
          </p:cNvGraphicFramePr>
          <p:nvPr/>
        </p:nvGraphicFramePr>
        <p:xfrm>
          <a:off x="4483443" y="1772651"/>
          <a:ext cx="4338667" cy="1857690"/>
        </p:xfrm>
        <a:graphic>
          <a:graphicData uri="http://schemas.openxmlformats.org/drawingml/2006/chart">
            <c:chart xmlns:c="http://schemas.openxmlformats.org/drawingml/2006/chart" xmlns:r="http://schemas.openxmlformats.org/officeDocument/2006/relationships" r:id="rId4"/>
          </a:graphicData>
        </a:graphic>
      </p:graphicFrame>
      <p:sp>
        <p:nvSpPr>
          <p:cNvPr id="452" name="TextBox 451">
            <a:extLst>
              <a:ext uri="{FF2B5EF4-FFF2-40B4-BE49-F238E27FC236}">
                <a16:creationId xmlns:a16="http://schemas.microsoft.com/office/drawing/2014/main" id="{0769DC4A-8849-4073-9685-4EAA94A41EAF}"/>
              </a:ext>
            </a:extLst>
          </p:cNvPr>
          <p:cNvSpPr txBox="1"/>
          <p:nvPr/>
        </p:nvSpPr>
        <p:spPr>
          <a:xfrm>
            <a:off x="5003000" y="3496485"/>
            <a:ext cx="24558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a:t>
            </a:r>
          </a:p>
        </p:txBody>
      </p:sp>
      <p:sp>
        <p:nvSpPr>
          <p:cNvPr id="453" name="TextBox 452">
            <a:extLst>
              <a:ext uri="{FF2B5EF4-FFF2-40B4-BE49-F238E27FC236}">
                <a16:creationId xmlns:a16="http://schemas.microsoft.com/office/drawing/2014/main" id="{44FED63E-AA11-4D9F-BEC1-9F88FFCA9DFB}"/>
              </a:ext>
            </a:extLst>
          </p:cNvPr>
          <p:cNvSpPr txBox="1"/>
          <p:nvPr/>
        </p:nvSpPr>
        <p:spPr>
          <a:xfrm>
            <a:off x="5573441" y="3496485"/>
            <a:ext cx="24558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2</a:t>
            </a:r>
          </a:p>
        </p:txBody>
      </p:sp>
      <p:sp>
        <p:nvSpPr>
          <p:cNvPr id="454" name="TextBox 453">
            <a:extLst>
              <a:ext uri="{FF2B5EF4-FFF2-40B4-BE49-F238E27FC236}">
                <a16:creationId xmlns:a16="http://schemas.microsoft.com/office/drawing/2014/main" id="{3CA8B4B7-3442-42C4-ACA2-B4E18ED6BCFA}"/>
              </a:ext>
            </a:extLst>
          </p:cNvPr>
          <p:cNvSpPr txBox="1"/>
          <p:nvPr/>
        </p:nvSpPr>
        <p:spPr>
          <a:xfrm>
            <a:off x="6130885" y="3496485"/>
            <a:ext cx="24558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3</a:t>
            </a:r>
          </a:p>
        </p:txBody>
      </p:sp>
      <p:sp>
        <p:nvSpPr>
          <p:cNvPr id="455" name="TextBox 454">
            <a:extLst>
              <a:ext uri="{FF2B5EF4-FFF2-40B4-BE49-F238E27FC236}">
                <a16:creationId xmlns:a16="http://schemas.microsoft.com/office/drawing/2014/main" id="{169EB467-5020-4987-9236-24A22964888E}"/>
              </a:ext>
            </a:extLst>
          </p:cNvPr>
          <p:cNvSpPr txBox="1"/>
          <p:nvPr/>
        </p:nvSpPr>
        <p:spPr>
          <a:xfrm>
            <a:off x="6734753" y="3496485"/>
            <a:ext cx="381836"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4/5</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p>
        </p:txBody>
      </p:sp>
      <p:sp>
        <p:nvSpPr>
          <p:cNvPr id="456" name="TextBox 455">
            <a:extLst>
              <a:ext uri="{FF2B5EF4-FFF2-40B4-BE49-F238E27FC236}">
                <a16:creationId xmlns:a16="http://schemas.microsoft.com/office/drawing/2014/main" id="{5CA3C9E6-0C11-4234-BF2B-6F982C5A83DD}"/>
              </a:ext>
            </a:extLst>
          </p:cNvPr>
          <p:cNvSpPr txBox="1"/>
          <p:nvPr/>
        </p:nvSpPr>
        <p:spPr>
          <a:xfrm>
            <a:off x="7827017" y="3496485"/>
            <a:ext cx="381836"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7/8</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endPar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57" name="TextBox 456">
            <a:extLst>
              <a:ext uri="{FF2B5EF4-FFF2-40B4-BE49-F238E27FC236}">
                <a16:creationId xmlns:a16="http://schemas.microsoft.com/office/drawing/2014/main" id="{274C20A3-2D3F-4C42-979A-66A493AC4CF1}"/>
              </a:ext>
            </a:extLst>
          </p:cNvPr>
          <p:cNvSpPr txBox="1"/>
          <p:nvPr/>
        </p:nvSpPr>
        <p:spPr>
          <a:xfrm>
            <a:off x="7342985" y="3496485"/>
            <a:ext cx="24558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6</a:t>
            </a:r>
          </a:p>
        </p:txBody>
      </p:sp>
      <p:sp>
        <p:nvSpPr>
          <p:cNvPr id="458" name="TextBox 457">
            <a:extLst>
              <a:ext uri="{FF2B5EF4-FFF2-40B4-BE49-F238E27FC236}">
                <a16:creationId xmlns:a16="http://schemas.microsoft.com/office/drawing/2014/main" id="{E1B218F0-2123-4B92-9792-FCB595094EC3}"/>
              </a:ext>
            </a:extLst>
          </p:cNvPr>
          <p:cNvSpPr txBox="1"/>
          <p:nvPr/>
        </p:nvSpPr>
        <p:spPr>
          <a:xfrm>
            <a:off x="8345522" y="3496485"/>
            <a:ext cx="44275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9/10</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endPar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59" name="Rectangle 4471">
            <a:extLst>
              <a:ext uri="{FF2B5EF4-FFF2-40B4-BE49-F238E27FC236}">
                <a16:creationId xmlns:a16="http://schemas.microsoft.com/office/drawing/2014/main" id="{F02ECCE4-E268-4F1D-9159-1FE81318CADB}"/>
              </a:ext>
            </a:extLst>
          </p:cNvPr>
          <p:cNvSpPr>
            <a:spLocks noChangeArrowheads="1"/>
          </p:cNvSpPr>
          <p:nvPr/>
        </p:nvSpPr>
        <p:spPr bwMode="auto">
          <a:xfrm>
            <a:off x="5949980" y="3706607"/>
            <a:ext cx="1657505" cy="161583"/>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Years of Denosumab Treatment</a:t>
            </a:r>
          </a:p>
        </p:txBody>
      </p:sp>
      <p:sp>
        <p:nvSpPr>
          <p:cNvPr id="460" name="Rectangle 4471">
            <a:extLst>
              <a:ext uri="{FF2B5EF4-FFF2-40B4-BE49-F238E27FC236}">
                <a16:creationId xmlns:a16="http://schemas.microsoft.com/office/drawing/2014/main" id="{B63B4344-5BC5-4EAF-8FFC-D17653F05D7F}"/>
              </a:ext>
            </a:extLst>
          </p:cNvPr>
          <p:cNvSpPr>
            <a:spLocks noChangeArrowheads="1"/>
          </p:cNvSpPr>
          <p:nvPr/>
        </p:nvSpPr>
        <p:spPr bwMode="auto">
          <a:xfrm rot="16200000">
            <a:off x="3542410" y="2502701"/>
            <a:ext cx="1469953" cy="323165"/>
          </a:xfrm>
          <a:prstGeom prst="rect">
            <a:avLst/>
          </a:prstGeom>
          <a:noFill/>
          <a:ln w="9525">
            <a:noFill/>
            <a:miter lim="800000"/>
            <a:headEnd/>
            <a:tailEnd/>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Yearly Incidence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New Vertebral Fractures (%)</a:t>
            </a:r>
          </a:p>
        </p:txBody>
      </p:sp>
      <p:grpSp>
        <p:nvGrpSpPr>
          <p:cNvPr id="474" name="Group 473">
            <a:extLst>
              <a:ext uri="{FF2B5EF4-FFF2-40B4-BE49-F238E27FC236}">
                <a16:creationId xmlns:a16="http://schemas.microsoft.com/office/drawing/2014/main" id="{9F9B2C79-1983-408E-AC75-CD438757B284}"/>
              </a:ext>
            </a:extLst>
          </p:cNvPr>
          <p:cNvGrpSpPr/>
          <p:nvPr/>
        </p:nvGrpSpPr>
        <p:grpSpPr>
          <a:xfrm>
            <a:off x="4881659" y="3966779"/>
            <a:ext cx="3884486" cy="1650790"/>
            <a:chOff x="4831112" y="4194626"/>
            <a:chExt cx="4046606" cy="1831073"/>
          </a:xfrm>
          <a:solidFill>
            <a:srgbClr val="FBF9F3"/>
          </a:solidFill>
        </p:grpSpPr>
        <p:grpSp>
          <p:nvGrpSpPr>
            <p:cNvPr id="475" name="Group 474">
              <a:extLst>
                <a:ext uri="{FF2B5EF4-FFF2-40B4-BE49-F238E27FC236}">
                  <a16:creationId xmlns:a16="http://schemas.microsoft.com/office/drawing/2014/main" id="{45C9AB0A-F5C0-40C7-B3FE-4BA44B5DDC48}"/>
                </a:ext>
              </a:extLst>
            </p:cNvPr>
            <p:cNvGrpSpPr/>
            <p:nvPr/>
          </p:nvGrpSpPr>
          <p:grpSpPr>
            <a:xfrm>
              <a:off x="4831112" y="4224331"/>
              <a:ext cx="4046606" cy="1801368"/>
              <a:chOff x="4831112" y="4164956"/>
              <a:chExt cx="4046606" cy="1828800"/>
            </a:xfrm>
            <a:grpFill/>
          </p:grpSpPr>
          <p:sp>
            <p:nvSpPr>
              <p:cNvPr id="478" name="Rectangle 477">
                <a:extLst>
                  <a:ext uri="{FF2B5EF4-FFF2-40B4-BE49-F238E27FC236}">
                    <a16:creationId xmlns:a16="http://schemas.microsoft.com/office/drawing/2014/main" id="{6036B10A-7B60-4113-9CE0-A1D554D26A76}"/>
                  </a:ext>
                </a:extLst>
              </p:cNvPr>
              <p:cNvSpPr/>
              <p:nvPr/>
            </p:nvSpPr>
            <p:spPr bwMode="auto">
              <a:xfrm>
                <a:off x="4835929" y="4164956"/>
                <a:ext cx="4041789" cy="1828800"/>
              </a:xfrm>
              <a:prstGeom prst="rect">
                <a:avLst/>
              </a:prstGeom>
              <a:grp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79" name="Rectangle 478">
                <a:extLst>
                  <a:ext uri="{FF2B5EF4-FFF2-40B4-BE49-F238E27FC236}">
                    <a16:creationId xmlns:a16="http://schemas.microsoft.com/office/drawing/2014/main" id="{0D7B4EC1-CD17-40C1-A182-B21D05974C15}"/>
                  </a:ext>
                </a:extLst>
              </p:cNvPr>
              <p:cNvSpPr/>
              <p:nvPr/>
            </p:nvSpPr>
            <p:spPr bwMode="auto">
              <a:xfrm>
                <a:off x="4831112" y="4164956"/>
                <a:ext cx="1837944" cy="1828800"/>
              </a:xfrm>
              <a:prstGeom prst="rect">
                <a:avLst/>
              </a:prstGeom>
              <a:solidFill>
                <a:srgbClr val="F2EBD6">
                  <a:alpha val="60000"/>
                </a:srgbClr>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E7E6E6">
                      <a:lumMod val="25000"/>
                    </a:srgbClr>
                  </a:solidFill>
                  <a:effectLst/>
                  <a:uLnTx/>
                  <a:uFillTx/>
                  <a:latin typeface="Arial Narrow" panose="020B0606020202030204" pitchFamily="34" charset="0"/>
                  <a:ea typeface="+mn-ea"/>
                  <a:cs typeface="Arial" charset="0"/>
                </a:endParaRPr>
              </a:p>
            </p:txBody>
          </p:sp>
        </p:grpSp>
        <p:sp>
          <p:nvSpPr>
            <p:cNvPr id="476" name="TextBox 59">
              <a:extLst>
                <a:ext uri="{FF2B5EF4-FFF2-40B4-BE49-F238E27FC236}">
                  <a16:creationId xmlns:a16="http://schemas.microsoft.com/office/drawing/2014/main" id="{04AD40EA-0705-4B39-B801-F8AEF20AE152}"/>
                </a:ext>
              </a:extLst>
            </p:cNvPr>
            <p:cNvSpPr txBox="1">
              <a:spLocks noChangeArrowheads="1"/>
            </p:cNvSpPr>
            <p:nvPr/>
          </p:nvSpPr>
          <p:spPr bwMode="auto">
            <a:xfrm>
              <a:off x="5199838" y="4194626"/>
              <a:ext cx="793539" cy="290180"/>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FREEDOM</a:t>
              </a:r>
            </a:p>
          </p:txBody>
        </p:sp>
        <p:sp>
          <p:nvSpPr>
            <p:cNvPr id="477" name="TextBox 60">
              <a:extLst>
                <a:ext uri="{FF2B5EF4-FFF2-40B4-BE49-F238E27FC236}">
                  <a16:creationId xmlns:a16="http://schemas.microsoft.com/office/drawing/2014/main" id="{BFE86A78-86B3-446A-92C7-CF2EAAEC7BC4}"/>
                </a:ext>
              </a:extLst>
            </p:cNvPr>
            <p:cNvSpPr txBox="1">
              <a:spLocks noChangeArrowheads="1"/>
            </p:cNvSpPr>
            <p:nvPr/>
          </p:nvSpPr>
          <p:spPr bwMode="auto">
            <a:xfrm>
              <a:off x="7331963" y="4195343"/>
              <a:ext cx="720063" cy="290180"/>
            </a:xfrm>
            <a:prstGeom prst="rect">
              <a:avLst/>
            </a:prstGeom>
            <a:grp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rPr>
                <a:t>Extension</a:t>
              </a:r>
            </a:p>
          </p:txBody>
        </p:sp>
      </p:grpSp>
      <p:graphicFrame>
        <p:nvGraphicFramePr>
          <p:cNvPr id="480" name="Content Placeholder 3">
            <a:extLst>
              <a:ext uri="{FF2B5EF4-FFF2-40B4-BE49-F238E27FC236}">
                <a16:creationId xmlns:a16="http://schemas.microsoft.com/office/drawing/2014/main" id="{306546B1-B3AB-47E0-BFEB-01AB2826D31F}"/>
              </a:ext>
            </a:extLst>
          </p:cNvPr>
          <p:cNvGraphicFramePr>
            <a:graphicFrameLocks/>
          </p:cNvGraphicFramePr>
          <p:nvPr/>
        </p:nvGraphicFramePr>
        <p:xfrm>
          <a:off x="4474862" y="3910945"/>
          <a:ext cx="4338667" cy="1854833"/>
        </p:xfrm>
        <a:graphic>
          <a:graphicData uri="http://schemas.openxmlformats.org/drawingml/2006/chart">
            <c:chart xmlns:c="http://schemas.openxmlformats.org/drawingml/2006/chart" xmlns:r="http://schemas.openxmlformats.org/officeDocument/2006/relationships" r:id="rId5"/>
          </a:graphicData>
        </a:graphic>
      </p:graphicFrame>
      <p:sp>
        <p:nvSpPr>
          <p:cNvPr id="481" name="Rectangle 4471">
            <a:extLst>
              <a:ext uri="{FF2B5EF4-FFF2-40B4-BE49-F238E27FC236}">
                <a16:creationId xmlns:a16="http://schemas.microsoft.com/office/drawing/2014/main" id="{10D5935D-491B-4FFA-AAF3-62FB788252F6}"/>
              </a:ext>
            </a:extLst>
          </p:cNvPr>
          <p:cNvSpPr>
            <a:spLocks noChangeArrowheads="1"/>
          </p:cNvSpPr>
          <p:nvPr/>
        </p:nvSpPr>
        <p:spPr bwMode="auto">
          <a:xfrm>
            <a:off x="6756191" y="5811837"/>
            <a:ext cx="2009954" cy="161583"/>
          </a:xfrm>
          <a:prstGeom prst="rect">
            <a:avLst/>
          </a:prstGeom>
          <a:noFill/>
          <a:ln w="9525">
            <a:noFill/>
            <a:miter lim="800000"/>
            <a:headEnd/>
            <a:tailEnd/>
          </a:ln>
        </p:spPr>
        <p:txBody>
          <a:bodyPr wrap="squar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Years of Denosumab Treatment</a:t>
            </a:r>
          </a:p>
        </p:txBody>
      </p:sp>
      <p:sp>
        <p:nvSpPr>
          <p:cNvPr id="482" name="TextBox 481">
            <a:extLst>
              <a:ext uri="{FF2B5EF4-FFF2-40B4-BE49-F238E27FC236}">
                <a16:creationId xmlns:a16="http://schemas.microsoft.com/office/drawing/2014/main" id="{586B2574-F36F-4EC8-A31B-964BD3BBA38B}"/>
              </a:ext>
            </a:extLst>
          </p:cNvPr>
          <p:cNvSpPr txBox="1"/>
          <p:nvPr/>
        </p:nvSpPr>
        <p:spPr>
          <a:xfrm>
            <a:off x="6756525" y="5620889"/>
            <a:ext cx="381836"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1/2</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endPar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83" name="TextBox 482">
            <a:extLst>
              <a:ext uri="{FF2B5EF4-FFF2-40B4-BE49-F238E27FC236}">
                <a16:creationId xmlns:a16="http://schemas.microsoft.com/office/drawing/2014/main" id="{43B2869A-8614-4F2C-909F-49AB54EE726A}"/>
              </a:ext>
            </a:extLst>
          </p:cNvPr>
          <p:cNvSpPr txBox="1"/>
          <p:nvPr/>
        </p:nvSpPr>
        <p:spPr>
          <a:xfrm>
            <a:off x="7848789" y="5620889"/>
            <a:ext cx="381836"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4/5</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endPar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84" name="TextBox 483">
            <a:extLst>
              <a:ext uri="{FF2B5EF4-FFF2-40B4-BE49-F238E27FC236}">
                <a16:creationId xmlns:a16="http://schemas.microsoft.com/office/drawing/2014/main" id="{71B23966-973E-496A-9DC4-268C5FD7AF85}"/>
              </a:ext>
            </a:extLst>
          </p:cNvPr>
          <p:cNvSpPr txBox="1"/>
          <p:nvPr/>
        </p:nvSpPr>
        <p:spPr>
          <a:xfrm>
            <a:off x="7364757" y="5620889"/>
            <a:ext cx="245580"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3</a:t>
            </a:r>
          </a:p>
        </p:txBody>
      </p:sp>
      <p:sp>
        <p:nvSpPr>
          <p:cNvPr id="485" name="TextBox 484">
            <a:extLst>
              <a:ext uri="{FF2B5EF4-FFF2-40B4-BE49-F238E27FC236}">
                <a16:creationId xmlns:a16="http://schemas.microsoft.com/office/drawing/2014/main" id="{ECD68667-EB4E-4713-9A9E-07E8248E5C6B}"/>
              </a:ext>
            </a:extLst>
          </p:cNvPr>
          <p:cNvSpPr txBox="1"/>
          <p:nvPr/>
        </p:nvSpPr>
        <p:spPr>
          <a:xfrm>
            <a:off x="8425811" y="5620889"/>
            <a:ext cx="381836" cy="253916"/>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6/7</a:t>
            </a:r>
            <a:r>
              <a:rPr kumimoji="0" lang="en-US" sz="1050" b="1"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Arial" charset="0"/>
              </a:rPr>
              <a:t>d</a:t>
            </a:r>
            <a:endPar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sp>
        <p:nvSpPr>
          <p:cNvPr id="486" name="Rectangle 4471">
            <a:extLst>
              <a:ext uri="{FF2B5EF4-FFF2-40B4-BE49-F238E27FC236}">
                <a16:creationId xmlns:a16="http://schemas.microsoft.com/office/drawing/2014/main" id="{F5A7FF5D-AF15-480D-98E0-783F33B577EF}"/>
              </a:ext>
            </a:extLst>
          </p:cNvPr>
          <p:cNvSpPr>
            <a:spLocks noChangeArrowheads="1"/>
          </p:cNvSpPr>
          <p:nvPr/>
        </p:nvSpPr>
        <p:spPr bwMode="auto">
          <a:xfrm rot="16200000">
            <a:off x="3558012" y="4649370"/>
            <a:ext cx="1469953" cy="323165"/>
          </a:xfrm>
          <a:prstGeom prst="rect">
            <a:avLst/>
          </a:prstGeom>
          <a:noFill/>
          <a:ln w="9525">
            <a:noFill/>
            <a:miter lim="800000"/>
            <a:headEnd/>
            <a:tailEnd/>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Yearly Incidence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New Vertebral Fractures (%)</a:t>
            </a:r>
          </a:p>
        </p:txBody>
      </p:sp>
      <p:sp>
        <p:nvSpPr>
          <p:cNvPr id="2" name="TextBox 1">
            <a:extLst>
              <a:ext uri="{FF2B5EF4-FFF2-40B4-BE49-F238E27FC236}">
                <a16:creationId xmlns:a16="http://schemas.microsoft.com/office/drawing/2014/main" id="{5686FDFC-A2CD-44A2-B95E-4918D6B35642}"/>
              </a:ext>
            </a:extLst>
          </p:cNvPr>
          <p:cNvSpPr txBox="1"/>
          <p:nvPr/>
        </p:nvSpPr>
        <p:spPr>
          <a:xfrm>
            <a:off x="7146243" y="1840875"/>
            <a:ext cx="108497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Extension</a:t>
            </a:r>
          </a:p>
        </p:txBody>
      </p:sp>
      <p:grpSp>
        <p:nvGrpSpPr>
          <p:cNvPr id="494" name="Group 493">
            <a:extLst>
              <a:ext uri="{FF2B5EF4-FFF2-40B4-BE49-F238E27FC236}">
                <a16:creationId xmlns:a16="http://schemas.microsoft.com/office/drawing/2014/main" id="{F52BD93F-9C2C-416D-A8DC-6B9FFEB5FB90}"/>
              </a:ext>
            </a:extLst>
          </p:cNvPr>
          <p:cNvGrpSpPr/>
          <p:nvPr/>
        </p:nvGrpSpPr>
        <p:grpSpPr>
          <a:xfrm>
            <a:off x="2413569" y="1520444"/>
            <a:ext cx="4518518" cy="169277"/>
            <a:chOff x="1678312" y="1343304"/>
            <a:chExt cx="4786947" cy="179332"/>
          </a:xfrm>
        </p:grpSpPr>
        <p:sp>
          <p:nvSpPr>
            <p:cNvPr id="495" name="Rectangle 618">
              <a:extLst>
                <a:ext uri="{FF2B5EF4-FFF2-40B4-BE49-F238E27FC236}">
                  <a16:creationId xmlns:a16="http://schemas.microsoft.com/office/drawing/2014/main" id="{6BB1D9C8-47F9-4033-95C1-A1BD5ECD3F46}"/>
                </a:ext>
              </a:extLst>
            </p:cNvPr>
            <p:cNvSpPr>
              <a:spLocks noChangeArrowheads="1"/>
            </p:cNvSpPr>
            <p:nvPr/>
          </p:nvSpPr>
          <p:spPr bwMode="auto">
            <a:xfrm>
              <a:off x="1906133" y="1343304"/>
              <a:ext cx="441540"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Placebo</a:t>
              </a:r>
            </a:p>
          </p:txBody>
        </p:sp>
        <p:sp>
          <p:nvSpPr>
            <p:cNvPr id="496" name="Rectangle 619">
              <a:extLst>
                <a:ext uri="{FF2B5EF4-FFF2-40B4-BE49-F238E27FC236}">
                  <a16:creationId xmlns:a16="http://schemas.microsoft.com/office/drawing/2014/main" id="{8547762C-EE2A-4CB4-A471-B1BD8AB03A93}"/>
                </a:ext>
              </a:extLst>
            </p:cNvPr>
            <p:cNvSpPr>
              <a:spLocks noChangeArrowheads="1"/>
            </p:cNvSpPr>
            <p:nvPr/>
          </p:nvSpPr>
          <p:spPr bwMode="auto">
            <a:xfrm>
              <a:off x="5174606" y="1343304"/>
              <a:ext cx="1290653"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Cross-over Denosumab</a:t>
              </a:r>
            </a:p>
          </p:txBody>
        </p:sp>
        <p:sp>
          <p:nvSpPr>
            <p:cNvPr id="497" name="Rectangle 619">
              <a:extLst>
                <a:ext uri="{FF2B5EF4-FFF2-40B4-BE49-F238E27FC236}">
                  <a16:creationId xmlns:a16="http://schemas.microsoft.com/office/drawing/2014/main" id="{8BDD07B7-2F75-43C3-ADD6-D78099254963}"/>
                </a:ext>
              </a:extLst>
            </p:cNvPr>
            <p:cNvSpPr>
              <a:spLocks noChangeArrowheads="1"/>
            </p:cNvSpPr>
            <p:nvPr/>
          </p:nvSpPr>
          <p:spPr bwMode="auto">
            <a:xfrm>
              <a:off x="3253160" y="1343304"/>
              <a:ext cx="1249897"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Long-term Denosumab</a:t>
              </a:r>
            </a:p>
          </p:txBody>
        </p:sp>
        <p:sp>
          <p:nvSpPr>
            <p:cNvPr id="498" name="Rectangle 40">
              <a:extLst>
                <a:ext uri="{FF2B5EF4-FFF2-40B4-BE49-F238E27FC236}">
                  <a16:creationId xmlns:a16="http://schemas.microsoft.com/office/drawing/2014/main" id="{C5D5DFF2-228E-4131-8A63-4D056ACDD04C}"/>
                </a:ext>
              </a:extLst>
            </p:cNvPr>
            <p:cNvSpPr>
              <a:spLocks noChangeAspect="1" noChangeArrowheads="1"/>
            </p:cNvSpPr>
            <p:nvPr/>
          </p:nvSpPr>
          <p:spPr bwMode="auto">
            <a:xfrm>
              <a:off x="4954470" y="1379921"/>
              <a:ext cx="128278" cy="128016"/>
            </a:xfrm>
            <a:prstGeom prst="rect">
              <a:avLst/>
            </a:prstGeom>
            <a:solidFill>
              <a:srgbClr val="EAE2C4"/>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endParaRPr>
            </a:p>
          </p:txBody>
        </p:sp>
        <p:sp>
          <p:nvSpPr>
            <p:cNvPr id="499" name="Rectangle 40">
              <a:extLst>
                <a:ext uri="{FF2B5EF4-FFF2-40B4-BE49-F238E27FC236}">
                  <a16:creationId xmlns:a16="http://schemas.microsoft.com/office/drawing/2014/main" id="{00F21855-41A5-4B8D-A8B0-3E6BA8005D6E}"/>
                </a:ext>
              </a:extLst>
            </p:cNvPr>
            <p:cNvSpPr>
              <a:spLocks noChangeAspect="1" noChangeArrowheads="1"/>
            </p:cNvSpPr>
            <p:nvPr/>
          </p:nvSpPr>
          <p:spPr bwMode="auto">
            <a:xfrm>
              <a:off x="3016063" y="1379921"/>
              <a:ext cx="128278" cy="128016"/>
            </a:xfrm>
            <a:prstGeom prst="rect">
              <a:avLst/>
            </a:prstGeom>
            <a:solidFill>
              <a:srgbClr val="CBB873"/>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endParaRPr>
            </a:p>
          </p:txBody>
        </p:sp>
        <p:sp>
          <p:nvSpPr>
            <p:cNvPr id="500" name="Rectangle 40">
              <a:extLst>
                <a:ext uri="{FF2B5EF4-FFF2-40B4-BE49-F238E27FC236}">
                  <a16:creationId xmlns:a16="http://schemas.microsoft.com/office/drawing/2014/main" id="{952C35CA-9EB9-4178-9EFF-6588629702EF}"/>
                </a:ext>
              </a:extLst>
            </p:cNvPr>
            <p:cNvSpPr>
              <a:spLocks noChangeAspect="1" noChangeArrowheads="1"/>
            </p:cNvSpPr>
            <p:nvPr/>
          </p:nvSpPr>
          <p:spPr bwMode="auto">
            <a:xfrm>
              <a:off x="1678312" y="1379921"/>
              <a:ext cx="128278" cy="128016"/>
            </a:xfrm>
            <a:prstGeom prst="rect">
              <a:avLst/>
            </a:prstGeom>
            <a:solidFill>
              <a:schemeClr val="bg1">
                <a:lumMod val="6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charset="0"/>
              </a:endParaRPr>
            </a:p>
          </p:txBody>
        </p:sp>
      </p:grpSp>
      <p:sp>
        <p:nvSpPr>
          <p:cNvPr id="501" name="Rectangle 507">
            <a:extLst>
              <a:ext uri="{FF2B5EF4-FFF2-40B4-BE49-F238E27FC236}">
                <a16:creationId xmlns:a16="http://schemas.microsoft.com/office/drawing/2014/main" id="{2673B635-A792-4B26-B9A8-F4F3FFCFE411}"/>
              </a:ext>
            </a:extLst>
          </p:cNvPr>
          <p:cNvSpPr>
            <a:spLocks noChangeArrowheads="1"/>
          </p:cNvSpPr>
          <p:nvPr/>
        </p:nvSpPr>
        <p:spPr bwMode="auto">
          <a:xfrm>
            <a:off x="150255" y="6085489"/>
            <a:ext cx="7698534" cy="23544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BMD data are </a:t>
            </a:r>
            <a:r>
              <a:rPr kumimoji="0" 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charset="0"/>
                <a:cs typeface="Arial" pitchFamily="34" charset="0"/>
              </a:rPr>
              <a:t>LS</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rPr>
              <a:t> means and 95% confidence intervals. </a:t>
            </a:r>
            <a:r>
              <a:rPr kumimoji="0" lang="en-US" sz="900" b="0" i="0" u="none" strike="noStrike" kern="1200" cap="none" spc="0" normalizeH="0" baseline="30000" noProof="0" dirty="0" err="1">
                <a:ln>
                  <a:noFill/>
                </a:ln>
                <a:solidFill>
                  <a:srgbClr val="E7E6E6">
                    <a:lumMod val="25000"/>
                  </a:srgbClr>
                </a:solidFill>
                <a:effectLst/>
                <a:uLnTx/>
                <a:uFillTx/>
                <a:latin typeface="Arial Narrow" panose="020B0606020202030204" pitchFamily="34" charset="0"/>
                <a:ea typeface="+mn-ea"/>
                <a:cs typeface="Arial" charset="0"/>
              </a:rPr>
              <a:t>a</a:t>
            </a:r>
            <a:r>
              <a:rPr kumimoji="0" 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P</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&lt; 0.05 vs FREEDOM baseline.  </a:t>
            </a:r>
            <a:r>
              <a:rPr kumimoji="0" lang="en-US" sz="900" b="0" i="0" u="none" strike="noStrike" kern="1200" cap="none" spc="0" normalizeH="0" baseline="30000" noProof="0" dirty="0" err="1">
                <a:ln>
                  <a:noFill/>
                </a:ln>
                <a:solidFill>
                  <a:srgbClr val="E7E6E6">
                    <a:lumMod val="25000"/>
                  </a:srgbClr>
                </a:solidFill>
                <a:effectLst/>
                <a:uLnTx/>
                <a:uFillTx/>
                <a:latin typeface="Arial Narrow" panose="020B0606020202030204" pitchFamily="34" charset="0"/>
                <a:ea typeface="+mn-ea"/>
                <a:cs typeface="Arial" charset="0"/>
              </a:rPr>
              <a:t>b</a:t>
            </a:r>
            <a:r>
              <a:rPr kumimoji="0" lang="en-US"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P</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&lt; 0.05 vs FREEDOM and Extension baselines.  </a:t>
            </a:r>
            <a:r>
              <a:rPr kumimoji="0" lang="en-US" sz="900" b="0" i="0" u="none" strike="noStrike" kern="1200" cap="none" spc="0" normalizeH="0" baseline="30000" noProof="0" dirty="0" err="1">
                <a:ln>
                  <a:noFill/>
                </a:ln>
                <a:solidFill>
                  <a:srgbClr val="E7E6E6">
                    <a:lumMod val="25000"/>
                  </a:srgbClr>
                </a:solidFill>
                <a:effectLst/>
                <a:uLnTx/>
                <a:uFillTx/>
                <a:latin typeface="Arial Narrow" panose="020B0606020202030204" pitchFamily="34" charset="0"/>
                <a:ea typeface="+mn-ea"/>
                <a:cs typeface="Arial" charset="0"/>
              </a:rPr>
              <a:t>c</a:t>
            </a:r>
            <a:r>
              <a:rPr kumimoji="0" 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Percentage</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change while on denosumab treatment.  </a:t>
            </a:r>
            <a:r>
              <a:rPr kumimoji="0" lang="en-US" sz="900" b="0" i="0" u="none" strike="noStrike" kern="1200" cap="none" spc="0" normalizeH="0" baseline="30000" noProof="0" dirty="0" err="1">
                <a:ln>
                  <a:noFill/>
                </a:ln>
                <a:solidFill>
                  <a:srgbClr val="E7E6E6">
                    <a:lumMod val="25000"/>
                  </a:srgbClr>
                </a:solidFill>
                <a:effectLst/>
                <a:uLnTx/>
                <a:uFillTx/>
                <a:latin typeface="Arial Narrow" panose="020B0606020202030204" pitchFamily="34" charset="0"/>
                <a:ea typeface="+mn-ea"/>
                <a:cs typeface="Arial" charset="0"/>
              </a:rPr>
              <a:t>d</a:t>
            </a:r>
            <a:r>
              <a:rPr kumimoji="0" 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Arial" charset="0"/>
              </a:rPr>
              <a:t>Annualized</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rPr>
              <a:t> incidence: (2-year incidence) / 2.  Lateral radiographs (lumbar and thoracic) were not obtained at years 4, 7, and 9 (years 1, 4, and 6 of the Extension). </a:t>
            </a:r>
            <a:endPar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charset="0"/>
              <a:cs typeface="Arial" pitchFamily="34" charset="0"/>
            </a:endParaRPr>
          </a:p>
        </p:txBody>
      </p:sp>
      <p:sp>
        <p:nvSpPr>
          <p:cNvPr id="571" name="Rectangle 507">
            <a:extLst>
              <a:ext uri="{FF2B5EF4-FFF2-40B4-BE49-F238E27FC236}">
                <a16:creationId xmlns:a16="http://schemas.microsoft.com/office/drawing/2014/main" id="{AEE1BC63-5C73-4F04-AB4F-E5F8E9B3EEE8}"/>
              </a:ext>
            </a:extLst>
          </p:cNvPr>
          <p:cNvSpPr>
            <a:spLocks noChangeArrowheads="1"/>
          </p:cNvSpPr>
          <p:nvPr/>
        </p:nvSpPr>
        <p:spPr bwMode="auto">
          <a:xfrm>
            <a:off x="1950430" y="4127000"/>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73" name="Rectangle 507">
            <a:extLst>
              <a:ext uri="{FF2B5EF4-FFF2-40B4-BE49-F238E27FC236}">
                <a16:creationId xmlns:a16="http://schemas.microsoft.com/office/drawing/2014/main" id="{289ED265-E2F9-4A19-BF02-59FFB2B279B7}"/>
              </a:ext>
            </a:extLst>
          </p:cNvPr>
          <p:cNvSpPr>
            <a:spLocks noChangeArrowheads="1"/>
          </p:cNvSpPr>
          <p:nvPr/>
        </p:nvSpPr>
        <p:spPr bwMode="auto">
          <a:xfrm>
            <a:off x="2211602" y="3926590"/>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74" name="Rectangle 507">
            <a:extLst>
              <a:ext uri="{FF2B5EF4-FFF2-40B4-BE49-F238E27FC236}">
                <a16:creationId xmlns:a16="http://schemas.microsoft.com/office/drawing/2014/main" id="{01D7CAF7-35DA-4A22-91BA-2DC7A93886E4}"/>
              </a:ext>
            </a:extLst>
          </p:cNvPr>
          <p:cNvSpPr>
            <a:spLocks noChangeArrowheads="1"/>
          </p:cNvSpPr>
          <p:nvPr/>
        </p:nvSpPr>
        <p:spPr bwMode="auto">
          <a:xfrm>
            <a:off x="2470511" y="3728105"/>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75" name="Rectangle 507">
            <a:extLst>
              <a:ext uri="{FF2B5EF4-FFF2-40B4-BE49-F238E27FC236}">
                <a16:creationId xmlns:a16="http://schemas.microsoft.com/office/drawing/2014/main" id="{2F2E19E9-BCE4-4E89-983F-8C85A29BF95D}"/>
              </a:ext>
            </a:extLst>
          </p:cNvPr>
          <p:cNvSpPr>
            <a:spLocks noChangeArrowheads="1"/>
          </p:cNvSpPr>
          <p:nvPr/>
        </p:nvSpPr>
        <p:spPr bwMode="auto">
          <a:xfrm>
            <a:off x="1054296" y="5162829"/>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76" name="Rectangle 507">
            <a:extLst>
              <a:ext uri="{FF2B5EF4-FFF2-40B4-BE49-F238E27FC236}">
                <a16:creationId xmlns:a16="http://schemas.microsoft.com/office/drawing/2014/main" id="{06CDB3F8-DB5D-4F7B-8852-2E6880835ADF}"/>
              </a:ext>
            </a:extLst>
          </p:cNvPr>
          <p:cNvSpPr>
            <a:spLocks noChangeArrowheads="1"/>
          </p:cNvSpPr>
          <p:nvPr/>
        </p:nvSpPr>
        <p:spPr bwMode="auto">
          <a:xfrm>
            <a:off x="1183804" y="4956042"/>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77" name="Rectangle 507">
            <a:extLst>
              <a:ext uri="{FF2B5EF4-FFF2-40B4-BE49-F238E27FC236}">
                <a16:creationId xmlns:a16="http://schemas.microsoft.com/office/drawing/2014/main" id="{BF8DE78F-D274-4F75-AD4B-F8B113E117C6}"/>
              </a:ext>
            </a:extLst>
          </p:cNvPr>
          <p:cNvSpPr>
            <a:spLocks noChangeArrowheads="1"/>
          </p:cNvSpPr>
          <p:nvPr/>
        </p:nvSpPr>
        <p:spPr bwMode="auto">
          <a:xfrm>
            <a:off x="1438471" y="4655485"/>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78" name="Rectangle 507">
            <a:extLst>
              <a:ext uri="{FF2B5EF4-FFF2-40B4-BE49-F238E27FC236}">
                <a16:creationId xmlns:a16="http://schemas.microsoft.com/office/drawing/2014/main" id="{02F3BAF3-6DE4-4B9C-9763-FD440BE4E90D}"/>
              </a:ext>
            </a:extLst>
          </p:cNvPr>
          <p:cNvSpPr>
            <a:spLocks noChangeArrowheads="1"/>
          </p:cNvSpPr>
          <p:nvPr/>
        </p:nvSpPr>
        <p:spPr bwMode="auto">
          <a:xfrm>
            <a:off x="1688947" y="4410302"/>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79" name="Rectangle 507">
            <a:extLst>
              <a:ext uri="{FF2B5EF4-FFF2-40B4-BE49-F238E27FC236}">
                <a16:creationId xmlns:a16="http://schemas.microsoft.com/office/drawing/2014/main" id="{127B9649-1273-42B0-BDE7-DD8A4930BD64}"/>
              </a:ext>
            </a:extLst>
          </p:cNvPr>
          <p:cNvSpPr>
            <a:spLocks noChangeArrowheads="1"/>
          </p:cNvSpPr>
          <p:nvPr/>
        </p:nvSpPr>
        <p:spPr bwMode="auto">
          <a:xfrm>
            <a:off x="1950430" y="4865704"/>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80" name="Rectangle 507">
            <a:extLst>
              <a:ext uri="{FF2B5EF4-FFF2-40B4-BE49-F238E27FC236}">
                <a16:creationId xmlns:a16="http://schemas.microsoft.com/office/drawing/2014/main" id="{F708B836-7078-4000-AA3F-2FCDC57BB333}"/>
              </a:ext>
            </a:extLst>
          </p:cNvPr>
          <p:cNvSpPr>
            <a:spLocks noChangeArrowheads="1"/>
          </p:cNvSpPr>
          <p:nvPr/>
        </p:nvSpPr>
        <p:spPr bwMode="auto">
          <a:xfrm>
            <a:off x="2211602" y="454898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81" name="Rectangle 507">
            <a:extLst>
              <a:ext uri="{FF2B5EF4-FFF2-40B4-BE49-F238E27FC236}">
                <a16:creationId xmlns:a16="http://schemas.microsoft.com/office/drawing/2014/main" id="{B3A7C905-1950-4220-A858-545CA9010A6C}"/>
              </a:ext>
            </a:extLst>
          </p:cNvPr>
          <p:cNvSpPr>
            <a:spLocks noChangeArrowheads="1"/>
          </p:cNvSpPr>
          <p:nvPr/>
        </p:nvSpPr>
        <p:spPr bwMode="auto">
          <a:xfrm>
            <a:off x="2470511" y="433746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84" name="Rectangle 4229">
            <a:extLst>
              <a:ext uri="{FF2B5EF4-FFF2-40B4-BE49-F238E27FC236}">
                <a16:creationId xmlns:a16="http://schemas.microsoft.com/office/drawing/2014/main" id="{A331D09A-ACDC-4B1D-9E49-2A319E470576}"/>
              </a:ext>
            </a:extLst>
          </p:cNvPr>
          <p:cNvSpPr>
            <a:spLocks noChangeArrowheads="1"/>
          </p:cNvSpPr>
          <p:nvPr/>
        </p:nvSpPr>
        <p:spPr bwMode="auto">
          <a:xfrm rot="16200000">
            <a:off x="-706100" y="4343418"/>
            <a:ext cx="2235850" cy="161583"/>
          </a:xfrm>
          <a:prstGeom prst="rect">
            <a:avLst/>
          </a:prstGeom>
          <a:noFill/>
          <a:ln w="9525">
            <a:noFill/>
            <a:miter lim="800000"/>
            <a:headEnd/>
            <a:tailEnd/>
          </a:ln>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Percentage Change From Baseline</a:t>
            </a:r>
          </a:p>
        </p:txBody>
      </p:sp>
      <p:sp>
        <p:nvSpPr>
          <p:cNvPr id="586" name="Rectangle 507">
            <a:extLst>
              <a:ext uri="{FF2B5EF4-FFF2-40B4-BE49-F238E27FC236}">
                <a16:creationId xmlns:a16="http://schemas.microsoft.com/office/drawing/2014/main" id="{F046D6B9-CF9D-4F25-AF96-80D0CEE20FEB}"/>
              </a:ext>
            </a:extLst>
          </p:cNvPr>
          <p:cNvSpPr>
            <a:spLocks noChangeArrowheads="1"/>
          </p:cNvSpPr>
          <p:nvPr/>
        </p:nvSpPr>
        <p:spPr bwMode="auto">
          <a:xfrm>
            <a:off x="2986877" y="3900134"/>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87" name="Rectangle 507">
            <a:extLst>
              <a:ext uri="{FF2B5EF4-FFF2-40B4-BE49-F238E27FC236}">
                <a16:creationId xmlns:a16="http://schemas.microsoft.com/office/drawing/2014/main" id="{7F74D799-07CC-4328-AE65-950DDD376158}"/>
              </a:ext>
            </a:extLst>
          </p:cNvPr>
          <p:cNvSpPr>
            <a:spLocks noChangeArrowheads="1"/>
          </p:cNvSpPr>
          <p:nvPr/>
        </p:nvSpPr>
        <p:spPr bwMode="auto">
          <a:xfrm>
            <a:off x="928891" y="5483733"/>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88" name="Rectangle 507">
            <a:extLst>
              <a:ext uri="{FF2B5EF4-FFF2-40B4-BE49-F238E27FC236}">
                <a16:creationId xmlns:a16="http://schemas.microsoft.com/office/drawing/2014/main" id="{8A993B19-0A63-4BFB-8AA3-5418CAFB6087}"/>
              </a:ext>
            </a:extLst>
          </p:cNvPr>
          <p:cNvSpPr>
            <a:spLocks noChangeArrowheads="1"/>
          </p:cNvSpPr>
          <p:nvPr/>
        </p:nvSpPr>
        <p:spPr bwMode="auto">
          <a:xfrm>
            <a:off x="1678314" y="5585016"/>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grpSp>
        <p:nvGrpSpPr>
          <p:cNvPr id="591" name="Group 590">
            <a:extLst>
              <a:ext uri="{FF2B5EF4-FFF2-40B4-BE49-F238E27FC236}">
                <a16:creationId xmlns:a16="http://schemas.microsoft.com/office/drawing/2014/main" id="{AE23C862-D2FC-4DB9-BE0F-0846FCC2F3E8}"/>
              </a:ext>
            </a:extLst>
          </p:cNvPr>
          <p:cNvGrpSpPr/>
          <p:nvPr/>
        </p:nvGrpSpPr>
        <p:grpSpPr>
          <a:xfrm>
            <a:off x="977218" y="5953902"/>
            <a:ext cx="2581433" cy="449627"/>
            <a:chOff x="786981" y="5494270"/>
            <a:chExt cx="2689168" cy="468391"/>
          </a:xfrm>
        </p:grpSpPr>
        <p:sp>
          <p:nvSpPr>
            <p:cNvPr id="592" name="Rectangle 4471">
              <a:extLst>
                <a:ext uri="{FF2B5EF4-FFF2-40B4-BE49-F238E27FC236}">
                  <a16:creationId xmlns:a16="http://schemas.microsoft.com/office/drawing/2014/main" id="{C8E196E1-9E2F-414B-9F1B-1EB5DCC46EF4}"/>
                </a:ext>
              </a:extLst>
            </p:cNvPr>
            <p:cNvSpPr>
              <a:spLocks noChangeArrowheads="1"/>
            </p:cNvSpPr>
            <p:nvPr/>
          </p:nvSpPr>
          <p:spPr bwMode="auto">
            <a:xfrm>
              <a:off x="1789235" y="5793384"/>
              <a:ext cx="737381" cy="169277"/>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a:ea typeface="+mn-ea"/>
                  <a:cs typeface="Arial" charset="0"/>
                </a:rPr>
                <a:t>Study Year</a:t>
              </a:r>
            </a:p>
          </p:txBody>
        </p:sp>
        <p:sp>
          <p:nvSpPr>
            <p:cNvPr id="593" name="Line 346">
              <a:extLst>
                <a:ext uri="{FF2B5EF4-FFF2-40B4-BE49-F238E27FC236}">
                  <a16:creationId xmlns:a16="http://schemas.microsoft.com/office/drawing/2014/main" id="{2A62D15F-9049-4460-B9D8-9D8CD0814001}"/>
                </a:ext>
              </a:extLst>
            </p:cNvPr>
            <p:cNvSpPr>
              <a:spLocks noChangeShapeType="1"/>
            </p:cNvSpPr>
            <p:nvPr/>
          </p:nvSpPr>
          <p:spPr bwMode="auto">
            <a:xfrm>
              <a:off x="828623"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4" name="Line 347">
              <a:extLst>
                <a:ext uri="{FF2B5EF4-FFF2-40B4-BE49-F238E27FC236}">
                  <a16:creationId xmlns:a16="http://schemas.microsoft.com/office/drawing/2014/main" id="{4E62A46B-3EF4-44EB-92A6-C7E77A0F91AE}"/>
                </a:ext>
              </a:extLst>
            </p:cNvPr>
            <p:cNvSpPr>
              <a:spLocks noChangeShapeType="1"/>
            </p:cNvSpPr>
            <p:nvPr/>
          </p:nvSpPr>
          <p:spPr bwMode="auto">
            <a:xfrm>
              <a:off x="1339916"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5" name="Line 348">
              <a:extLst>
                <a:ext uri="{FF2B5EF4-FFF2-40B4-BE49-F238E27FC236}">
                  <a16:creationId xmlns:a16="http://schemas.microsoft.com/office/drawing/2014/main" id="{A8A84902-C36B-4AD6-B559-1EA30261C0E8}"/>
                </a:ext>
              </a:extLst>
            </p:cNvPr>
            <p:cNvSpPr>
              <a:spLocks noChangeShapeType="1"/>
            </p:cNvSpPr>
            <p:nvPr/>
          </p:nvSpPr>
          <p:spPr bwMode="auto">
            <a:xfrm>
              <a:off x="1593014"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6" name="Line 349">
              <a:extLst>
                <a:ext uri="{FF2B5EF4-FFF2-40B4-BE49-F238E27FC236}">
                  <a16:creationId xmlns:a16="http://schemas.microsoft.com/office/drawing/2014/main" id="{6DE0DCA0-E726-4897-8763-0E4674D07299}"/>
                </a:ext>
              </a:extLst>
            </p:cNvPr>
            <p:cNvSpPr>
              <a:spLocks noChangeShapeType="1"/>
            </p:cNvSpPr>
            <p:nvPr/>
          </p:nvSpPr>
          <p:spPr bwMode="auto">
            <a:xfrm>
              <a:off x="1850656"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7" name="Line 350">
              <a:extLst>
                <a:ext uri="{FF2B5EF4-FFF2-40B4-BE49-F238E27FC236}">
                  <a16:creationId xmlns:a16="http://schemas.microsoft.com/office/drawing/2014/main" id="{37FFE6AC-0A3D-454E-B9D6-503CF11948CE}"/>
                </a:ext>
              </a:extLst>
            </p:cNvPr>
            <p:cNvSpPr>
              <a:spLocks noChangeShapeType="1"/>
            </p:cNvSpPr>
            <p:nvPr/>
          </p:nvSpPr>
          <p:spPr bwMode="auto">
            <a:xfrm>
              <a:off x="2107201"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8" name="Line 351">
              <a:extLst>
                <a:ext uri="{FF2B5EF4-FFF2-40B4-BE49-F238E27FC236}">
                  <a16:creationId xmlns:a16="http://schemas.microsoft.com/office/drawing/2014/main" id="{6FDC19C9-DFF2-4BDE-B8A2-42690AE32795}"/>
                </a:ext>
              </a:extLst>
            </p:cNvPr>
            <p:cNvSpPr>
              <a:spLocks noChangeShapeType="1"/>
            </p:cNvSpPr>
            <p:nvPr/>
          </p:nvSpPr>
          <p:spPr bwMode="auto">
            <a:xfrm>
              <a:off x="2352593"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599" name="Line 350">
              <a:extLst>
                <a:ext uri="{FF2B5EF4-FFF2-40B4-BE49-F238E27FC236}">
                  <a16:creationId xmlns:a16="http://schemas.microsoft.com/office/drawing/2014/main" id="{5F87A0D1-B204-497B-B47B-A9BC45A0F5C2}"/>
                </a:ext>
              </a:extLst>
            </p:cNvPr>
            <p:cNvSpPr>
              <a:spLocks noChangeShapeType="1"/>
            </p:cNvSpPr>
            <p:nvPr/>
          </p:nvSpPr>
          <p:spPr bwMode="auto">
            <a:xfrm>
              <a:off x="2629426" y="5501137"/>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600" name="Line 351">
              <a:extLst>
                <a:ext uri="{FF2B5EF4-FFF2-40B4-BE49-F238E27FC236}">
                  <a16:creationId xmlns:a16="http://schemas.microsoft.com/office/drawing/2014/main" id="{E032CB6A-7B22-4ECD-ADB7-523E04A6F959}"/>
                </a:ext>
              </a:extLst>
            </p:cNvPr>
            <p:cNvSpPr>
              <a:spLocks noChangeShapeType="1"/>
            </p:cNvSpPr>
            <p:nvPr/>
          </p:nvSpPr>
          <p:spPr bwMode="auto">
            <a:xfrm>
              <a:off x="2870002"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601" name="Rectangle 4464">
              <a:extLst>
                <a:ext uri="{FF2B5EF4-FFF2-40B4-BE49-F238E27FC236}">
                  <a16:creationId xmlns:a16="http://schemas.microsoft.com/office/drawing/2014/main" id="{0EBE8976-5EEA-4EF8-9648-D3124C181F57}"/>
                </a:ext>
              </a:extLst>
            </p:cNvPr>
            <p:cNvSpPr>
              <a:spLocks noChangeArrowheads="1"/>
            </p:cNvSpPr>
            <p:nvPr/>
          </p:nvSpPr>
          <p:spPr bwMode="auto">
            <a:xfrm>
              <a:off x="1027774"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1</a:t>
              </a:r>
            </a:p>
          </p:txBody>
        </p:sp>
        <p:sp>
          <p:nvSpPr>
            <p:cNvPr id="602" name="Rectangle 4465">
              <a:extLst>
                <a:ext uri="{FF2B5EF4-FFF2-40B4-BE49-F238E27FC236}">
                  <a16:creationId xmlns:a16="http://schemas.microsoft.com/office/drawing/2014/main" id="{E3329CA3-96D2-4878-9109-FFEC393ABAD1}"/>
                </a:ext>
              </a:extLst>
            </p:cNvPr>
            <p:cNvSpPr>
              <a:spLocks noChangeArrowheads="1"/>
            </p:cNvSpPr>
            <p:nvPr/>
          </p:nvSpPr>
          <p:spPr bwMode="auto">
            <a:xfrm>
              <a:off x="130010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2</a:t>
              </a:r>
            </a:p>
          </p:txBody>
        </p:sp>
        <p:sp>
          <p:nvSpPr>
            <p:cNvPr id="603" name="Rectangle 4466">
              <a:extLst>
                <a:ext uri="{FF2B5EF4-FFF2-40B4-BE49-F238E27FC236}">
                  <a16:creationId xmlns:a16="http://schemas.microsoft.com/office/drawing/2014/main" id="{6ABC0B29-2C56-43AC-BB00-BC0904BDD523}"/>
                </a:ext>
              </a:extLst>
            </p:cNvPr>
            <p:cNvSpPr>
              <a:spLocks noChangeArrowheads="1"/>
            </p:cNvSpPr>
            <p:nvPr/>
          </p:nvSpPr>
          <p:spPr bwMode="auto">
            <a:xfrm>
              <a:off x="1551242"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3</a:t>
              </a:r>
            </a:p>
          </p:txBody>
        </p:sp>
        <p:sp>
          <p:nvSpPr>
            <p:cNvPr id="604" name="Rectangle 4467">
              <a:extLst>
                <a:ext uri="{FF2B5EF4-FFF2-40B4-BE49-F238E27FC236}">
                  <a16:creationId xmlns:a16="http://schemas.microsoft.com/office/drawing/2014/main" id="{C68F38A6-71D3-4EBD-9F49-F660FE735162}"/>
                </a:ext>
              </a:extLst>
            </p:cNvPr>
            <p:cNvSpPr>
              <a:spLocks noChangeArrowheads="1"/>
            </p:cNvSpPr>
            <p:nvPr/>
          </p:nvSpPr>
          <p:spPr bwMode="auto">
            <a:xfrm>
              <a:off x="1813803"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4</a:t>
              </a:r>
            </a:p>
          </p:txBody>
        </p:sp>
        <p:sp>
          <p:nvSpPr>
            <p:cNvPr id="605" name="Rectangle 4468">
              <a:extLst>
                <a:ext uri="{FF2B5EF4-FFF2-40B4-BE49-F238E27FC236}">
                  <a16:creationId xmlns:a16="http://schemas.microsoft.com/office/drawing/2014/main" id="{7B3438D9-C7D8-4E69-B98A-5C8E31C4B4CF}"/>
                </a:ext>
              </a:extLst>
            </p:cNvPr>
            <p:cNvSpPr>
              <a:spLocks noChangeArrowheads="1"/>
            </p:cNvSpPr>
            <p:nvPr/>
          </p:nvSpPr>
          <p:spPr bwMode="auto">
            <a:xfrm>
              <a:off x="206464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5</a:t>
              </a:r>
            </a:p>
          </p:txBody>
        </p:sp>
        <p:sp>
          <p:nvSpPr>
            <p:cNvPr id="606" name="Rectangle 4469">
              <a:extLst>
                <a:ext uri="{FF2B5EF4-FFF2-40B4-BE49-F238E27FC236}">
                  <a16:creationId xmlns:a16="http://schemas.microsoft.com/office/drawing/2014/main" id="{3303FDCC-C362-4661-A92E-746EBA5EA8C0}"/>
                </a:ext>
              </a:extLst>
            </p:cNvPr>
            <p:cNvSpPr>
              <a:spLocks noChangeArrowheads="1"/>
            </p:cNvSpPr>
            <p:nvPr/>
          </p:nvSpPr>
          <p:spPr bwMode="auto">
            <a:xfrm>
              <a:off x="78698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0</a:t>
              </a:r>
            </a:p>
          </p:txBody>
        </p:sp>
        <p:sp>
          <p:nvSpPr>
            <p:cNvPr id="607" name="Rectangle 4468">
              <a:extLst>
                <a:ext uri="{FF2B5EF4-FFF2-40B4-BE49-F238E27FC236}">
                  <a16:creationId xmlns:a16="http://schemas.microsoft.com/office/drawing/2014/main" id="{60455A78-5CDD-4A18-8A27-C1DEB18E30FD}"/>
                </a:ext>
              </a:extLst>
            </p:cNvPr>
            <p:cNvSpPr>
              <a:spLocks noChangeArrowheads="1"/>
            </p:cNvSpPr>
            <p:nvPr/>
          </p:nvSpPr>
          <p:spPr bwMode="auto">
            <a:xfrm>
              <a:off x="231052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6</a:t>
              </a:r>
            </a:p>
          </p:txBody>
        </p:sp>
        <p:sp>
          <p:nvSpPr>
            <p:cNvPr id="608" name="Rectangle 4468">
              <a:extLst>
                <a:ext uri="{FF2B5EF4-FFF2-40B4-BE49-F238E27FC236}">
                  <a16:creationId xmlns:a16="http://schemas.microsoft.com/office/drawing/2014/main" id="{A801EE16-2CCC-4E31-A70A-B64CCEB4D808}"/>
                </a:ext>
              </a:extLst>
            </p:cNvPr>
            <p:cNvSpPr>
              <a:spLocks noChangeArrowheads="1"/>
            </p:cNvSpPr>
            <p:nvPr/>
          </p:nvSpPr>
          <p:spPr bwMode="auto">
            <a:xfrm>
              <a:off x="2578240"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7</a:t>
              </a:r>
            </a:p>
          </p:txBody>
        </p:sp>
        <p:sp>
          <p:nvSpPr>
            <p:cNvPr id="609" name="Rectangle 4468">
              <a:extLst>
                <a:ext uri="{FF2B5EF4-FFF2-40B4-BE49-F238E27FC236}">
                  <a16:creationId xmlns:a16="http://schemas.microsoft.com/office/drawing/2014/main" id="{673D2B86-CB45-4036-A8C3-7AE0B35289B5}"/>
                </a:ext>
              </a:extLst>
            </p:cNvPr>
            <p:cNvSpPr>
              <a:spLocks noChangeArrowheads="1"/>
            </p:cNvSpPr>
            <p:nvPr/>
          </p:nvSpPr>
          <p:spPr bwMode="auto">
            <a:xfrm>
              <a:off x="2830427"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8</a:t>
              </a:r>
            </a:p>
          </p:txBody>
        </p:sp>
        <p:sp>
          <p:nvSpPr>
            <p:cNvPr id="610" name="Line 351">
              <a:extLst>
                <a:ext uri="{FF2B5EF4-FFF2-40B4-BE49-F238E27FC236}">
                  <a16:creationId xmlns:a16="http://schemas.microsoft.com/office/drawing/2014/main" id="{76EAC8EF-55E6-4FF4-905D-457A6AD93AAA}"/>
                </a:ext>
              </a:extLst>
            </p:cNvPr>
            <p:cNvSpPr>
              <a:spLocks noChangeShapeType="1"/>
            </p:cNvSpPr>
            <p:nvPr/>
          </p:nvSpPr>
          <p:spPr bwMode="auto">
            <a:xfrm>
              <a:off x="3136174"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611" name="Line 351">
              <a:extLst>
                <a:ext uri="{FF2B5EF4-FFF2-40B4-BE49-F238E27FC236}">
                  <a16:creationId xmlns:a16="http://schemas.microsoft.com/office/drawing/2014/main" id="{31B12533-B0DA-4C65-9BCD-BFEE2F297874}"/>
                </a:ext>
              </a:extLst>
            </p:cNvPr>
            <p:cNvSpPr>
              <a:spLocks noChangeShapeType="1"/>
            </p:cNvSpPr>
            <p:nvPr/>
          </p:nvSpPr>
          <p:spPr bwMode="auto">
            <a:xfrm>
              <a:off x="3397794"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sp>
          <p:nvSpPr>
            <p:cNvPr id="612" name="Rectangle 4468">
              <a:extLst>
                <a:ext uri="{FF2B5EF4-FFF2-40B4-BE49-F238E27FC236}">
                  <a16:creationId xmlns:a16="http://schemas.microsoft.com/office/drawing/2014/main" id="{78996857-3ED3-4BEA-97DE-A38690AC40C6}"/>
                </a:ext>
              </a:extLst>
            </p:cNvPr>
            <p:cNvSpPr>
              <a:spLocks noChangeArrowheads="1"/>
            </p:cNvSpPr>
            <p:nvPr/>
          </p:nvSpPr>
          <p:spPr bwMode="auto">
            <a:xfrm>
              <a:off x="3081359"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9</a:t>
              </a:r>
            </a:p>
          </p:txBody>
        </p:sp>
        <p:sp>
          <p:nvSpPr>
            <p:cNvPr id="613" name="Rectangle 4468">
              <a:extLst>
                <a:ext uri="{FF2B5EF4-FFF2-40B4-BE49-F238E27FC236}">
                  <a16:creationId xmlns:a16="http://schemas.microsoft.com/office/drawing/2014/main" id="{C11B0E5D-3290-4140-A376-8F05A9FA255C}"/>
                </a:ext>
              </a:extLst>
            </p:cNvPr>
            <p:cNvSpPr>
              <a:spLocks noChangeArrowheads="1"/>
            </p:cNvSpPr>
            <p:nvPr/>
          </p:nvSpPr>
          <p:spPr bwMode="auto">
            <a:xfrm>
              <a:off x="3312499" y="5600639"/>
              <a:ext cx="163650"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mn-ea"/>
                  <a:cs typeface="Arial" charset="0"/>
                </a:rPr>
                <a:t>10</a:t>
              </a:r>
            </a:p>
          </p:txBody>
        </p:sp>
        <p:sp>
          <p:nvSpPr>
            <p:cNvPr id="614" name="Line 346">
              <a:extLst>
                <a:ext uri="{FF2B5EF4-FFF2-40B4-BE49-F238E27FC236}">
                  <a16:creationId xmlns:a16="http://schemas.microsoft.com/office/drawing/2014/main" id="{98C75D13-9257-4D2B-8E49-983E8B2275FD}"/>
                </a:ext>
              </a:extLst>
            </p:cNvPr>
            <p:cNvSpPr>
              <a:spLocks noChangeShapeType="1"/>
            </p:cNvSpPr>
            <p:nvPr/>
          </p:nvSpPr>
          <p:spPr bwMode="auto">
            <a:xfrm>
              <a:off x="1077543" y="5494270"/>
              <a:ext cx="0" cy="54610"/>
            </a:xfrm>
            <a:prstGeom prst="line">
              <a:avLst/>
            </a:prstGeom>
            <a:noFill/>
            <a:ln w="1270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Arial" charset="0"/>
                <a:cs typeface="Arial" charset="0"/>
              </a:endParaRPr>
            </a:p>
          </p:txBody>
        </p:sp>
      </p:grpSp>
      <p:sp>
        <p:nvSpPr>
          <p:cNvPr id="615" name="Rectangle 507">
            <a:extLst>
              <a:ext uri="{FF2B5EF4-FFF2-40B4-BE49-F238E27FC236}">
                <a16:creationId xmlns:a16="http://schemas.microsoft.com/office/drawing/2014/main" id="{FF9E5A60-37D7-49B0-BA5C-E856CE6E4561}"/>
              </a:ext>
            </a:extLst>
          </p:cNvPr>
          <p:cNvSpPr>
            <a:spLocks noChangeArrowheads="1"/>
          </p:cNvSpPr>
          <p:nvPr/>
        </p:nvSpPr>
        <p:spPr bwMode="auto">
          <a:xfrm>
            <a:off x="1450714" y="5559292"/>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cxnSp>
        <p:nvCxnSpPr>
          <p:cNvPr id="616" name="Straight Connector 601">
            <a:extLst>
              <a:ext uri="{FF2B5EF4-FFF2-40B4-BE49-F238E27FC236}">
                <a16:creationId xmlns:a16="http://schemas.microsoft.com/office/drawing/2014/main" id="{8ED9A6EE-4160-4FC0-9E6B-F4995E1D5D60}"/>
              </a:ext>
            </a:extLst>
          </p:cNvPr>
          <p:cNvCxnSpPr>
            <a:cxnSpLocks noChangeShapeType="1"/>
          </p:cNvCxnSpPr>
          <p:nvPr/>
        </p:nvCxnSpPr>
        <p:spPr bwMode="auto">
          <a:xfrm>
            <a:off x="920754" y="5710328"/>
            <a:ext cx="2725898" cy="0"/>
          </a:xfrm>
          <a:prstGeom prst="line">
            <a:avLst/>
          </a:prstGeom>
          <a:noFill/>
          <a:ln w="6350" algn="ctr">
            <a:solidFill>
              <a:srgbClr val="FFFFFF"/>
            </a:solidFill>
            <a:prstDash val="dash"/>
            <a:round/>
            <a:headEnd/>
            <a:tailEnd/>
          </a:ln>
        </p:spPr>
      </p:cxnSp>
      <p:pic>
        <p:nvPicPr>
          <p:cNvPr id="5" name="Picture 4">
            <a:extLst>
              <a:ext uri="{FF2B5EF4-FFF2-40B4-BE49-F238E27FC236}">
                <a16:creationId xmlns:a16="http://schemas.microsoft.com/office/drawing/2014/main" id="{0AAAEDC9-FB62-48E8-ADC7-6E8CC9089277}"/>
              </a:ext>
            </a:extLst>
          </p:cNvPr>
          <p:cNvPicPr>
            <a:picLocks noChangeAspect="1"/>
          </p:cNvPicPr>
          <p:nvPr/>
        </p:nvPicPr>
        <p:blipFill>
          <a:blip r:embed="rId6"/>
          <a:stretch>
            <a:fillRect/>
          </a:stretch>
        </p:blipFill>
        <p:spPr>
          <a:xfrm>
            <a:off x="145233" y="1566430"/>
            <a:ext cx="3700790" cy="4327176"/>
          </a:xfrm>
          <a:prstGeom prst="rect">
            <a:avLst/>
          </a:prstGeom>
        </p:spPr>
      </p:pic>
    </p:spTree>
    <p:extLst>
      <p:ext uri="{BB962C8B-B14F-4D97-AF65-F5344CB8AC3E}">
        <p14:creationId xmlns:p14="http://schemas.microsoft.com/office/powerpoint/2010/main" val="5410057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2900"/>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Long-Term Use of BP Therapy Prevents Bone Loss and Reduces Vertebral Fractures </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Adler RA, et al. </a:t>
            </a:r>
            <a:r>
              <a:rPr kumimoji="0" lang="en-CA" sz="900" b="0" i="1"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J Bone Miner Res</a:t>
            </a:r>
            <a:r>
              <a:rPr kumimoji="0" lang="en-CA" sz="900" b="0" i="0" u="none" strike="noStrike" kern="1200" cap="none" spc="0" normalizeH="0" baseline="0" noProof="0" dirty="0">
                <a:ln>
                  <a:noFill/>
                </a:ln>
                <a:solidFill>
                  <a:srgbClr val="E7E6E6">
                    <a:lumMod val="10000"/>
                  </a:srgbClr>
                </a:solidFill>
                <a:effectLst/>
                <a:uLnTx/>
                <a:uFillTx/>
                <a:latin typeface="Arial Narrow" panose="020B0606020202030204" pitchFamily="34" charset="0"/>
                <a:ea typeface="+mn-ea"/>
                <a:cs typeface="+mn-cs"/>
              </a:rPr>
              <a:t>. 2016;31(1):16-35.</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14">
            <a:extLst>
              <a:ext uri="{FF2B5EF4-FFF2-40B4-BE49-F238E27FC236}">
                <a16:creationId xmlns:a16="http://schemas.microsoft.com/office/drawing/2014/main" id="{1FA49A92-4921-4292-A9AE-8EAFBD55B88D}"/>
              </a:ext>
            </a:extLst>
          </p:cNvPr>
          <p:cNvSpPr txBox="1">
            <a:spLocks/>
          </p:cNvSpPr>
          <p:nvPr/>
        </p:nvSpPr>
        <p:spPr>
          <a:xfrm>
            <a:off x="468313" y="1556482"/>
            <a:ext cx="8193549" cy="493715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
                <a:srgbClr val="C18567"/>
              </a:buClr>
              <a:buSzTx/>
              <a:buFont typeface="Wingdings" panose="05000000000000000000" pitchFamily="2" charset="2"/>
              <a:buChar char="§"/>
              <a:tabLst/>
              <a:defRPr/>
            </a:pPr>
            <a:r>
              <a:rPr kumimoji="0" lang="en-US" sz="2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Long-term BP therapy (ALN 10 years, ZOL 6 years) prevented bone loss at multiple skeletal sites and reduced vertebral fractures compared with stopping ALN after 5 years or ZOL after 3 years</a:t>
            </a:r>
          </a:p>
          <a:p>
            <a:pPr marL="228600" marR="0" lvl="0" indent="-228600" algn="l" defTabSz="914400" rtl="0" eaLnBrk="1" fontAlgn="auto" latinLnBrk="0" hangingPunct="1">
              <a:lnSpc>
                <a:spcPct val="110000"/>
              </a:lnSpc>
              <a:spcBef>
                <a:spcPts val="1000"/>
              </a:spcBef>
              <a:spcAft>
                <a:spcPts val="0"/>
              </a:spcAft>
              <a:buClr>
                <a:srgbClr val="C18567"/>
              </a:buClr>
              <a:buSzTx/>
              <a:buFont typeface="Wingdings" panose="05000000000000000000" pitchFamily="2" charset="2"/>
              <a:buChar char="§"/>
              <a:tabLst/>
              <a:defRPr/>
            </a:pPr>
            <a:r>
              <a:rPr kumimoji="0" lang="en-US" sz="2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Greatest benefit with long-term ALN or ZOL therapy were high risk patients with:</a:t>
            </a:r>
          </a:p>
          <a:p>
            <a:pPr marL="750887" marR="0" lvl="2" indent="-285750" algn="l" defTabSz="914400" rtl="0" eaLnBrk="1" fontAlgn="auto" latinLnBrk="0" hangingPunct="1">
              <a:lnSpc>
                <a:spcPct val="110000"/>
              </a:lnSpc>
              <a:spcBef>
                <a:spcPts val="0"/>
              </a:spcBef>
              <a:spcAft>
                <a:spcPts val="0"/>
              </a:spcAft>
              <a:buClr>
                <a:srgbClr val="C18567"/>
              </a:buClr>
              <a:buSzTx/>
              <a:buFont typeface="Arial Narrow" panose="020B0606020202030204" pitchFamily="34" charset="0"/>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Persistent low T-score at hip (≤ -2.5 for total hip or femoral neck T-score (HORIZON) and &gt; -2.5 to ≤ -2 for femoral neck (FLEX)</a:t>
            </a:r>
          </a:p>
          <a:p>
            <a:pPr marL="750887" marR="0" lvl="2" indent="-285750" algn="l" defTabSz="914400" rtl="0" eaLnBrk="1" fontAlgn="auto" latinLnBrk="0" hangingPunct="1">
              <a:lnSpc>
                <a:spcPct val="110000"/>
              </a:lnSpc>
              <a:spcBef>
                <a:spcPts val="0"/>
              </a:spcBef>
              <a:spcAft>
                <a:spcPts val="0"/>
              </a:spcAft>
              <a:buClr>
                <a:srgbClr val="C18567"/>
              </a:buClr>
              <a:buSzTx/>
              <a:buFont typeface="Arial Narrow" panose="020B0606020202030204" pitchFamily="34" charset="0"/>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Incident fracture during the core study</a:t>
            </a:r>
          </a:p>
          <a:p>
            <a:pPr marL="750887" marR="0" lvl="2" indent="-285750" algn="l" defTabSz="914400" rtl="0" eaLnBrk="1" fontAlgn="auto" latinLnBrk="0" hangingPunct="1">
              <a:lnSpc>
                <a:spcPct val="110000"/>
              </a:lnSpc>
              <a:spcBef>
                <a:spcPts val="0"/>
              </a:spcBef>
              <a:spcAft>
                <a:spcPts val="0"/>
              </a:spcAft>
              <a:buClr>
                <a:srgbClr val="C18567"/>
              </a:buClr>
              <a:buSzTx/>
              <a:buFont typeface="Arial Narrow" panose="020B0606020202030204" pitchFamily="34" charset="0"/>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anose="020B0604020202020204" pitchFamily="34" charset="0"/>
              </a:rPr>
              <a:t>Prevalent vertebral fracture (at entrance to HORIZON extension)</a:t>
            </a:r>
          </a:p>
          <a:p>
            <a:pPr marL="228600" marR="0" lvl="0" indent="-228600" algn="l" defTabSz="914400" rtl="0" eaLnBrk="1" fontAlgn="auto" latinLnBrk="0" hangingPunct="1">
              <a:lnSpc>
                <a:spcPct val="110000"/>
              </a:lnSpc>
              <a:spcBef>
                <a:spcPts val="1000"/>
              </a:spcBef>
              <a:spcAft>
                <a:spcPts val="1200"/>
              </a:spcAft>
              <a:buClr>
                <a:srgbClr val="C18567"/>
              </a:buClr>
              <a:buSzTx/>
              <a:buFont typeface="Wingdings" panose="05000000000000000000" pitchFamily="2" charset="2"/>
              <a:buChar char="§"/>
              <a:tabLst/>
              <a:defRPr/>
            </a:pPr>
            <a:r>
              <a:rPr kumimoji="0" lang="en-US" altLang="en-US" sz="2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Continued ALN resulted in a lower risk of clinical vertebral fractures; ZOL resulted in a lower risk of morphometric vertebral fractures</a:t>
            </a:r>
          </a:p>
          <a:p>
            <a:pPr marL="465137" marR="0" lvl="2" indent="0" algn="l" defTabSz="914400" rtl="0" eaLnBrk="1" fontAlgn="auto" latinLnBrk="0" hangingPunct="1">
              <a:lnSpc>
                <a:spcPct val="100000"/>
              </a:lnSpc>
              <a:spcBef>
                <a:spcPts val="0"/>
              </a:spcBef>
              <a:spcAft>
                <a:spcPts val="0"/>
              </a:spcAft>
              <a:buClr>
                <a:srgbClr val="C18567"/>
              </a:buClr>
              <a:buSzTx/>
              <a:buFont typeface="Arial" panose="020B0604020202020204" pitchFamily="34" charset="0"/>
              <a:buNone/>
              <a:tabLst/>
              <a:defRPr/>
            </a:pPr>
            <a:endParaRPr kumimoji="0" lang="en-US" sz="1800" b="0" i="0" u="none" strike="noStrike" kern="1200" cap="none" spc="0" normalizeH="0" baseline="3000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0" marR="0" lvl="0" indent="0" algn="l" defTabSz="914400" rtl="0" eaLnBrk="1" fontAlgn="auto" latinLnBrk="0" hangingPunct="1">
              <a:lnSpc>
                <a:spcPct val="90000"/>
              </a:lnSpc>
              <a:spcBef>
                <a:spcPct val="0"/>
              </a:spcBef>
              <a:spcAft>
                <a:spcPts val="1200"/>
              </a:spcAft>
              <a:buClrTx/>
              <a:buSzTx/>
              <a:buFont typeface="Arial" panose="020B0604020202020204" pitchFamily="34" charset="0"/>
              <a:buNone/>
              <a:tabLst/>
              <a:defRPr/>
            </a:pPr>
            <a:endParaRPr kumimoji="0" lang="en-US" altLang="en-US" sz="2800" b="0" i="0" u="none" strike="noStrike" kern="1200" cap="none" spc="0" normalizeH="0" baseline="30000" noProof="0" dirty="0">
              <a:ln>
                <a:noFill/>
              </a:ln>
              <a:solidFill>
                <a:prstClr val="black"/>
              </a:solidFill>
              <a:effectLst/>
              <a:uLnTx/>
              <a:uFillTx/>
              <a:latin typeface="Arial" charset="0"/>
              <a:ea typeface="+mn-ea"/>
              <a:cs typeface="+mn-cs"/>
            </a:endParaRPr>
          </a:p>
        </p:txBody>
      </p:sp>
      <p:sp>
        <p:nvSpPr>
          <p:cNvPr id="2" name="TextBox 1">
            <a:extLst>
              <a:ext uri="{FF2B5EF4-FFF2-40B4-BE49-F238E27FC236}">
                <a16:creationId xmlns:a16="http://schemas.microsoft.com/office/drawing/2014/main" id="{81E8C4C0-22A2-4ED0-973A-FEF5B8D0B011}"/>
              </a:ext>
            </a:extLst>
          </p:cNvPr>
          <p:cNvSpPr txBox="1"/>
          <p:nvPr/>
        </p:nvSpPr>
        <p:spPr>
          <a:xfrm>
            <a:off x="256592" y="6139539"/>
            <a:ext cx="2242768"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ALN = alendronate; ZOL = zoledronic  </a:t>
            </a:r>
            <a:endPar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711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61128"/>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BMD is Sustained With Long-Term </a:t>
            </a:r>
            <a:b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Bisphosphonate 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Adapted from: Black, D.M., et al. </a:t>
            </a:r>
            <a:r>
              <a:rPr kumimoji="0" lang="da-DK"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JAMA</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2006;296:2927-2938.; Black, D.M., et al. </a:t>
            </a:r>
            <a:r>
              <a:rPr kumimoji="0" lang="da-DK"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Bone Miner Res</a:t>
            </a:r>
            <a:r>
              <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2012;27:243-254.; </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Black, D.M., et al. </a:t>
            </a:r>
            <a:r>
              <a:rPr kumimoji="0" lang="en-CA" altLang="en-US"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J Bone Miner Res</a:t>
            </a:r>
            <a:r>
              <a:rPr kumimoji="0" lang="en-CA"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2014;</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30(5):934-44. DOI:</a:t>
            </a:r>
            <a:r>
              <a:rPr kumimoji="0" lang="en-US"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10.1002/jbmr.2442.</a:t>
            </a:r>
            <a:endParaRPr kumimoji="0" lang="da-DK"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5" name="Rectangle 154">
            <a:extLst>
              <a:ext uri="{FF2B5EF4-FFF2-40B4-BE49-F238E27FC236}">
                <a16:creationId xmlns:a16="http://schemas.microsoft.com/office/drawing/2014/main" id="{04D95476-1A93-464A-9508-2466B4F77CDD}"/>
              </a:ext>
            </a:extLst>
          </p:cNvPr>
          <p:cNvSpPr>
            <a:spLocks noChangeArrowheads="1"/>
          </p:cNvSpPr>
          <p:nvPr/>
        </p:nvSpPr>
        <p:spPr bwMode="auto">
          <a:xfrm>
            <a:off x="7471954" y="4349930"/>
            <a:ext cx="1239674" cy="1219741"/>
          </a:xfrm>
          <a:prstGeom prst="rect">
            <a:avLst/>
          </a:prstGeom>
          <a:solidFill>
            <a:srgbClr val="FBF9F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6" name="Rectangle 155">
            <a:extLst>
              <a:ext uri="{FF2B5EF4-FFF2-40B4-BE49-F238E27FC236}">
                <a16:creationId xmlns:a16="http://schemas.microsoft.com/office/drawing/2014/main" id="{123B1389-4989-4609-ADB6-999039D550F9}"/>
              </a:ext>
            </a:extLst>
          </p:cNvPr>
          <p:cNvSpPr>
            <a:spLocks noChangeArrowheads="1"/>
          </p:cNvSpPr>
          <p:nvPr/>
        </p:nvSpPr>
        <p:spPr bwMode="auto">
          <a:xfrm>
            <a:off x="2593975" y="4299672"/>
            <a:ext cx="1884363" cy="1270000"/>
          </a:xfrm>
          <a:prstGeom prst="rect">
            <a:avLst/>
          </a:prstGeom>
          <a:solidFill>
            <a:srgbClr val="FBF9F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7" name="TextBox 46">
            <a:extLst>
              <a:ext uri="{FF2B5EF4-FFF2-40B4-BE49-F238E27FC236}">
                <a16:creationId xmlns:a16="http://schemas.microsoft.com/office/drawing/2014/main" id="{58CE56E2-EF0A-45E2-9B5E-500FD60E1984}"/>
              </a:ext>
            </a:extLst>
          </p:cNvPr>
          <p:cNvSpPr txBox="1">
            <a:spLocks noChangeArrowheads="1"/>
          </p:cNvSpPr>
          <p:nvPr/>
        </p:nvSpPr>
        <p:spPr bwMode="auto">
          <a:xfrm>
            <a:off x="654050" y="4013922"/>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Lumbar spine</a:t>
            </a:r>
          </a:p>
        </p:txBody>
      </p:sp>
      <p:sp>
        <p:nvSpPr>
          <p:cNvPr id="158" name="TextBox 49">
            <a:extLst>
              <a:ext uri="{FF2B5EF4-FFF2-40B4-BE49-F238E27FC236}">
                <a16:creationId xmlns:a16="http://schemas.microsoft.com/office/drawing/2014/main" id="{2D93C35B-BCC1-43CB-9A4B-15E704D40646}"/>
              </a:ext>
            </a:extLst>
          </p:cNvPr>
          <p:cNvSpPr txBox="1">
            <a:spLocks noChangeArrowheads="1"/>
          </p:cNvSpPr>
          <p:nvPr/>
        </p:nvSpPr>
        <p:spPr bwMode="auto">
          <a:xfrm>
            <a:off x="2502236" y="4898160"/>
            <a:ext cx="160492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Difference at 6 years,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2.06% (-1.05, 5.17), </a:t>
            </a:r>
            <a:r>
              <a:rPr kumimoji="0" lang="en-US" altLang="en-US" sz="1100" b="0"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t>
            </a: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=0.19</a:t>
            </a:r>
          </a:p>
        </p:txBody>
      </p:sp>
      <p:sp>
        <p:nvSpPr>
          <p:cNvPr id="159" name="TextBox 50">
            <a:extLst>
              <a:ext uri="{FF2B5EF4-FFF2-40B4-BE49-F238E27FC236}">
                <a16:creationId xmlns:a16="http://schemas.microsoft.com/office/drawing/2014/main" id="{A10BA967-7408-4DF0-85BC-243AC8F55FE4}"/>
              </a:ext>
            </a:extLst>
          </p:cNvPr>
          <p:cNvSpPr txBox="1">
            <a:spLocks noChangeArrowheads="1"/>
          </p:cNvSpPr>
          <p:nvPr/>
        </p:nvSpPr>
        <p:spPr bwMode="auto">
          <a:xfrm>
            <a:off x="2408238" y="5946378"/>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Year</a:t>
            </a:r>
          </a:p>
        </p:txBody>
      </p:sp>
      <p:sp>
        <p:nvSpPr>
          <p:cNvPr id="160" name="TextBox 51">
            <a:extLst>
              <a:ext uri="{FF2B5EF4-FFF2-40B4-BE49-F238E27FC236}">
                <a16:creationId xmlns:a16="http://schemas.microsoft.com/office/drawing/2014/main" id="{E62540FD-81EC-4964-A391-0C8DEFCB38E4}"/>
              </a:ext>
            </a:extLst>
          </p:cNvPr>
          <p:cNvSpPr txBox="1">
            <a:spLocks noChangeArrowheads="1"/>
          </p:cNvSpPr>
          <p:nvPr/>
        </p:nvSpPr>
        <p:spPr bwMode="auto">
          <a:xfrm>
            <a:off x="126206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61" name="TextBox 53">
            <a:extLst>
              <a:ext uri="{FF2B5EF4-FFF2-40B4-BE49-F238E27FC236}">
                <a16:creationId xmlns:a16="http://schemas.microsoft.com/office/drawing/2014/main" id="{89BE79CB-3EF6-462F-963F-C59AE1913013}"/>
              </a:ext>
            </a:extLst>
          </p:cNvPr>
          <p:cNvSpPr txBox="1">
            <a:spLocks noChangeArrowheads="1"/>
          </p:cNvSpPr>
          <p:nvPr/>
        </p:nvSpPr>
        <p:spPr bwMode="auto">
          <a:xfrm>
            <a:off x="1905000"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162" name="TextBox 55">
            <a:extLst>
              <a:ext uri="{FF2B5EF4-FFF2-40B4-BE49-F238E27FC236}">
                <a16:creationId xmlns:a16="http://schemas.microsoft.com/office/drawing/2014/main" id="{D582EBED-3AC4-4B66-8C3E-3D762829C81D}"/>
              </a:ext>
            </a:extLst>
          </p:cNvPr>
          <p:cNvSpPr txBox="1">
            <a:spLocks noChangeArrowheads="1"/>
          </p:cNvSpPr>
          <p:nvPr/>
        </p:nvSpPr>
        <p:spPr bwMode="auto">
          <a:xfrm>
            <a:off x="250507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63" name="TextBox 57">
            <a:extLst>
              <a:ext uri="{FF2B5EF4-FFF2-40B4-BE49-F238E27FC236}">
                <a16:creationId xmlns:a16="http://schemas.microsoft.com/office/drawing/2014/main" id="{F89D4E8F-EB47-4FE2-99FA-0F74FF5D9C38}"/>
              </a:ext>
            </a:extLst>
          </p:cNvPr>
          <p:cNvSpPr txBox="1">
            <a:spLocks noChangeArrowheads="1"/>
          </p:cNvSpPr>
          <p:nvPr/>
        </p:nvSpPr>
        <p:spPr bwMode="auto">
          <a:xfrm>
            <a:off x="313848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164" name="TextBox 59">
            <a:extLst>
              <a:ext uri="{FF2B5EF4-FFF2-40B4-BE49-F238E27FC236}">
                <a16:creationId xmlns:a16="http://schemas.microsoft.com/office/drawing/2014/main" id="{D836437D-F8D0-48B7-BF68-58CC392F5EDA}"/>
              </a:ext>
            </a:extLst>
          </p:cNvPr>
          <p:cNvSpPr txBox="1">
            <a:spLocks noChangeArrowheads="1"/>
          </p:cNvSpPr>
          <p:nvPr/>
        </p:nvSpPr>
        <p:spPr bwMode="auto">
          <a:xfrm>
            <a:off x="376713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165" name="TextBox 60">
            <a:extLst>
              <a:ext uri="{FF2B5EF4-FFF2-40B4-BE49-F238E27FC236}">
                <a16:creationId xmlns:a16="http://schemas.microsoft.com/office/drawing/2014/main" id="{96917EE6-3A62-4E89-925C-AFFBBFCCA085}"/>
              </a:ext>
            </a:extLst>
          </p:cNvPr>
          <p:cNvSpPr txBox="1">
            <a:spLocks noChangeArrowheads="1"/>
          </p:cNvSpPr>
          <p:nvPr/>
        </p:nvSpPr>
        <p:spPr bwMode="auto">
          <a:xfrm>
            <a:off x="43799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166" name="TextBox 61">
            <a:extLst>
              <a:ext uri="{FF2B5EF4-FFF2-40B4-BE49-F238E27FC236}">
                <a16:creationId xmlns:a16="http://schemas.microsoft.com/office/drawing/2014/main" id="{F4FA5394-FA35-4B63-B239-E7088CFF1817}"/>
              </a:ext>
            </a:extLst>
          </p:cNvPr>
          <p:cNvSpPr txBox="1">
            <a:spLocks noChangeArrowheads="1"/>
          </p:cNvSpPr>
          <p:nvPr/>
        </p:nvSpPr>
        <p:spPr bwMode="auto">
          <a:xfrm>
            <a:off x="6207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167" name="TextBox 62">
            <a:extLst>
              <a:ext uri="{FF2B5EF4-FFF2-40B4-BE49-F238E27FC236}">
                <a16:creationId xmlns:a16="http://schemas.microsoft.com/office/drawing/2014/main" id="{EB4658E9-DBAE-43F8-A305-50DF3360F1FB}"/>
              </a:ext>
            </a:extLst>
          </p:cNvPr>
          <p:cNvSpPr txBox="1">
            <a:spLocks noChangeArrowheads="1"/>
          </p:cNvSpPr>
          <p:nvPr/>
        </p:nvSpPr>
        <p:spPr bwMode="auto">
          <a:xfrm>
            <a:off x="412750" y="4186960"/>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8" name="TextBox 63">
            <a:extLst>
              <a:ext uri="{FF2B5EF4-FFF2-40B4-BE49-F238E27FC236}">
                <a16:creationId xmlns:a16="http://schemas.microsoft.com/office/drawing/2014/main" id="{EA36BA8E-8D50-411F-A59B-365B1DBF727D}"/>
              </a:ext>
            </a:extLst>
          </p:cNvPr>
          <p:cNvSpPr txBox="1">
            <a:spLocks noChangeArrowheads="1"/>
          </p:cNvSpPr>
          <p:nvPr/>
        </p:nvSpPr>
        <p:spPr bwMode="auto">
          <a:xfrm>
            <a:off x="412750" y="4296497"/>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16</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9" name="TextBox 64">
            <a:extLst>
              <a:ext uri="{FF2B5EF4-FFF2-40B4-BE49-F238E27FC236}">
                <a16:creationId xmlns:a16="http://schemas.microsoft.com/office/drawing/2014/main" id="{964FFB44-3283-441D-BB2F-7EED72472C4B}"/>
              </a:ext>
            </a:extLst>
          </p:cNvPr>
          <p:cNvSpPr txBox="1">
            <a:spLocks noChangeArrowheads="1"/>
          </p:cNvSpPr>
          <p:nvPr/>
        </p:nvSpPr>
        <p:spPr bwMode="auto">
          <a:xfrm>
            <a:off x="412750" y="4406035"/>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14</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0" name="TextBox 65">
            <a:extLst>
              <a:ext uri="{FF2B5EF4-FFF2-40B4-BE49-F238E27FC236}">
                <a16:creationId xmlns:a16="http://schemas.microsoft.com/office/drawing/2014/main" id="{093BECAD-4E6E-40A7-BFE1-98D2DCB1C8ED}"/>
              </a:ext>
            </a:extLst>
          </p:cNvPr>
          <p:cNvSpPr txBox="1">
            <a:spLocks noChangeArrowheads="1"/>
          </p:cNvSpPr>
          <p:nvPr/>
        </p:nvSpPr>
        <p:spPr bwMode="auto">
          <a:xfrm>
            <a:off x="412750" y="4526685"/>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1" name="TextBox 66">
            <a:extLst>
              <a:ext uri="{FF2B5EF4-FFF2-40B4-BE49-F238E27FC236}">
                <a16:creationId xmlns:a16="http://schemas.microsoft.com/office/drawing/2014/main" id="{3C8291FE-D092-4D6A-995E-D6718D60AB5A}"/>
              </a:ext>
            </a:extLst>
          </p:cNvPr>
          <p:cNvSpPr txBox="1">
            <a:spLocks noChangeArrowheads="1"/>
          </p:cNvSpPr>
          <p:nvPr/>
        </p:nvSpPr>
        <p:spPr bwMode="auto">
          <a:xfrm>
            <a:off x="412750" y="4642572"/>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10</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2" name="TextBox 67">
            <a:extLst>
              <a:ext uri="{FF2B5EF4-FFF2-40B4-BE49-F238E27FC236}">
                <a16:creationId xmlns:a16="http://schemas.microsoft.com/office/drawing/2014/main" id="{752CBA1E-C09E-41F6-8712-107C1FDBF049}"/>
              </a:ext>
            </a:extLst>
          </p:cNvPr>
          <p:cNvSpPr txBox="1">
            <a:spLocks noChangeArrowheads="1"/>
          </p:cNvSpPr>
          <p:nvPr/>
        </p:nvSpPr>
        <p:spPr bwMode="auto">
          <a:xfrm>
            <a:off x="481013" y="476322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3" name="TextBox 68">
            <a:extLst>
              <a:ext uri="{FF2B5EF4-FFF2-40B4-BE49-F238E27FC236}">
                <a16:creationId xmlns:a16="http://schemas.microsoft.com/office/drawing/2014/main" id="{6AE42B20-7C5B-4D33-A880-A65827B86DD7}"/>
              </a:ext>
            </a:extLst>
          </p:cNvPr>
          <p:cNvSpPr txBox="1">
            <a:spLocks noChangeArrowheads="1"/>
          </p:cNvSpPr>
          <p:nvPr/>
        </p:nvSpPr>
        <p:spPr bwMode="auto">
          <a:xfrm>
            <a:off x="481013" y="487276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4" name="TextBox 69">
            <a:extLst>
              <a:ext uri="{FF2B5EF4-FFF2-40B4-BE49-F238E27FC236}">
                <a16:creationId xmlns:a16="http://schemas.microsoft.com/office/drawing/2014/main" id="{BCDDB07A-160A-4E3A-8604-EFB4386A03E6}"/>
              </a:ext>
            </a:extLst>
          </p:cNvPr>
          <p:cNvSpPr txBox="1">
            <a:spLocks noChangeArrowheads="1"/>
          </p:cNvSpPr>
          <p:nvPr/>
        </p:nvSpPr>
        <p:spPr bwMode="auto">
          <a:xfrm>
            <a:off x="481013" y="499341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5" name="TextBox 70">
            <a:extLst>
              <a:ext uri="{FF2B5EF4-FFF2-40B4-BE49-F238E27FC236}">
                <a16:creationId xmlns:a16="http://schemas.microsoft.com/office/drawing/2014/main" id="{098E7F23-E7D9-4412-9E8F-EFABD8250BDC}"/>
              </a:ext>
            </a:extLst>
          </p:cNvPr>
          <p:cNvSpPr txBox="1">
            <a:spLocks noChangeArrowheads="1"/>
          </p:cNvSpPr>
          <p:nvPr/>
        </p:nvSpPr>
        <p:spPr bwMode="auto">
          <a:xfrm>
            <a:off x="481013" y="511247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6" name="TextBox 71">
            <a:extLst>
              <a:ext uri="{FF2B5EF4-FFF2-40B4-BE49-F238E27FC236}">
                <a16:creationId xmlns:a16="http://schemas.microsoft.com/office/drawing/2014/main" id="{F3020BA8-722F-4E4E-BF9F-609984A0BFEC}"/>
              </a:ext>
            </a:extLst>
          </p:cNvPr>
          <p:cNvSpPr txBox="1">
            <a:spLocks noChangeArrowheads="1"/>
          </p:cNvSpPr>
          <p:nvPr/>
        </p:nvSpPr>
        <p:spPr bwMode="auto">
          <a:xfrm>
            <a:off x="481013" y="523312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7" name="TextBox 72">
            <a:extLst>
              <a:ext uri="{FF2B5EF4-FFF2-40B4-BE49-F238E27FC236}">
                <a16:creationId xmlns:a16="http://schemas.microsoft.com/office/drawing/2014/main" id="{1F57DAC8-B9ED-436F-B6D7-95B3B27CDEE6}"/>
              </a:ext>
            </a:extLst>
          </p:cNvPr>
          <p:cNvSpPr txBox="1">
            <a:spLocks noChangeArrowheads="1"/>
          </p:cNvSpPr>
          <p:nvPr/>
        </p:nvSpPr>
        <p:spPr bwMode="auto">
          <a:xfrm>
            <a:off x="452438" y="5361710"/>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8" name="TextBox 73">
            <a:extLst>
              <a:ext uri="{FF2B5EF4-FFF2-40B4-BE49-F238E27FC236}">
                <a16:creationId xmlns:a16="http://schemas.microsoft.com/office/drawing/2014/main" id="{9D54B023-307B-4F30-8506-19D41CEB94C7}"/>
              </a:ext>
            </a:extLst>
          </p:cNvPr>
          <p:cNvSpPr txBox="1">
            <a:spLocks noChangeArrowheads="1"/>
          </p:cNvSpPr>
          <p:nvPr/>
        </p:nvSpPr>
        <p:spPr bwMode="auto">
          <a:xfrm rot="-5400000">
            <a:off x="-234817" y="4745802"/>
            <a:ext cx="1088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Change in BMD %</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179" name="Straight Connector 178">
            <a:extLst>
              <a:ext uri="{FF2B5EF4-FFF2-40B4-BE49-F238E27FC236}">
                <a16:creationId xmlns:a16="http://schemas.microsoft.com/office/drawing/2014/main" id="{9678E0FB-673B-4EB8-8B8F-94FE8468CC5C}"/>
              </a:ext>
            </a:extLst>
          </p:cNvPr>
          <p:cNvCxnSpPr/>
          <p:nvPr/>
        </p:nvCxnSpPr>
        <p:spPr>
          <a:xfrm>
            <a:off x="712788" y="5444260"/>
            <a:ext cx="3765550" cy="0"/>
          </a:xfrm>
          <a:prstGeom prst="line">
            <a:avLst/>
          </a:prstGeom>
          <a:noFill/>
          <a:ln w="12700" cap="flat" cmpd="sng" algn="ctr">
            <a:solidFill>
              <a:sysClr val="windowText" lastClr="000000">
                <a:lumMod val="75000"/>
                <a:lumOff val="25000"/>
              </a:sysClr>
            </a:solidFill>
            <a:prstDash val="dash"/>
          </a:ln>
          <a:effectLst/>
        </p:spPr>
      </p:cxnSp>
      <p:sp>
        <p:nvSpPr>
          <p:cNvPr id="180" name="TextBox 81">
            <a:extLst>
              <a:ext uri="{FF2B5EF4-FFF2-40B4-BE49-F238E27FC236}">
                <a16:creationId xmlns:a16="http://schemas.microsoft.com/office/drawing/2014/main" id="{18F48814-6D06-471E-9647-D0AC903F0C38}"/>
              </a:ext>
            </a:extLst>
          </p:cNvPr>
          <p:cNvSpPr txBox="1">
            <a:spLocks noChangeArrowheads="1"/>
          </p:cNvSpPr>
          <p:nvPr/>
        </p:nvSpPr>
        <p:spPr bwMode="auto">
          <a:xfrm>
            <a:off x="3909939" y="4297767"/>
            <a:ext cx="540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Z6</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+12.1%</a:t>
            </a:r>
          </a:p>
        </p:txBody>
      </p:sp>
      <p:sp>
        <p:nvSpPr>
          <p:cNvPr id="181" name="TextBox 82">
            <a:extLst>
              <a:ext uri="{FF2B5EF4-FFF2-40B4-BE49-F238E27FC236}">
                <a16:creationId xmlns:a16="http://schemas.microsoft.com/office/drawing/2014/main" id="{B998E60D-1CB7-4DAB-A071-18C276BC7521}"/>
              </a:ext>
            </a:extLst>
          </p:cNvPr>
          <p:cNvSpPr txBox="1">
            <a:spLocks noChangeArrowheads="1"/>
          </p:cNvSpPr>
          <p:nvPr/>
        </p:nvSpPr>
        <p:spPr bwMode="auto">
          <a:xfrm>
            <a:off x="3949309" y="4791480"/>
            <a:ext cx="540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Z3P3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+10.1%</a:t>
            </a:r>
          </a:p>
        </p:txBody>
      </p:sp>
      <p:sp>
        <p:nvSpPr>
          <p:cNvPr id="182" name="Freeform 157">
            <a:extLst>
              <a:ext uri="{FF2B5EF4-FFF2-40B4-BE49-F238E27FC236}">
                <a16:creationId xmlns:a16="http://schemas.microsoft.com/office/drawing/2014/main" id="{A09CFDEF-4F4C-42DB-A063-2872F670E350}"/>
              </a:ext>
            </a:extLst>
          </p:cNvPr>
          <p:cNvSpPr>
            <a:spLocks/>
          </p:cNvSpPr>
          <p:nvPr/>
        </p:nvSpPr>
        <p:spPr bwMode="auto">
          <a:xfrm>
            <a:off x="708025" y="4674322"/>
            <a:ext cx="3768725" cy="773113"/>
          </a:xfrm>
          <a:custGeom>
            <a:avLst/>
            <a:gdLst>
              <a:gd name="T0" fmla="*/ 0 w 5848350"/>
              <a:gd name="T1" fmla="*/ 1638 h 1200150"/>
              <a:gd name="T2" fmla="*/ 1394 w 5848350"/>
              <a:gd name="T3" fmla="*/ 953 h 1200150"/>
              <a:gd name="T4" fmla="*/ 2770 w 5848350"/>
              <a:gd name="T5" fmla="*/ 615 h 1200150"/>
              <a:gd name="T6" fmla="*/ 4051 w 5848350"/>
              <a:gd name="T7" fmla="*/ 502 h 1200150"/>
              <a:gd name="T8" fmla="*/ 6054 w 5848350"/>
              <a:gd name="T9" fmla="*/ 113 h 1200150"/>
              <a:gd name="T10" fmla="*/ 8024 w 5848350"/>
              <a:gd name="T11" fmla="*/ 0 h 1200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48350" h="1200150">
                <a:moveTo>
                  <a:pt x="0" y="1200150"/>
                </a:moveTo>
                <a:lnTo>
                  <a:pt x="1016000" y="698500"/>
                </a:lnTo>
                <a:lnTo>
                  <a:pt x="2019300" y="450850"/>
                </a:lnTo>
                <a:lnTo>
                  <a:pt x="2952750" y="368300"/>
                </a:lnTo>
                <a:lnTo>
                  <a:pt x="4413250" y="82550"/>
                </a:lnTo>
                <a:lnTo>
                  <a:pt x="5848350" y="0"/>
                </a:lnTo>
              </a:path>
            </a:pathLst>
          </a:custGeom>
          <a:noFill/>
          <a:ln w="19050" cap="flat" cmpd="sng" algn="ctr">
            <a:solidFill>
              <a:srgbClr val="E6CDC0"/>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3" name="Freeform 158">
            <a:extLst>
              <a:ext uri="{FF2B5EF4-FFF2-40B4-BE49-F238E27FC236}">
                <a16:creationId xmlns:a16="http://schemas.microsoft.com/office/drawing/2014/main" id="{46D3234D-D79B-4A6A-AC63-7AEE8DB6CEF0}"/>
              </a:ext>
            </a:extLst>
          </p:cNvPr>
          <p:cNvSpPr>
            <a:spLocks/>
          </p:cNvSpPr>
          <p:nvPr/>
        </p:nvSpPr>
        <p:spPr bwMode="auto">
          <a:xfrm>
            <a:off x="712788" y="4904510"/>
            <a:ext cx="1897062" cy="557212"/>
          </a:xfrm>
          <a:custGeom>
            <a:avLst/>
            <a:gdLst>
              <a:gd name="T0" fmla="*/ 1 w 2946400"/>
              <a:gd name="T1" fmla="*/ 1163 h 865990"/>
              <a:gd name="T2" fmla="*/ 0 w 2946400"/>
              <a:gd name="T3" fmla="*/ 1134 h 865990"/>
              <a:gd name="T4" fmla="*/ 1369 w 2946400"/>
              <a:gd name="T5" fmla="*/ 401 h 865990"/>
              <a:gd name="T6" fmla="*/ 2720 w 2946400"/>
              <a:gd name="T7" fmla="*/ 0 h 865990"/>
              <a:gd name="T8" fmla="*/ 3994 w 2946400"/>
              <a:gd name="T9" fmla="*/ 9 h 8659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6400" h="865990">
                <a:moveTo>
                  <a:pt x="907" y="865990"/>
                </a:moveTo>
                <a:cubicBezTo>
                  <a:pt x="605" y="858843"/>
                  <a:pt x="302" y="851697"/>
                  <a:pt x="0" y="844550"/>
                </a:cubicBezTo>
                <a:lnTo>
                  <a:pt x="1009650" y="298450"/>
                </a:lnTo>
                <a:lnTo>
                  <a:pt x="2006600" y="0"/>
                </a:lnTo>
                <a:lnTo>
                  <a:pt x="2946400" y="6350"/>
                </a:lnTo>
              </a:path>
            </a:pathLst>
          </a:custGeom>
          <a:noFill/>
          <a:ln w="19050" cap="flat" cmpd="sng" algn="ctr">
            <a:solidFill>
              <a:srgbClr val="E6CDC0">
                <a:alpha val="69804"/>
              </a:srgbClr>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4" name="Freeform 98">
            <a:extLst>
              <a:ext uri="{FF2B5EF4-FFF2-40B4-BE49-F238E27FC236}">
                <a16:creationId xmlns:a16="http://schemas.microsoft.com/office/drawing/2014/main" id="{D413C665-8E35-4E9A-9BC6-92D63D4BB1B6}"/>
              </a:ext>
            </a:extLst>
          </p:cNvPr>
          <p:cNvSpPr/>
          <p:nvPr/>
        </p:nvSpPr>
        <p:spPr>
          <a:xfrm>
            <a:off x="2606675" y="4798147"/>
            <a:ext cx="1870075" cy="114300"/>
          </a:xfrm>
          <a:custGeom>
            <a:avLst/>
            <a:gdLst>
              <a:gd name="connsiteX0" fmla="*/ 2901950 w 2901950"/>
              <a:gd name="connsiteY0" fmla="*/ 25400 h 177800"/>
              <a:gd name="connsiteX1" fmla="*/ 1466850 w 2901950"/>
              <a:gd name="connsiteY1" fmla="*/ 0 h 177800"/>
              <a:gd name="connsiteX2" fmla="*/ 0 w 2901950"/>
              <a:gd name="connsiteY2" fmla="*/ 171450 h 177800"/>
              <a:gd name="connsiteX3" fmla="*/ 0 w 2901950"/>
              <a:gd name="connsiteY3" fmla="*/ 177800 h 177800"/>
            </a:gdLst>
            <a:ahLst/>
            <a:cxnLst>
              <a:cxn ang="0">
                <a:pos x="connsiteX0" y="connsiteY0"/>
              </a:cxn>
              <a:cxn ang="0">
                <a:pos x="connsiteX1" y="connsiteY1"/>
              </a:cxn>
              <a:cxn ang="0">
                <a:pos x="connsiteX2" y="connsiteY2"/>
              </a:cxn>
              <a:cxn ang="0">
                <a:pos x="connsiteX3" y="connsiteY3"/>
              </a:cxn>
            </a:cxnLst>
            <a:rect l="l" t="t" r="r" b="b"/>
            <a:pathLst>
              <a:path w="2901950" h="177800">
                <a:moveTo>
                  <a:pt x="2901950" y="25400"/>
                </a:moveTo>
                <a:lnTo>
                  <a:pt x="1466850" y="0"/>
                </a:lnTo>
                <a:lnTo>
                  <a:pt x="0" y="171450"/>
                </a:lnTo>
                <a:lnTo>
                  <a:pt x="0" y="177800"/>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5" name="TextBox 169">
            <a:extLst>
              <a:ext uri="{FF2B5EF4-FFF2-40B4-BE49-F238E27FC236}">
                <a16:creationId xmlns:a16="http://schemas.microsoft.com/office/drawing/2014/main" id="{D8854EAC-95A9-45E1-AB74-4B8B8F8EF037}"/>
              </a:ext>
            </a:extLst>
          </p:cNvPr>
          <p:cNvSpPr txBox="1">
            <a:spLocks noChangeArrowheads="1"/>
          </p:cNvSpPr>
          <p:nvPr/>
        </p:nvSpPr>
        <p:spPr bwMode="auto">
          <a:xfrm>
            <a:off x="3183731" y="3681548"/>
            <a:ext cx="2776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2000" b="1" i="0" u="none" strike="noStrike" kern="0" cap="none" spc="0" normalizeH="0" baseline="0" noProof="0" dirty="0" err="1">
                <a:ln>
                  <a:noFill/>
                </a:ln>
                <a:solidFill>
                  <a:srgbClr val="E6CDC0"/>
                </a:solidFill>
                <a:effectLst/>
                <a:uLnTx/>
                <a:uFillTx/>
                <a:latin typeface="Arial Narrow" panose="020B0606020202030204" pitchFamily="34" charset="0"/>
                <a:ea typeface="+mn-ea"/>
                <a:cs typeface="Helvetica" pitchFamily="34" charset="0"/>
              </a:rPr>
              <a:t>Zoledronic</a:t>
            </a:r>
            <a:r>
              <a:rPr kumimoji="0" lang="en-CA" altLang="en-US" sz="2000" b="1" i="0" u="none" strike="noStrike" kern="0" cap="none" spc="0" normalizeH="0" baseline="0" noProof="0" dirty="0">
                <a:ln>
                  <a:noFill/>
                </a:ln>
                <a:solidFill>
                  <a:srgbClr val="E6CDC0"/>
                </a:solidFill>
                <a:effectLst/>
                <a:uLnTx/>
                <a:uFillTx/>
                <a:latin typeface="Arial Narrow" panose="020B0606020202030204" pitchFamily="34" charset="0"/>
                <a:ea typeface="+mn-ea"/>
                <a:cs typeface="Helvetica" pitchFamily="34" charset="0"/>
              </a:rPr>
              <a:t> Acid</a:t>
            </a:r>
          </a:p>
        </p:txBody>
      </p:sp>
      <p:sp>
        <p:nvSpPr>
          <p:cNvPr id="186" name="TextBox 141">
            <a:extLst>
              <a:ext uri="{FF2B5EF4-FFF2-40B4-BE49-F238E27FC236}">
                <a16:creationId xmlns:a16="http://schemas.microsoft.com/office/drawing/2014/main" id="{1F81FDE1-F4FA-4579-B1D3-BEE9E8CB0B11}"/>
              </a:ext>
            </a:extLst>
          </p:cNvPr>
          <p:cNvSpPr txBox="1">
            <a:spLocks noChangeArrowheads="1"/>
          </p:cNvSpPr>
          <p:nvPr/>
        </p:nvSpPr>
        <p:spPr bwMode="auto">
          <a:xfrm>
            <a:off x="3186060"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Z6</a:t>
            </a:r>
          </a:p>
        </p:txBody>
      </p:sp>
      <p:sp>
        <p:nvSpPr>
          <p:cNvPr id="187" name="TextBox 142">
            <a:extLst>
              <a:ext uri="{FF2B5EF4-FFF2-40B4-BE49-F238E27FC236}">
                <a16:creationId xmlns:a16="http://schemas.microsoft.com/office/drawing/2014/main" id="{E68BB42C-CD0A-42D6-BDF0-E34F9B7672A8}"/>
              </a:ext>
            </a:extLst>
          </p:cNvPr>
          <p:cNvSpPr txBox="1">
            <a:spLocks noChangeArrowheads="1"/>
          </p:cNvSpPr>
          <p:nvPr/>
        </p:nvSpPr>
        <p:spPr bwMode="auto">
          <a:xfrm>
            <a:off x="3659135"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Z3</a:t>
            </a:r>
          </a:p>
        </p:txBody>
      </p:sp>
      <p:sp>
        <p:nvSpPr>
          <p:cNvPr id="188" name="TextBox 151">
            <a:extLst>
              <a:ext uri="{FF2B5EF4-FFF2-40B4-BE49-F238E27FC236}">
                <a16:creationId xmlns:a16="http://schemas.microsoft.com/office/drawing/2014/main" id="{1A2D5C98-0233-45AD-A90E-488B37FC06D7}"/>
              </a:ext>
            </a:extLst>
          </p:cNvPr>
          <p:cNvSpPr txBox="1">
            <a:spLocks noChangeArrowheads="1"/>
          </p:cNvSpPr>
          <p:nvPr/>
        </p:nvSpPr>
        <p:spPr bwMode="auto">
          <a:xfrm>
            <a:off x="4165516" y="4034560"/>
            <a:ext cx="3129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P3</a:t>
            </a:r>
          </a:p>
        </p:txBody>
      </p:sp>
      <p:cxnSp>
        <p:nvCxnSpPr>
          <p:cNvPr id="189" name="Straight Connector 188">
            <a:extLst>
              <a:ext uri="{FF2B5EF4-FFF2-40B4-BE49-F238E27FC236}">
                <a16:creationId xmlns:a16="http://schemas.microsoft.com/office/drawing/2014/main" id="{358B5167-E893-4F00-92AE-631A38E5CFBC}"/>
              </a:ext>
            </a:extLst>
          </p:cNvPr>
          <p:cNvCxnSpPr/>
          <p:nvPr/>
        </p:nvCxnSpPr>
        <p:spPr>
          <a:xfrm>
            <a:off x="3949700" y="4166322"/>
            <a:ext cx="271463" cy="0"/>
          </a:xfrm>
          <a:prstGeom prst="line">
            <a:avLst/>
          </a:prstGeom>
          <a:noFill/>
          <a:ln w="19050" cap="flat" cmpd="sng" algn="ctr">
            <a:solidFill>
              <a:sysClr val="windowText" lastClr="000000">
                <a:lumMod val="50000"/>
                <a:lumOff val="50000"/>
              </a:sysClr>
            </a:solidFill>
            <a:prstDash val="solid"/>
          </a:ln>
          <a:effectLst/>
        </p:spPr>
      </p:cxnSp>
      <p:cxnSp>
        <p:nvCxnSpPr>
          <p:cNvPr id="190" name="Straight Connector 160">
            <a:extLst>
              <a:ext uri="{FF2B5EF4-FFF2-40B4-BE49-F238E27FC236}">
                <a16:creationId xmlns:a16="http://schemas.microsoft.com/office/drawing/2014/main" id="{DC3FF527-081C-4444-8896-A1D58BE9F684}"/>
              </a:ext>
            </a:extLst>
          </p:cNvPr>
          <p:cNvCxnSpPr>
            <a:cxnSpLocks noChangeShapeType="1"/>
          </p:cNvCxnSpPr>
          <p:nvPr/>
        </p:nvCxnSpPr>
        <p:spPr bwMode="auto">
          <a:xfrm>
            <a:off x="3475038" y="4166322"/>
            <a:ext cx="271462" cy="0"/>
          </a:xfrm>
          <a:prstGeom prst="line">
            <a:avLst/>
          </a:prstGeom>
          <a:noFill/>
          <a:ln w="19050" algn="ctr">
            <a:solidFill>
              <a:srgbClr val="D2A58E"/>
            </a:solidFill>
            <a:prstDash val="sysDot"/>
            <a:round/>
            <a:headEnd/>
            <a:tailEnd/>
          </a:ln>
          <a:extLst>
            <a:ext uri="{909E8E84-426E-40DD-AFC4-6F175D3DCCD1}">
              <a14:hiddenFill xmlns:a14="http://schemas.microsoft.com/office/drawing/2010/main">
                <a:noFill/>
              </a14:hiddenFill>
            </a:ext>
          </a:extLst>
        </p:spPr>
      </p:cxnSp>
      <p:cxnSp>
        <p:nvCxnSpPr>
          <p:cNvPr id="191" name="Straight Connector 161">
            <a:extLst>
              <a:ext uri="{FF2B5EF4-FFF2-40B4-BE49-F238E27FC236}">
                <a16:creationId xmlns:a16="http://schemas.microsoft.com/office/drawing/2014/main" id="{973C6019-3C4C-4C45-9377-1CC0AA804894}"/>
              </a:ext>
            </a:extLst>
          </p:cNvPr>
          <p:cNvCxnSpPr>
            <a:cxnSpLocks noChangeShapeType="1"/>
          </p:cNvCxnSpPr>
          <p:nvPr/>
        </p:nvCxnSpPr>
        <p:spPr bwMode="auto">
          <a:xfrm>
            <a:off x="2965450" y="4166322"/>
            <a:ext cx="271463" cy="0"/>
          </a:xfrm>
          <a:prstGeom prst="line">
            <a:avLst/>
          </a:prstGeom>
          <a:noFill/>
          <a:ln w="19050" algn="ctr">
            <a:solidFill>
              <a:srgbClr val="D2A58E"/>
            </a:solidFill>
            <a:round/>
            <a:headEnd/>
            <a:tailEnd/>
          </a:ln>
          <a:extLst>
            <a:ext uri="{909E8E84-426E-40DD-AFC4-6F175D3DCCD1}">
              <a14:hiddenFill xmlns:a14="http://schemas.microsoft.com/office/drawing/2010/main">
                <a:noFill/>
              </a14:hiddenFill>
            </a:ext>
          </a:extLst>
        </p:spPr>
      </p:cxnSp>
      <p:sp>
        <p:nvSpPr>
          <p:cNvPr id="192" name="Rectangle 2">
            <a:extLst>
              <a:ext uri="{FF2B5EF4-FFF2-40B4-BE49-F238E27FC236}">
                <a16:creationId xmlns:a16="http://schemas.microsoft.com/office/drawing/2014/main" id="{62821746-3216-4EEB-8CAC-679EBA901345}"/>
              </a:ext>
            </a:extLst>
          </p:cNvPr>
          <p:cNvSpPr>
            <a:spLocks noChangeArrowheads="1"/>
          </p:cNvSpPr>
          <p:nvPr/>
        </p:nvSpPr>
        <p:spPr bwMode="auto">
          <a:xfrm>
            <a:off x="1435444" y="4336185"/>
            <a:ext cx="71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HORIZON</a:t>
            </a:r>
          </a:p>
        </p:txBody>
      </p:sp>
      <p:sp>
        <p:nvSpPr>
          <p:cNvPr id="193" name="TextBox 46">
            <a:extLst>
              <a:ext uri="{FF2B5EF4-FFF2-40B4-BE49-F238E27FC236}">
                <a16:creationId xmlns:a16="http://schemas.microsoft.com/office/drawing/2014/main" id="{CA4B61FF-6EF5-458F-A7B9-9744DA68C9C7}"/>
              </a:ext>
            </a:extLst>
          </p:cNvPr>
          <p:cNvSpPr txBox="1">
            <a:spLocks noChangeArrowheads="1"/>
          </p:cNvSpPr>
          <p:nvPr/>
        </p:nvSpPr>
        <p:spPr bwMode="auto">
          <a:xfrm>
            <a:off x="4887340" y="4013922"/>
            <a:ext cx="8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Total Hip</a:t>
            </a:r>
          </a:p>
        </p:txBody>
      </p:sp>
      <p:sp>
        <p:nvSpPr>
          <p:cNvPr id="194" name="TextBox 50">
            <a:extLst>
              <a:ext uri="{FF2B5EF4-FFF2-40B4-BE49-F238E27FC236}">
                <a16:creationId xmlns:a16="http://schemas.microsoft.com/office/drawing/2014/main" id="{DF9D8E2E-5CB2-4D7D-A2D0-8EB70F3F5C32}"/>
              </a:ext>
            </a:extLst>
          </p:cNvPr>
          <p:cNvSpPr txBox="1">
            <a:spLocks noChangeArrowheads="1"/>
          </p:cNvSpPr>
          <p:nvPr/>
        </p:nvSpPr>
        <p:spPr bwMode="auto">
          <a:xfrm>
            <a:off x="6641528" y="5946378"/>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Year</a:t>
            </a:r>
          </a:p>
        </p:txBody>
      </p:sp>
      <p:sp>
        <p:nvSpPr>
          <p:cNvPr id="195" name="TextBox 51">
            <a:extLst>
              <a:ext uri="{FF2B5EF4-FFF2-40B4-BE49-F238E27FC236}">
                <a16:creationId xmlns:a16="http://schemas.microsoft.com/office/drawing/2014/main" id="{BFB67218-AA1F-4165-927D-A57019E32057}"/>
              </a:ext>
            </a:extLst>
          </p:cNvPr>
          <p:cNvSpPr txBox="1">
            <a:spLocks noChangeArrowheads="1"/>
          </p:cNvSpPr>
          <p:nvPr/>
        </p:nvSpPr>
        <p:spPr bwMode="auto">
          <a:xfrm>
            <a:off x="523899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196" name="TextBox 53">
            <a:extLst>
              <a:ext uri="{FF2B5EF4-FFF2-40B4-BE49-F238E27FC236}">
                <a16:creationId xmlns:a16="http://schemas.microsoft.com/office/drawing/2014/main" id="{357D00D8-038F-4DB6-A726-BAEB5BA7EFAF}"/>
              </a:ext>
            </a:extLst>
          </p:cNvPr>
          <p:cNvSpPr txBox="1">
            <a:spLocks noChangeArrowheads="1"/>
          </p:cNvSpPr>
          <p:nvPr/>
        </p:nvSpPr>
        <p:spPr bwMode="auto">
          <a:xfrm>
            <a:off x="56504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197" name="TextBox 55">
            <a:extLst>
              <a:ext uri="{FF2B5EF4-FFF2-40B4-BE49-F238E27FC236}">
                <a16:creationId xmlns:a16="http://schemas.microsoft.com/office/drawing/2014/main" id="{3F39E1D3-FF39-4B5F-BE54-36D7F4B2320B}"/>
              </a:ext>
            </a:extLst>
          </p:cNvPr>
          <p:cNvSpPr txBox="1">
            <a:spLocks noChangeArrowheads="1"/>
          </p:cNvSpPr>
          <p:nvPr/>
        </p:nvSpPr>
        <p:spPr bwMode="auto">
          <a:xfrm>
            <a:off x="608207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198" name="TextBox 57">
            <a:extLst>
              <a:ext uri="{FF2B5EF4-FFF2-40B4-BE49-F238E27FC236}">
                <a16:creationId xmlns:a16="http://schemas.microsoft.com/office/drawing/2014/main" id="{C4B1F21F-4BD8-42B4-BAD7-94AFE710C261}"/>
              </a:ext>
            </a:extLst>
          </p:cNvPr>
          <p:cNvSpPr txBox="1">
            <a:spLocks noChangeArrowheads="1"/>
          </p:cNvSpPr>
          <p:nvPr/>
        </p:nvSpPr>
        <p:spPr bwMode="auto">
          <a:xfrm>
            <a:off x="650074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199" name="TextBox 59">
            <a:extLst>
              <a:ext uri="{FF2B5EF4-FFF2-40B4-BE49-F238E27FC236}">
                <a16:creationId xmlns:a16="http://schemas.microsoft.com/office/drawing/2014/main" id="{E8E2A2E8-0042-41B3-BE04-D497D26D4C61}"/>
              </a:ext>
            </a:extLst>
          </p:cNvPr>
          <p:cNvSpPr txBox="1">
            <a:spLocks noChangeArrowheads="1"/>
          </p:cNvSpPr>
          <p:nvPr/>
        </p:nvSpPr>
        <p:spPr bwMode="auto">
          <a:xfrm>
            <a:off x="692568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200" name="TextBox 60">
            <a:extLst>
              <a:ext uri="{FF2B5EF4-FFF2-40B4-BE49-F238E27FC236}">
                <a16:creationId xmlns:a16="http://schemas.microsoft.com/office/drawing/2014/main" id="{7B88FE6D-7661-448C-AA7E-9ADF79D3803D}"/>
              </a:ext>
            </a:extLst>
          </p:cNvPr>
          <p:cNvSpPr txBox="1">
            <a:spLocks noChangeArrowheads="1"/>
          </p:cNvSpPr>
          <p:nvPr/>
        </p:nvSpPr>
        <p:spPr bwMode="auto">
          <a:xfrm>
            <a:off x="8184827"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a:t>
            </a:r>
          </a:p>
        </p:txBody>
      </p:sp>
      <p:sp>
        <p:nvSpPr>
          <p:cNvPr id="201" name="TextBox 61">
            <a:extLst>
              <a:ext uri="{FF2B5EF4-FFF2-40B4-BE49-F238E27FC236}">
                <a16:creationId xmlns:a16="http://schemas.microsoft.com/office/drawing/2014/main" id="{83ADCF98-A715-479E-83F0-BB11033210B1}"/>
              </a:ext>
            </a:extLst>
          </p:cNvPr>
          <p:cNvSpPr txBox="1">
            <a:spLocks noChangeArrowheads="1"/>
          </p:cNvSpPr>
          <p:nvPr/>
        </p:nvSpPr>
        <p:spPr bwMode="auto">
          <a:xfrm>
            <a:off x="482098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02" name="TextBox 67">
            <a:extLst>
              <a:ext uri="{FF2B5EF4-FFF2-40B4-BE49-F238E27FC236}">
                <a16:creationId xmlns:a16="http://schemas.microsoft.com/office/drawing/2014/main" id="{702C75C7-595B-4EF0-A637-A635C3BBE88C}"/>
              </a:ext>
            </a:extLst>
          </p:cNvPr>
          <p:cNvSpPr txBox="1">
            <a:spLocks noChangeArrowheads="1"/>
          </p:cNvSpPr>
          <p:nvPr/>
        </p:nvSpPr>
        <p:spPr bwMode="auto">
          <a:xfrm>
            <a:off x="4660535" y="417524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3" name="TextBox 68">
            <a:extLst>
              <a:ext uri="{FF2B5EF4-FFF2-40B4-BE49-F238E27FC236}">
                <a16:creationId xmlns:a16="http://schemas.microsoft.com/office/drawing/2014/main" id="{D29B9C0D-9DA1-4BB3-AFC9-84B5D2423929}"/>
              </a:ext>
            </a:extLst>
          </p:cNvPr>
          <p:cNvSpPr txBox="1">
            <a:spLocks noChangeArrowheads="1"/>
          </p:cNvSpPr>
          <p:nvPr/>
        </p:nvSpPr>
        <p:spPr bwMode="auto">
          <a:xfrm>
            <a:off x="4660535" y="467502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4" name="TextBox 69">
            <a:extLst>
              <a:ext uri="{FF2B5EF4-FFF2-40B4-BE49-F238E27FC236}">
                <a16:creationId xmlns:a16="http://schemas.microsoft.com/office/drawing/2014/main" id="{FD65AFE2-1265-4705-881C-8D03BF521380}"/>
              </a:ext>
            </a:extLst>
          </p:cNvPr>
          <p:cNvSpPr txBox="1">
            <a:spLocks noChangeArrowheads="1"/>
          </p:cNvSpPr>
          <p:nvPr/>
        </p:nvSpPr>
        <p:spPr bwMode="auto">
          <a:xfrm>
            <a:off x="4660535" y="492443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05" name="TextBox 71">
            <a:extLst>
              <a:ext uri="{FF2B5EF4-FFF2-40B4-BE49-F238E27FC236}">
                <a16:creationId xmlns:a16="http://schemas.microsoft.com/office/drawing/2014/main" id="{B2884E6B-6106-4810-B5A9-8E160D12CD70}"/>
              </a:ext>
            </a:extLst>
          </p:cNvPr>
          <p:cNvSpPr txBox="1">
            <a:spLocks noChangeArrowheads="1"/>
          </p:cNvSpPr>
          <p:nvPr/>
        </p:nvSpPr>
        <p:spPr bwMode="auto">
          <a:xfrm>
            <a:off x="4660535" y="519045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06" name="Straight Connector 205">
            <a:extLst>
              <a:ext uri="{FF2B5EF4-FFF2-40B4-BE49-F238E27FC236}">
                <a16:creationId xmlns:a16="http://schemas.microsoft.com/office/drawing/2014/main" id="{209D331D-A3EA-4623-BCF4-A16517176818}"/>
              </a:ext>
            </a:extLst>
          </p:cNvPr>
          <p:cNvCxnSpPr/>
          <p:nvPr/>
        </p:nvCxnSpPr>
        <p:spPr>
          <a:xfrm>
            <a:off x="4946078" y="5307100"/>
            <a:ext cx="3765550" cy="0"/>
          </a:xfrm>
          <a:prstGeom prst="line">
            <a:avLst/>
          </a:prstGeom>
          <a:noFill/>
          <a:ln w="12700" cap="flat" cmpd="sng" algn="ctr">
            <a:solidFill>
              <a:sysClr val="windowText" lastClr="000000">
                <a:lumMod val="75000"/>
                <a:lumOff val="25000"/>
              </a:sysClr>
            </a:solidFill>
            <a:prstDash val="dash"/>
          </a:ln>
          <a:effectLst/>
        </p:spPr>
      </p:cxnSp>
      <p:sp>
        <p:nvSpPr>
          <p:cNvPr id="207" name="TextBox 141">
            <a:extLst>
              <a:ext uri="{FF2B5EF4-FFF2-40B4-BE49-F238E27FC236}">
                <a16:creationId xmlns:a16="http://schemas.microsoft.com/office/drawing/2014/main" id="{BC9C955E-C67F-4223-9108-E46726DCD9A5}"/>
              </a:ext>
            </a:extLst>
          </p:cNvPr>
          <p:cNvSpPr txBox="1">
            <a:spLocks noChangeArrowheads="1"/>
          </p:cNvSpPr>
          <p:nvPr/>
        </p:nvSpPr>
        <p:spPr bwMode="auto">
          <a:xfrm>
            <a:off x="7419349"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Z9</a:t>
            </a:r>
          </a:p>
        </p:txBody>
      </p:sp>
      <p:sp>
        <p:nvSpPr>
          <p:cNvPr id="208" name="TextBox 142">
            <a:extLst>
              <a:ext uri="{FF2B5EF4-FFF2-40B4-BE49-F238E27FC236}">
                <a16:creationId xmlns:a16="http://schemas.microsoft.com/office/drawing/2014/main" id="{4E21F00D-A35B-4CCB-9CBF-CE4D7A0CDBF3}"/>
              </a:ext>
            </a:extLst>
          </p:cNvPr>
          <p:cNvSpPr txBox="1">
            <a:spLocks noChangeArrowheads="1"/>
          </p:cNvSpPr>
          <p:nvPr/>
        </p:nvSpPr>
        <p:spPr bwMode="auto">
          <a:xfrm>
            <a:off x="7892424"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Z6</a:t>
            </a:r>
          </a:p>
        </p:txBody>
      </p:sp>
      <p:sp>
        <p:nvSpPr>
          <p:cNvPr id="209" name="TextBox 151">
            <a:extLst>
              <a:ext uri="{FF2B5EF4-FFF2-40B4-BE49-F238E27FC236}">
                <a16:creationId xmlns:a16="http://schemas.microsoft.com/office/drawing/2014/main" id="{57A8B962-5668-4646-9651-19E15C6E1A58}"/>
              </a:ext>
            </a:extLst>
          </p:cNvPr>
          <p:cNvSpPr txBox="1">
            <a:spLocks noChangeArrowheads="1"/>
          </p:cNvSpPr>
          <p:nvPr/>
        </p:nvSpPr>
        <p:spPr bwMode="auto">
          <a:xfrm>
            <a:off x="8398806" y="4034560"/>
            <a:ext cx="3129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P3</a:t>
            </a:r>
          </a:p>
        </p:txBody>
      </p:sp>
      <p:cxnSp>
        <p:nvCxnSpPr>
          <p:cNvPr id="210" name="Straight Connector 209">
            <a:extLst>
              <a:ext uri="{FF2B5EF4-FFF2-40B4-BE49-F238E27FC236}">
                <a16:creationId xmlns:a16="http://schemas.microsoft.com/office/drawing/2014/main" id="{ACEB158F-3719-42F7-AE35-27CA188D6685}"/>
              </a:ext>
            </a:extLst>
          </p:cNvPr>
          <p:cNvCxnSpPr/>
          <p:nvPr/>
        </p:nvCxnSpPr>
        <p:spPr>
          <a:xfrm>
            <a:off x="8182990" y="4166322"/>
            <a:ext cx="271463" cy="0"/>
          </a:xfrm>
          <a:prstGeom prst="line">
            <a:avLst/>
          </a:prstGeom>
          <a:noFill/>
          <a:ln w="19050" cap="flat" cmpd="sng" algn="ctr">
            <a:solidFill>
              <a:sysClr val="windowText" lastClr="000000">
                <a:lumMod val="50000"/>
                <a:lumOff val="50000"/>
              </a:sysClr>
            </a:solidFill>
            <a:prstDash val="solid"/>
          </a:ln>
          <a:effectLst/>
        </p:spPr>
      </p:cxnSp>
      <p:cxnSp>
        <p:nvCxnSpPr>
          <p:cNvPr id="211" name="Straight Connector 160">
            <a:extLst>
              <a:ext uri="{FF2B5EF4-FFF2-40B4-BE49-F238E27FC236}">
                <a16:creationId xmlns:a16="http://schemas.microsoft.com/office/drawing/2014/main" id="{5888C901-0DC8-470A-879F-759CD3CDF8A4}"/>
              </a:ext>
            </a:extLst>
          </p:cNvPr>
          <p:cNvCxnSpPr>
            <a:cxnSpLocks noChangeShapeType="1"/>
          </p:cNvCxnSpPr>
          <p:nvPr/>
        </p:nvCxnSpPr>
        <p:spPr bwMode="auto">
          <a:xfrm>
            <a:off x="7708328" y="4166322"/>
            <a:ext cx="271462" cy="0"/>
          </a:xfrm>
          <a:prstGeom prst="line">
            <a:avLst/>
          </a:prstGeom>
          <a:noFill/>
          <a:ln w="19050" algn="ctr">
            <a:solidFill>
              <a:srgbClr val="D2A58E"/>
            </a:solidFill>
            <a:prstDash val="sysDot"/>
            <a:round/>
            <a:headEnd/>
            <a:tailEnd/>
          </a:ln>
          <a:extLst>
            <a:ext uri="{909E8E84-426E-40DD-AFC4-6F175D3DCCD1}">
              <a14:hiddenFill xmlns:a14="http://schemas.microsoft.com/office/drawing/2010/main">
                <a:noFill/>
              </a14:hiddenFill>
            </a:ext>
          </a:extLst>
        </p:spPr>
      </p:cxnSp>
      <p:cxnSp>
        <p:nvCxnSpPr>
          <p:cNvPr id="212" name="Straight Connector 161">
            <a:extLst>
              <a:ext uri="{FF2B5EF4-FFF2-40B4-BE49-F238E27FC236}">
                <a16:creationId xmlns:a16="http://schemas.microsoft.com/office/drawing/2014/main" id="{0CEC3D3C-1BBF-4AEE-95F7-064E92E70512}"/>
              </a:ext>
            </a:extLst>
          </p:cNvPr>
          <p:cNvCxnSpPr>
            <a:cxnSpLocks noChangeShapeType="1"/>
          </p:cNvCxnSpPr>
          <p:nvPr/>
        </p:nvCxnSpPr>
        <p:spPr bwMode="auto">
          <a:xfrm>
            <a:off x="7198740" y="4166322"/>
            <a:ext cx="271463" cy="0"/>
          </a:xfrm>
          <a:prstGeom prst="line">
            <a:avLst/>
          </a:prstGeom>
          <a:noFill/>
          <a:ln w="19050" algn="ctr">
            <a:solidFill>
              <a:srgbClr val="E6CDC0"/>
            </a:solidFill>
            <a:round/>
            <a:headEnd/>
            <a:tailEnd/>
          </a:ln>
          <a:extLst>
            <a:ext uri="{909E8E84-426E-40DD-AFC4-6F175D3DCCD1}">
              <a14:hiddenFill xmlns:a14="http://schemas.microsoft.com/office/drawing/2010/main">
                <a:noFill/>
              </a14:hiddenFill>
            </a:ext>
          </a:extLst>
        </p:spPr>
      </p:cxnSp>
      <p:sp>
        <p:nvSpPr>
          <p:cNvPr id="213" name="Rectangle 2">
            <a:extLst>
              <a:ext uri="{FF2B5EF4-FFF2-40B4-BE49-F238E27FC236}">
                <a16:creationId xmlns:a16="http://schemas.microsoft.com/office/drawing/2014/main" id="{C330DBB4-B681-440E-9B8F-455CA4C10072}"/>
              </a:ext>
            </a:extLst>
          </p:cNvPr>
          <p:cNvSpPr>
            <a:spLocks noChangeArrowheads="1"/>
          </p:cNvSpPr>
          <p:nvPr/>
        </p:nvSpPr>
        <p:spPr bwMode="auto">
          <a:xfrm>
            <a:off x="5668734" y="4336185"/>
            <a:ext cx="71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HORIZON</a:t>
            </a:r>
          </a:p>
        </p:txBody>
      </p:sp>
      <p:sp>
        <p:nvSpPr>
          <p:cNvPr id="214" name="TextBox 68">
            <a:extLst>
              <a:ext uri="{FF2B5EF4-FFF2-40B4-BE49-F238E27FC236}">
                <a16:creationId xmlns:a16="http://schemas.microsoft.com/office/drawing/2014/main" id="{81D1405E-FBA0-4E2B-8899-3E35DC1B73E3}"/>
              </a:ext>
            </a:extLst>
          </p:cNvPr>
          <p:cNvSpPr txBox="1">
            <a:spLocks noChangeArrowheads="1"/>
          </p:cNvSpPr>
          <p:nvPr/>
        </p:nvSpPr>
        <p:spPr bwMode="auto">
          <a:xfrm>
            <a:off x="4660535" y="442339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5" name="TextBox 71">
            <a:extLst>
              <a:ext uri="{FF2B5EF4-FFF2-40B4-BE49-F238E27FC236}">
                <a16:creationId xmlns:a16="http://schemas.microsoft.com/office/drawing/2014/main" id="{0A3CB834-BB57-43BF-9D7D-FF5B17ABBD51}"/>
              </a:ext>
            </a:extLst>
          </p:cNvPr>
          <p:cNvSpPr txBox="1">
            <a:spLocks noChangeArrowheads="1"/>
          </p:cNvSpPr>
          <p:nvPr/>
        </p:nvSpPr>
        <p:spPr bwMode="auto">
          <a:xfrm>
            <a:off x="4623959" y="5438825"/>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6" name="TextBox 59">
            <a:extLst>
              <a:ext uri="{FF2B5EF4-FFF2-40B4-BE49-F238E27FC236}">
                <a16:creationId xmlns:a16="http://schemas.microsoft.com/office/drawing/2014/main" id="{204CD9AB-190A-47A4-A200-F825420D1D9F}"/>
              </a:ext>
            </a:extLst>
          </p:cNvPr>
          <p:cNvSpPr txBox="1">
            <a:spLocks noChangeArrowheads="1"/>
          </p:cNvSpPr>
          <p:nvPr/>
        </p:nvSpPr>
        <p:spPr bwMode="auto">
          <a:xfrm>
            <a:off x="7335390"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217" name="TextBox 59">
            <a:extLst>
              <a:ext uri="{FF2B5EF4-FFF2-40B4-BE49-F238E27FC236}">
                <a16:creationId xmlns:a16="http://schemas.microsoft.com/office/drawing/2014/main" id="{D215E170-E771-4F17-B02D-0A3308FD61DF}"/>
              </a:ext>
            </a:extLst>
          </p:cNvPr>
          <p:cNvSpPr txBox="1">
            <a:spLocks noChangeArrowheads="1"/>
          </p:cNvSpPr>
          <p:nvPr/>
        </p:nvSpPr>
        <p:spPr bwMode="auto">
          <a:xfrm>
            <a:off x="774496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a:t>
            </a:r>
          </a:p>
        </p:txBody>
      </p:sp>
      <p:sp>
        <p:nvSpPr>
          <p:cNvPr id="218" name="TextBox 60">
            <a:extLst>
              <a:ext uri="{FF2B5EF4-FFF2-40B4-BE49-F238E27FC236}">
                <a16:creationId xmlns:a16="http://schemas.microsoft.com/office/drawing/2014/main" id="{D6B57E3C-0703-4206-8F42-C9DF24C53569}"/>
              </a:ext>
            </a:extLst>
          </p:cNvPr>
          <p:cNvSpPr txBox="1">
            <a:spLocks noChangeArrowheads="1"/>
          </p:cNvSpPr>
          <p:nvPr/>
        </p:nvSpPr>
        <p:spPr bwMode="auto">
          <a:xfrm>
            <a:off x="8595406"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a:t>
            </a:r>
          </a:p>
        </p:txBody>
      </p:sp>
      <p:sp>
        <p:nvSpPr>
          <p:cNvPr id="219" name="Freeform 137">
            <a:extLst>
              <a:ext uri="{FF2B5EF4-FFF2-40B4-BE49-F238E27FC236}">
                <a16:creationId xmlns:a16="http://schemas.microsoft.com/office/drawing/2014/main" id="{FD75DC3C-24CD-4551-AB6A-DAB2130D0C24}"/>
              </a:ext>
            </a:extLst>
          </p:cNvPr>
          <p:cNvSpPr/>
          <p:nvPr/>
        </p:nvSpPr>
        <p:spPr bwMode="auto">
          <a:xfrm>
            <a:off x="4945919" y="4567642"/>
            <a:ext cx="3771900" cy="739140"/>
          </a:xfrm>
          <a:custGeom>
            <a:avLst/>
            <a:gdLst>
              <a:gd name="connsiteX0" fmla="*/ 0 w 3771900"/>
              <a:gd name="connsiteY0" fmla="*/ 739140 h 739140"/>
              <a:gd name="connsiteX1" fmla="*/ 407670 w 3771900"/>
              <a:gd name="connsiteY1" fmla="*/ 453390 h 739140"/>
              <a:gd name="connsiteX2" fmla="*/ 838200 w 3771900"/>
              <a:gd name="connsiteY2" fmla="*/ 369570 h 739140"/>
              <a:gd name="connsiteX3" fmla="*/ 1264920 w 3771900"/>
              <a:gd name="connsiteY3" fmla="*/ 148590 h 739140"/>
              <a:gd name="connsiteX4" fmla="*/ 1680210 w 3771900"/>
              <a:gd name="connsiteY4" fmla="*/ 133350 h 739140"/>
              <a:gd name="connsiteX5" fmla="*/ 2084070 w 3771900"/>
              <a:gd name="connsiteY5" fmla="*/ 0 h 739140"/>
              <a:gd name="connsiteX6" fmla="*/ 2503170 w 3771900"/>
              <a:gd name="connsiteY6" fmla="*/ 45720 h 739140"/>
              <a:gd name="connsiteX7" fmla="*/ 2937510 w 3771900"/>
              <a:gd name="connsiteY7" fmla="*/ 148590 h 739140"/>
              <a:gd name="connsiteX8" fmla="*/ 3352800 w 3771900"/>
              <a:gd name="connsiteY8" fmla="*/ 72390 h 739140"/>
              <a:gd name="connsiteX9" fmla="*/ 3771900 w 3771900"/>
              <a:gd name="connsiteY9" fmla="*/ 171450 h 7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739140">
                <a:moveTo>
                  <a:pt x="0" y="739140"/>
                </a:moveTo>
                <a:lnTo>
                  <a:pt x="407670" y="453390"/>
                </a:lnTo>
                <a:lnTo>
                  <a:pt x="838200" y="369570"/>
                </a:lnTo>
                <a:lnTo>
                  <a:pt x="1264920" y="148590"/>
                </a:lnTo>
                <a:lnTo>
                  <a:pt x="1680210" y="133350"/>
                </a:lnTo>
                <a:lnTo>
                  <a:pt x="2084070" y="0"/>
                </a:lnTo>
                <a:lnTo>
                  <a:pt x="2503170" y="45720"/>
                </a:lnTo>
                <a:lnTo>
                  <a:pt x="2937510" y="148590"/>
                </a:lnTo>
                <a:lnTo>
                  <a:pt x="3352800" y="72390"/>
                </a:lnTo>
                <a:lnTo>
                  <a:pt x="3771900" y="171450"/>
                </a:lnTo>
              </a:path>
            </a:pathLst>
          </a:custGeom>
          <a:noFill/>
          <a:ln w="19050" cap="flat" cmpd="sng" algn="ctr">
            <a:solidFill>
              <a:srgbClr val="E6CDC0"/>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a typeface="+mn-ea"/>
              <a:cs typeface="+mn-cs"/>
            </a:endParaRPr>
          </a:p>
        </p:txBody>
      </p:sp>
      <p:sp>
        <p:nvSpPr>
          <p:cNvPr id="220" name="Freeform 138">
            <a:extLst>
              <a:ext uri="{FF2B5EF4-FFF2-40B4-BE49-F238E27FC236}">
                <a16:creationId xmlns:a16="http://schemas.microsoft.com/office/drawing/2014/main" id="{261374A2-50C9-4ED0-B844-494BC40BB801}"/>
              </a:ext>
            </a:extLst>
          </p:cNvPr>
          <p:cNvSpPr/>
          <p:nvPr/>
        </p:nvSpPr>
        <p:spPr bwMode="auto">
          <a:xfrm>
            <a:off x="4961159" y="4636222"/>
            <a:ext cx="2472690" cy="670560"/>
          </a:xfrm>
          <a:custGeom>
            <a:avLst/>
            <a:gdLst>
              <a:gd name="connsiteX0" fmla="*/ 0 w 2472690"/>
              <a:gd name="connsiteY0" fmla="*/ 670560 h 670560"/>
              <a:gd name="connsiteX1" fmla="*/ 392430 w 2472690"/>
              <a:gd name="connsiteY1" fmla="*/ 415290 h 670560"/>
              <a:gd name="connsiteX2" fmla="*/ 845820 w 2472690"/>
              <a:gd name="connsiteY2" fmla="*/ 331470 h 670560"/>
              <a:gd name="connsiteX3" fmla="*/ 1192530 w 2472690"/>
              <a:gd name="connsiteY3" fmla="*/ 228600 h 670560"/>
              <a:gd name="connsiteX4" fmla="*/ 1249680 w 2472690"/>
              <a:gd name="connsiteY4" fmla="*/ 209550 h 670560"/>
              <a:gd name="connsiteX5" fmla="*/ 1402080 w 2472690"/>
              <a:gd name="connsiteY5" fmla="*/ 182880 h 670560"/>
              <a:gd name="connsiteX6" fmla="*/ 1581150 w 2472690"/>
              <a:gd name="connsiteY6" fmla="*/ 148590 h 670560"/>
              <a:gd name="connsiteX7" fmla="*/ 1642110 w 2472690"/>
              <a:gd name="connsiteY7" fmla="*/ 140970 h 670560"/>
              <a:gd name="connsiteX8" fmla="*/ 1828800 w 2472690"/>
              <a:gd name="connsiteY8" fmla="*/ 91440 h 670560"/>
              <a:gd name="connsiteX9" fmla="*/ 2023110 w 2472690"/>
              <a:gd name="connsiteY9" fmla="*/ 7620 h 670560"/>
              <a:gd name="connsiteX10" fmla="*/ 2122170 w 2472690"/>
              <a:gd name="connsiteY10" fmla="*/ 0 h 670560"/>
              <a:gd name="connsiteX11" fmla="*/ 2472690 w 2472690"/>
              <a:gd name="connsiteY11" fmla="*/ 4191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690" h="670560">
                <a:moveTo>
                  <a:pt x="0" y="670560"/>
                </a:moveTo>
                <a:lnTo>
                  <a:pt x="392430" y="415290"/>
                </a:lnTo>
                <a:lnTo>
                  <a:pt x="845820" y="331470"/>
                </a:lnTo>
                <a:lnTo>
                  <a:pt x="1192530" y="228600"/>
                </a:lnTo>
                <a:lnTo>
                  <a:pt x="1249680" y="209550"/>
                </a:lnTo>
                <a:lnTo>
                  <a:pt x="1402080" y="182880"/>
                </a:lnTo>
                <a:lnTo>
                  <a:pt x="1581150" y="148590"/>
                </a:lnTo>
                <a:lnTo>
                  <a:pt x="1642110" y="140970"/>
                </a:lnTo>
                <a:lnTo>
                  <a:pt x="1828800" y="91440"/>
                </a:lnTo>
                <a:lnTo>
                  <a:pt x="2023110" y="7620"/>
                </a:lnTo>
                <a:lnTo>
                  <a:pt x="2122170" y="0"/>
                </a:lnTo>
                <a:lnTo>
                  <a:pt x="2472690" y="41910"/>
                </a:lnTo>
              </a:path>
            </a:pathLst>
          </a:custGeom>
          <a:noFill/>
          <a:ln w="19050" cap="flat" cmpd="sng" algn="ctr">
            <a:solidFill>
              <a:srgbClr val="E6CDC0"/>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21" name="Freeform 139">
            <a:extLst>
              <a:ext uri="{FF2B5EF4-FFF2-40B4-BE49-F238E27FC236}">
                <a16:creationId xmlns:a16="http://schemas.microsoft.com/office/drawing/2014/main" id="{5313EDC6-9CA7-4256-9171-0917EEFFD14A}"/>
              </a:ext>
            </a:extLst>
          </p:cNvPr>
          <p:cNvSpPr/>
          <p:nvPr/>
        </p:nvSpPr>
        <p:spPr bwMode="auto">
          <a:xfrm>
            <a:off x="7460519" y="4681942"/>
            <a:ext cx="1242060" cy="171450"/>
          </a:xfrm>
          <a:custGeom>
            <a:avLst/>
            <a:gdLst>
              <a:gd name="connsiteX0" fmla="*/ 1242060 w 1242060"/>
              <a:gd name="connsiteY0" fmla="*/ 167640 h 171450"/>
              <a:gd name="connsiteX1" fmla="*/ 815340 w 1242060"/>
              <a:gd name="connsiteY1" fmla="*/ 171450 h 171450"/>
              <a:gd name="connsiteX2" fmla="*/ 426720 w 1242060"/>
              <a:gd name="connsiteY2" fmla="*/ 156210 h 171450"/>
              <a:gd name="connsiteX3" fmla="*/ 0 w 1242060"/>
              <a:gd name="connsiteY3" fmla="*/ 0 h 171450"/>
            </a:gdLst>
            <a:ahLst/>
            <a:cxnLst>
              <a:cxn ang="0">
                <a:pos x="connsiteX0" y="connsiteY0"/>
              </a:cxn>
              <a:cxn ang="0">
                <a:pos x="connsiteX1" y="connsiteY1"/>
              </a:cxn>
              <a:cxn ang="0">
                <a:pos x="connsiteX2" y="connsiteY2"/>
              </a:cxn>
              <a:cxn ang="0">
                <a:pos x="connsiteX3" y="connsiteY3"/>
              </a:cxn>
            </a:cxnLst>
            <a:rect l="l" t="t" r="r" b="b"/>
            <a:pathLst>
              <a:path w="1242060" h="171450">
                <a:moveTo>
                  <a:pt x="1242060" y="167640"/>
                </a:moveTo>
                <a:lnTo>
                  <a:pt x="815340" y="171450"/>
                </a:lnTo>
                <a:lnTo>
                  <a:pt x="426720" y="156210"/>
                </a:lnTo>
                <a:lnTo>
                  <a:pt x="0" y="0"/>
                </a:lnTo>
              </a:path>
            </a:pathLst>
          </a:custGeom>
          <a:noFill/>
          <a:ln w="19050" cap="flat" cmpd="sng" algn="ctr">
            <a:solidFill>
              <a:sysClr val="windowText" lastClr="000000">
                <a:lumMod val="50000"/>
                <a:lumOff val="50000"/>
              </a:sys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a typeface="+mn-ea"/>
              <a:cs typeface="+mn-cs"/>
            </a:endParaRPr>
          </a:p>
        </p:txBody>
      </p:sp>
      <p:sp>
        <p:nvSpPr>
          <p:cNvPr id="222" name="TextBox 49">
            <a:extLst>
              <a:ext uri="{FF2B5EF4-FFF2-40B4-BE49-F238E27FC236}">
                <a16:creationId xmlns:a16="http://schemas.microsoft.com/office/drawing/2014/main" id="{9F0C00F7-79CE-4C66-A48F-6F8A03673CC8}"/>
              </a:ext>
            </a:extLst>
          </p:cNvPr>
          <p:cNvSpPr txBox="1">
            <a:spLocks noChangeArrowheads="1"/>
          </p:cNvSpPr>
          <p:nvPr/>
        </p:nvSpPr>
        <p:spPr bwMode="auto">
          <a:xfrm>
            <a:off x="6291298" y="4693284"/>
            <a:ext cx="16690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Difference at 9 years,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0.96% (-1.07, 2.98), </a:t>
            </a:r>
            <a:r>
              <a:rPr kumimoji="0" lang="en-US" altLang="en-US" sz="1100" b="0"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t>
            </a: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=0.351</a:t>
            </a:r>
          </a:p>
        </p:txBody>
      </p:sp>
      <p:sp>
        <p:nvSpPr>
          <p:cNvPr id="223" name="TextBox 82">
            <a:extLst>
              <a:ext uri="{FF2B5EF4-FFF2-40B4-BE49-F238E27FC236}">
                <a16:creationId xmlns:a16="http://schemas.microsoft.com/office/drawing/2014/main" id="{2388CD7E-60D8-41EF-8033-B8A7EF6B28B0}"/>
              </a:ext>
            </a:extLst>
          </p:cNvPr>
          <p:cNvSpPr txBox="1">
            <a:spLocks noChangeArrowheads="1"/>
          </p:cNvSpPr>
          <p:nvPr/>
        </p:nvSpPr>
        <p:spPr bwMode="auto">
          <a:xfrm>
            <a:off x="8222566" y="4878042"/>
            <a:ext cx="48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Z6P3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+3.7%</a:t>
            </a:r>
          </a:p>
        </p:txBody>
      </p:sp>
      <p:sp>
        <p:nvSpPr>
          <p:cNvPr id="224" name="TextBox 81">
            <a:extLst>
              <a:ext uri="{FF2B5EF4-FFF2-40B4-BE49-F238E27FC236}">
                <a16:creationId xmlns:a16="http://schemas.microsoft.com/office/drawing/2014/main" id="{D4D7140E-FC69-4CB2-9095-4895558BAE9C}"/>
              </a:ext>
            </a:extLst>
          </p:cNvPr>
          <p:cNvSpPr txBox="1">
            <a:spLocks noChangeArrowheads="1"/>
          </p:cNvSpPr>
          <p:nvPr/>
        </p:nvSpPr>
        <p:spPr bwMode="auto">
          <a:xfrm>
            <a:off x="8162082" y="4277447"/>
            <a:ext cx="48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Z9</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+4.6%</a:t>
            </a:r>
          </a:p>
        </p:txBody>
      </p:sp>
      <p:sp>
        <p:nvSpPr>
          <p:cNvPr id="225" name="Rectangle 224">
            <a:extLst>
              <a:ext uri="{FF2B5EF4-FFF2-40B4-BE49-F238E27FC236}">
                <a16:creationId xmlns:a16="http://schemas.microsoft.com/office/drawing/2014/main" id="{F644DAB1-D5BB-429E-A797-8BD4A0FAC608}"/>
              </a:ext>
            </a:extLst>
          </p:cNvPr>
          <p:cNvSpPr>
            <a:spLocks noChangeArrowheads="1"/>
          </p:cNvSpPr>
          <p:nvPr/>
        </p:nvSpPr>
        <p:spPr bwMode="auto">
          <a:xfrm>
            <a:off x="2674938" y="2042966"/>
            <a:ext cx="1803400" cy="1270000"/>
          </a:xfrm>
          <a:prstGeom prst="rect">
            <a:avLst/>
          </a:prstGeom>
          <a:solidFill>
            <a:srgbClr val="FBF9F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26" name="TextBox 6">
            <a:extLst>
              <a:ext uri="{FF2B5EF4-FFF2-40B4-BE49-F238E27FC236}">
                <a16:creationId xmlns:a16="http://schemas.microsoft.com/office/drawing/2014/main" id="{9E9348A2-9C39-4317-98B9-618D3D092D49}"/>
              </a:ext>
            </a:extLst>
          </p:cNvPr>
          <p:cNvSpPr txBox="1">
            <a:spLocks noChangeArrowheads="1"/>
          </p:cNvSpPr>
          <p:nvPr/>
        </p:nvSpPr>
        <p:spPr bwMode="auto">
          <a:xfrm>
            <a:off x="654050" y="1757216"/>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Lumbar spine</a:t>
            </a:r>
          </a:p>
        </p:txBody>
      </p:sp>
      <p:sp>
        <p:nvSpPr>
          <p:cNvPr id="227" name="TextBox 7">
            <a:extLst>
              <a:ext uri="{FF2B5EF4-FFF2-40B4-BE49-F238E27FC236}">
                <a16:creationId xmlns:a16="http://schemas.microsoft.com/office/drawing/2014/main" id="{721081E4-DC27-41E0-A1B7-2849CD0F3605}"/>
              </a:ext>
            </a:extLst>
          </p:cNvPr>
          <p:cNvSpPr txBox="1">
            <a:spLocks noChangeArrowheads="1"/>
          </p:cNvSpPr>
          <p:nvPr/>
        </p:nvSpPr>
        <p:spPr bwMode="auto">
          <a:xfrm>
            <a:off x="1554163" y="2033441"/>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FIT</a:t>
            </a:r>
          </a:p>
        </p:txBody>
      </p:sp>
      <p:sp>
        <p:nvSpPr>
          <p:cNvPr id="228" name="TextBox 8">
            <a:extLst>
              <a:ext uri="{FF2B5EF4-FFF2-40B4-BE49-F238E27FC236}">
                <a16:creationId xmlns:a16="http://schemas.microsoft.com/office/drawing/2014/main" id="{4A5AFAB9-E359-4412-B027-40AF8AE74700}"/>
              </a:ext>
            </a:extLst>
          </p:cNvPr>
          <p:cNvSpPr txBox="1">
            <a:spLocks noChangeArrowheads="1"/>
          </p:cNvSpPr>
          <p:nvPr/>
        </p:nvSpPr>
        <p:spPr bwMode="auto">
          <a:xfrm>
            <a:off x="3348038" y="2033441"/>
            <a:ext cx="502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FLEX</a:t>
            </a:r>
          </a:p>
        </p:txBody>
      </p:sp>
      <p:sp>
        <p:nvSpPr>
          <p:cNvPr id="229" name="TextBox 10">
            <a:extLst>
              <a:ext uri="{FF2B5EF4-FFF2-40B4-BE49-F238E27FC236}">
                <a16:creationId xmlns:a16="http://schemas.microsoft.com/office/drawing/2014/main" id="{04A209AE-1DF1-4F08-9169-DBAA16659253}"/>
              </a:ext>
            </a:extLst>
          </p:cNvPr>
          <p:cNvSpPr txBox="1">
            <a:spLocks noChangeArrowheads="1"/>
          </p:cNvSpPr>
          <p:nvPr/>
        </p:nvSpPr>
        <p:spPr bwMode="auto">
          <a:xfrm>
            <a:off x="2403401" y="2480935"/>
            <a:ext cx="230131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Difference at 10 years,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3.81% (</a:t>
            </a:r>
            <a:r>
              <a:rPr kumimoji="0" lang="en-US" sz="11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95% CI, 2.64%-4.97%), </a:t>
            </a:r>
            <a:r>
              <a:rPr kumimoji="0" lang="en-US" altLang="en-US" sz="1100" b="0"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t>
            </a: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&lt;0.001</a:t>
            </a:r>
          </a:p>
        </p:txBody>
      </p:sp>
      <p:sp>
        <p:nvSpPr>
          <p:cNvPr id="230" name="TextBox 11">
            <a:extLst>
              <a:ext uri="{FF2B5EF4-FFF2-40B4-BE49-F238E27FC236}">
                <a16:creationId xmlns:a16="http://schemas.microsoft.com/office/drawing/2014/main" id="{BD5E5421-7278-47C8-A1C8-A0B032A39D7C}"/>
              </a:ext>
            </a:extLst>
          </p:cNvPr>
          <p:cNvSpPr txBox="1">
            <a:spLocks noChangeArrowheads="1"/>
          </p:cNvSpPr>
          <p:nvPr/>
        </p:nvSpPr>
        <p:spPr bwMode="auto">
          <a:xfrm>
            <a:off x="2408238" y="3473304"/>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Year</a:t>
            </a:r>
          </a:p>
        </p:txBody>
      </p:sp>
      <p:sp>
        <p:nvSpPr>
          <p:cNvPr id="231" name="TextBox 12">
            <a:extLst>
              <a:ext uri="{FF2B5EF4-FFF2-40B4-BE49-F238E27FC236}">
                <a16:creationId xmlns:a16="http://schemas.microsoft.com/office/drawing/2014/main" id="{BD894D73-8434-4FFA-99F4-7521B42A4313}"/>
              </a:ext>
            </a:extLst>
          </p:cNvPr>
          <p:cNvSpPr txBox="1">
            <a:spLocks noChangeArrowheads="1"/>
          </p:cNvSpPr>
          <p:nvPr/>
        </p:nvSpPr>
        <p:spPr bwMode="auto">
          <a:xfrm>
            <a:off x="11271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32" name="TextBox 13">
            <a:extLst>
              <a:ext uri="{FF2B5EF4-FFF2-40B4-BE49-F238E27FC236}">
                <a16:creationId xmlns:a16="http://schemas.microsoft.com/office/drawing/2014/main" id="{85BCD6CF-397A-43EC-8EEE-DC9E4004EF7D}"/>
              </a:ext>
            </a:extLst>
          </p:cNvPr>
          <p:cNvSpPr txBox="1">
            <a:spLocks noChangeArrowheads="1"/>
          </p:cNvSpPr>
          <p:nvPr/>
        </p:nvSpPr>
        <p:spPr bwMode="auto">
          <a:xfrm>
            <a:off x="14954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233" name="TextBox 14">
            <a:extLst>
              <a:ext uri="{FF2B5EF4-FFF2-40B4-BE49-F238E27FC236}">
                <a16:creationId xmlns:a16="http://schemas.microsoft.com/office/drawing/2014/main" id="{386DB56A-C9A0-4AC7-A889-0A06B4F3AF2A}"/>
              </a:ext>
            </a:extLst>
          </p:cNvPr>
          <p:cNvSpPr txBox="1">
            <a:spLocks noChangeArrowheads="1"/>
          </p:cNvSpPr>
          <p:nvPr/>
        </p:nvSpPr>
        <p:spPr bwMode="auto">
          <a:xfrm>
            <a:off x="18383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34" name="TextBox 15">
            <a:extLst>
              <a:ext uri="{FF2B5EF4-FFF2-40B4-BE49-F238E27FC236}">
                <a16:creationId xmlns:a16="http://schemas.microsoft.com/office/drawing/2014/main" id="{0234C7A1-96EB-425C-B6C1-96DE70E4B13B}"/>
              </a:ext>
            </a:extLst>
          </p:cNvPr>
          <p:cNvSpPr txBox="1">
            <a:spLocks noChangeArrowheads="1"/>
          </p:cNvSpPr>
          <p:nvPr/>
        </p:nvSpPr>
        <p:spPr bwMode="auto">
          <a:xfrm>
            <a:off x="22272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235" name="TextBox 16">
            <a:extLst>
              <a:ext uri="{FF2B5EF4-FFF2-40B4-BE49-F238E27FC236}">
                <a16:creationId xmlns:a16="http://schemas.microsoft.com/office/drawing/2014/main" id="{1432C5DC-AE0A-482B-B7D6-5CBE357EA0FD}"/>
              </a:ext>
            </a:extLst>
          </p:cNvPr>
          <p:cNvSpPr txBox="1">
            <a:spLocks noChangeArrowheads="1"/>
          </p:cNvSpPr>
          <p:nvPr/>
        </p:nvSpPr>
        <p:spPr bwMode="auto">
          <a:xfrm>
            <a:off x="25908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236" name="TextBox 17">
            <a:extLst>
              <a:ext uri="{FF2B5EF4-FFF2-40B4-BE49-F238E27FC236}">
                <a16:creationId xmlns:a16="http://schemas.microsoft.com/office/drawing/2014/main" id="{437C216C-FEC4-4227-A797-5342CFA44B13}"/>
              </a:ext>
            </a:extLst>
          </p:cNvPr>
          <p:cNvSpPr txBox="1">
            <a:spLocks noChangeArrowheads="1"/>
          </p:cNvSpPr>
          <p:nvPr/>
        </p:nvSpPr>
        <p:spPr bwMode="auto">
          <a:xfrm>
            <a:off x="29210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237" name="TextBox 18">
            <a:extLst>
              <a:ext uri="{FF2B5EF4-FFF2-40B4-BE49-F238E27FC236}">
                <a16:creationId xmlns:a16="http://schemas.microsoft.com/office/drawing/2014/main" id="{50FF4392-08C8-45E6-B8B4-7E70048A690F}"/>
              </a:ext>
            </a:extLst>
          </p:cNvPr>
          <p:cNvSpPr txBox="1">
            <a:spLocks noChangeArrowheads="1"/>
          </p:cNvSpPr>
          <p:nvPr/>
        </p:nvSpPr>
        <p:spPr bwMode="auto">
          <a:xfrm>
            <a:off x="32861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7</a:t>
            </a:r>
          </a:p>
        </p:txBody>
      </p:sp>
      <p:sp>
        <p:nvSpPr>
          <p:cNvPr id="238" name="TextBox 19">
            <a:extLst>
              <a:ext uri="{FF2B5EF4-FFF2-40B4-BE49-F238E27FC236}">
                <a16:creationId xmlns:a16="http://schemas.microsoft.com/office/drawing/2014/main" id="{74EFD53A-4FFC-4D03-AB2D-12ADA473A1FA}"/>
              </a:ext>
            </a:extLst>
          </p:cNvPr>
          <p:cNvSpPr txBox="1">
            <a:spLocks noChangeArrowheads="1"/>
          </p:cNvSpPr>
          <p:nvPr/>
        </p:nvSpPr>
        <p:spPr bwMode="auto">
          <a:xfrm>
            <a:off x="36496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p>
        </p:txBody>
      </p:sp>
      <p:sp>
        <p:nvSpPr>
          <p:cNvPr id="239" name="TextBox 20">
            <a:extLst>
              <a:ext uri="{FF2B5EF4-FFF2-40B4-BE49-F238E27FC236}">
                <a16:creationId xmlns:a16="http://schemas.microsoft.com/office/drawing/2014/main" id="{B9F5E2D9-EE1B-4DDB-9248-7C6D7680C726}"/>
              </a:ext>
            </a:extLst>
          </p:cNvPr>
          <p:cNvSpPr txBox="1">
            <a:spLocks noChangeArrowheads="1"/>
          </p:cNvSpPr>
          <p:nvPr/>
        </p:nvSpPr>
        <p:spPr bwMode="auto">
          <a:xfrm>
            <a:off x="399891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9</a:t>
            </a:r>
          </a:p>
        </p:txBody>
      </p:sp>
      <p:sp>
        <p:nvSpPr>
          <p:cNvPr id="240" name="TextBox 21">
            <a:extLst>
              <a:ext uri="{FF2B5EF4-FFF2-40B4-BE49-F238E27FC236}">
                <a16:creationId xmlns:a16="http://schemas.microsoft.com/office/drawing/2014/main" id="{DCC1C38F-1427-48BF-9DD7-1970C5513530}"/>
              </a:ext>
            </a:extLst>
          </p:cNvPr>
          <p:cNvSpPr txBox="1">
            <a:spLocks noChangeArrowheads="1"/>
          </p:cNvSpPr>
          <p:nvPr/>
        </p:nvSpPr>
        <p:spPr bwMode="auto">
          <a:xfrm>
            <a:off x="4394200" y="3312966"/>
            <a:ext cx="3257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10</a:t>
            </a:r>
          </a:p>
        </p:txBody>
      </p:sp>
      <p:sp>
        <p:nvSpPr>
          <p:cNvPr id="241" name="TextBox 22">
            <a:extLst>
              <a:ext uri="{FF2B5EF4-FFF2-40B4-BE49-F238E27FC236}">
                <a16:creationId xmlns:a16="http://schemas.microsoft.com/office/drawing/2014/main" id="{FECB3857-C28A-4D8D-9D7B-24C716D687A2}"/>
              </a:ext>
            </a:extLst>
          </p:cNvPr>
          <p:cNvSpPr txBox="1">
            <a:spLocks noChangeArrowheads="1"/>
          </p:cNvSpPr>
          <p:nvPr/>
        </p:nvSpPr>
        <p:spPr bwMode="auto">
          <a:xfrm>
            <a:off x="7620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42" name="TextBox 23">
            <a:extLst>
              <a:ext uri="{FF2B5EF4-FFF2-40B4-BE49-F238E27FC236}">
                <a16:creationId xmlns:a16="http://schemas.microsoft.com/office/drawing/2014/main" id="{5ADB33B7-7046-4F21-97DC-698297A09100}"/>
              </a:ext>
            </a:extLst>
          </p:cNvPr>
          <p:cNvSpPr txBox="1">
            <a:spLocks noChangeArrowheads="1"/>
          </p:cNvSpPr>
          <p:nvPr/>
        </p:nvSpPr>
        <p:spPr bwMode="auto">
          <a:xfrm>
            <a:off x="412750" y="1930254"/>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3" name="TextBox 24">
            <a:extLst>
              <a:ext uri="{FF2B5EF4-FFF2-40B4-BE49-F238E27FC236}">
                <a16:creationId xmlns:a16="http://schemas.microsoft.com/office/drawing/2014/main" id="{6D14967D-F29D-4BFF-9568-4503A0AD69B4}"/>
              </a:ext>
            </a:extLst>
          </p:cNvPr>
          <p:cNvSpPr txBox="1">
            <a:spLocks noChangeArrowheads="1"/>
          </p:cNvSpPr>
          <p:nvPr/>
        </p:nvSpPr>
        <p:spPr bwMode="auto">
          <a:xfrm>
            <a:off x="412750" y="2039791"/>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a:t>
            </a:r>
            <a:endPar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4" name="TextBox 25">
            <a:extLst>
              <a:ext uri="{FF2B5EF4-FFF2-40B4-BE49-F238E27FC236}">
                <a16:creationId xmlns:a16="http://schemas.microsoft.com/office/drawing/2014/main" id="{59459EF2-03BC-46E1-A27F-970445D6526F}"/>
              </a:ext>
            </a:extLst>
          </p:cNvPr>
          <p:cNvSpPr txBox="1">
            <a:spLocks noChangeArrowheads="1"/>
          </p:cNvSpPr>
          <p:nvPr/>
        </p:nvSpPr>
        <p:spPr bwMode="auto">
          <a:xfrm>
            <a:off x="412750" y="214932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14</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5" name="TextBox 26">
            <a:extLst>
              <a:ext uri="{FF2B5EF4-FFF2-40B4-BE49-F238E27FC236}">
                <a16:creationId xmlns:a16="http://schemas.microsoft.com/office/drawing/2014/main" id="{A52948FC-DB09-4DF5-B5AA-2DEECF1DD3B0}"/>
              </a:ext>
            </a:extLst>
          </p:cNvPr>
          <p:cNvSpPr txBox="1">
            <a:spLocks noChangeArrowheads="1"/>
          </p:cNvSpPr>
          <p:nvPr/>
        </p:nvSpPr>
        <p:spPr bwMode="auto">
          <a:xfrm>
            <a:off x="412750" y="226997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6" name="TextBox 27">
            <a:extLst>
              <a:ext uri="{FF2B5EF4-FFF2-40B4-BE49-F238E27FC236}">
                <a16:creationId xmlns:a16="http://schemas.microsoft.com/office/drawing/2014/main" id="{D2DA2A1E-B4A9-41AB-BD1A-2E2E3C8981EA}"/>
              </a:ext>
            </a:extLst>
          </p:cNvPr>
          <p:cNvSpPr txBox="1">
            <a:spLocks noChangeArrowheads="1"/>
          </p:cNvSpPr>
          <p:nvPr/>
        </p:nvSpPr>
        <p:spPr bwMode="auto">
          <a:xfrm>
            <a:off x="412750" y="238427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10</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7" name="TextBox 28">
            <a:extLst>
              <a:ext uri="{FF2B5EF4-FFF2-40B4-BE49-F238E27FC236}">
                <a16:creationId xmlns:a16="http://schemas.microsoft.com/office/drawing/2014/main" id="{BEBF737D-0B4B-4FEA-B8ED-305FD39CA1C1}"/>
              </a:ext>
            </a:extLst>
          </p:cNvPr>
          <p:cNvSpPr txBox="1">
            <a:spLocks noChangeArrowheads="1"/>
          </p:cNvSpPr>
          <p:nvPr/>
        </p:nvSpPr>
        <p:spPr bwMode="auto">
          <a:xfrm>
            <a:off x="481013" y="250651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8" name="TextBox 247">
            <a:extLst>
              <a:ext uri="{FF2B5EF4-FFF2-40B4-BE49-F238E27FC236}">
                <a16:creationId xmlns:a16="http://schemas.microsoft.com/office/drawing/2014/main" id="{6DF55DDC-C1AE-4F21-8EFB-C2538B223159}"/>
              </a:ext>
            </a:extLst>
          </p:cNvPr>
          <p:cNvSpPr txBox="1">
            <a:spLocks noChangeArrowheads="1"/>
          </p:cNvSpPr>
          <p:nvPr/>
        </p:nvSpPr>
        <p:spPr bwMode="auto">
          <a:xfrm>
            <a:off x="481013" y="261605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49" name="TextBox 248">
            <a:extLst>
              <a:ext uri="{FF2B5EF4-FFF2-40B4-BE49-F238E27FC236}">
                <a16:creationId xmlns:a16="http://schemas.microsoft.com/office/drawing/2014/main" id="{337814D0-3B29-4219-B5A9-E4636D7AD29F}"/>
              </a:ext>
            </a:extLst>
          </p:cNvPr>
          <p:cNvSpPr txBox="1">
            <a:spLocks noChangeArrowheads="1"/>
          </p:cNvSpPr>
          <p:nvPr/>
        </p:nvSpPr>
        <p:spPr bwMode="auto">
          <a:xfrm>
            <a:off x="481013" y="273670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0" name="TextBox 249">
            <a:extLst>
              <a:ext uri="{FF2B5EF4-FFF2-40B4-BE49-F238E27FC236}">
                <a16:creationId xmlns:a16="http://schemas.microsoft.com/office/drawing/2014/main" id="{9C51027A-E85A-4CB8-AFFA-8FECEB932BF4}"/>
              </a:ext>
            </a:extLst>
          </p:cNvPr>
          <p:cNvSpPr txBox="1">
            <a:spLocks noChangeArrowheads="1"/>
          </p:cNvSpPr>
          <p:nvPr/>
        </p:nvSpPr>
        <p:spPr bwMode="auto">
          <a:xfrm>
            <a:off x="481013" y="285576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1" name="TextBox 250">
            <a:extLst>
              <a:ext uri="{FF2B5EF4-FFF2-40B4-BE49-F238E27FC236}">
                <a16:creationId xmlns:a16="http://schemas.microsoft.com/office/drawing/2014/main" id="{0E290CF0-207B-445B-96DA-770D8C9509D0}"/>
              </a:ext>
            </a:extLst>
          </p:cNvPr>
          <p:cNvSpPr txBox="1">
            <a:spLocks noChangeArrowheads="1"/>
          </p:cNvSpPr>
          <p:nvPr/>
        </p:nvSpPr>
        <p:spPr bwMode="auto">
          <a:xfrm>
            <a:off x="481013" y="297641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2" name="TextBox 251">
            <a:extLst>
              <a:ext uri="{FF2B5EF4-FFF2-40B4-BE49-F238E27FC236}">
                <a16:creationId xmlns:a16="http://schemas.microsoft.com/office/drawing/2014/main" id="{6BACADFA-1E3C-479D-89E8-FA80B0708B33}"/>
              </a:ext>
            </a:extLst>
          </p:cNvPr>
          <p:cNvSpPr txBox="1">
            <a:spLocks noChangeArrowheads="1"/>
          </p:cNvSpPr>
          <p:nvPr/>
        </p:nvSpPr>
        <p:spPr bwMode="auto">
          <a:xfrm>
            <a:off x="452438" y="3105004"/>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3" name="TextBox 252">
            <a:extLst>
              <a:ext uri="{FF2B5EF4-FFF2-40B4-BE49-F238E27FC236}">
                <a16:creationId xmlns:a16="http://schemas.microsoft.com/office/drawing/2014/main" id="{EF1C1443-EE68-4541-9712-E8F7C7ADF409}"/>
              </a:ext>
            </a:extLst>
          </p:cNvPr>
          <p:cNvSpPr txBox="1">
            <a:spLocks noChangeArrowheads="1"/>
          </p:cNvSpPr>
          <p:nvPr/>
        </p:nvSpPr>
        <p:spPr bwMode="auto">
          <a:xfrm rot="16200000">
            <a:off x="-234817" y="2489096"/>
            <a:ext cx="1088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5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Change in BMD %</a:t>
            </a:r>
            <a:endPar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54" name="Straight Connector 253">
            <a:extLst>
              <a:ext uri="{FF2B5EF4-FFF2-40B4-BE49-F238E27FC236}">
                <a16:creationId xmlns:a16="http://schemas.microsoft.com/office/drawing/2014/main" id="{10EB4865-91AA-4E88-90E2-11AF3DDF8741}"/>
              </a:ext>
            </a:extLst>
          </p:cNvPr>
          <p:cNvCxnSpPr/>
          <p:nvPr/>
        </p:nvCxnSpPr>
        <p:spPr>
          <a:xfrm>
            <a:off x="712788" y="3082779"/>
            <a:ext cx="3765550" cy="0"/>
          </a:xfrm>
          <a:prstGeom prst="line">
            <a:avLst/>
          </a:prstGeom>
          <a:noFill/>
          <a:ln w="12700" cap="flat" cmpd="sng" algn="ctr">
            <a:solidFill>
              <a:sysClr val="windowText" lastClr="000000">
                <a:lumMod val="75000"/>
                <a:lumOff val="25000"/>
              </a:sysClr>
            </a:solidFill>
            <a:prstDash val="dash"/>
          </a:ln>
          <a:effectLst/>
        </p:spPr>
      </p:cxnSp>
      <p:sp>
        <p:nvSpPr>
          <p:cNvPr id="255" name="Freeform 37">
            <a:extLst>
              <a:ext uri="{FF2B5EF4-FFF2-40B4-BE49-F238E27FC236}">
                <a16:creationId xmlns:a16="http://schemas.microsoft.com/office/drawing/2014/main" id="{AFF48B15-EF33-4772-B579-EBCE107FF57C}"/>
              </a:ext>
            </a:extLst>
          </p:cNvPr>
          <p:cNvSpPr/>
          <p:nvPr/>
        </p:nvSpPr>
        <p:spPr>
          <a:xfrm>
            <a:off x="860425" y="2433491"/>
            <a:ext cx="3624263" cy="654050"/>
          </a:xfrm>
          <a:custGeom>
            <a:avLst/>
            <a:gdLst>
              <a:gd name="connsiteX0" fmla="*/ 0 w 5634842"/>
              <a:gd name="connsiteY0" fmla="*/ 920338 h 920338"/>
              <a:gd name="connsiteX1" fmla="*/ 581891 w 5634842"/>
              <a:gd name="connsiteY1" fmla="*/ 593766 h 920338"/>
              <a:gd name="connsiteX2" fmla="*/ 1698171 w 5634842"/>
              <a:gd name="connsiteY2" fmla="*/ 267195 h 920338"/>
              <a:gd name="connsiteX3" fmla="*/ 2297875 w 5634842"/>
              <a:gd name="connsiteY3" fmla="*/ 195943 h 920338"/>
              <a:gd name="connsiteX4" fmla="*/ 2826327 w 5634842"/>
              <a:gd name="connsiteY4" fmla="*/ 160317 h 920338"/>
              <a:gd name="connsiteX5" fmla="*/ 4476997 w 5634842"/>
              <a:gd name="connsiteY5" fmla="*/ 83127 h 920338"/>
              <a:gd name="connsiteX6" fmla="*/ 5634842 w 5634842"/>
              <a:gd name="connsiteY6" fmla="*/ 0 h 920338"/>
              <a:gd name="connsiteX0" fmla="*/ 0 w 5634842"/>
              <a:gd name="connsiteY0" fmla="*/ 920338 h 1015340"/>
              <a:gd name="connsiteX1" fmla="*/ 11875 w 5634842"/>
              <a:gd name="connsiteY1" fmla="*/ 1015340 h 1015340"/>
              <a:gd name="connsiteX2" fmla="*/ 581891 w 5634842"/>
              <a:gd name="connsiteY2" fmla="*/ 593766 h 1015340"/>
              <a:gd name="connsiteX3" fmla="*/ 1698171 w 5634842"/>
              <a:gd name="connsiteY3" fmla="*/ 267195 h 1015340"/>
              <a:gd name="connsiteX4" fmla="*/ 2297875 w 5634842"/>
              <a:gd name="connsiteY4" fmla="*/ 195943 h 1015340"/>
              <a:gd name="connsiteX5" fmla="*/ 2826327 w 5634842"/>
              <a:gd name="connsiteY5" fmla="*/ 160317 h 1015340"/>
              <a:gd name="connsiteX6" fmla="*/ 4476997 w 5634842"/>
              <a:gd name="connsiteY6" fmla="*/ 83127 h 1015340"/>
              <a:gd name="connsiteX7" fmla="*/ 5634842 w 5634842"/>
              <a:gd name="connsiteY7" fmla="*/ 0 h 1015340"/>
              <a:gd name="connsiteX0" fmla="*/ 0 w 5622967"/>
              <a:gd name="connsiteY0" fmla="*/ 1007202 h 1015340"/>
              <a:gd name="connsiteX1" fmla="*/ 0 w 5622967"/>
              <a:gd name="connsiteY1" fmla="*/ 1015340 h 1015340"/>
              <a:gd name="connsiteX2" fmla="*/ 570016 w 5622967"/>
              <a:gd name="connsiteY2" fmla="*/ 593766 h 1015340"/>
              <a:gd name="connsiteX3" fmla="*/ 1686296 w 5622967"/>
              <a:gd name="connsiteY3" fmla="*/ 267195 h 1015340"/>
              <a:gd name="connsiteX4" fmla="*/ 2286000 w 5622967"/>
              <a:gd name="connsiteY4" fmla="*/ 195943 h 1015340"/>
              <a:gd name="connsiteX5" fmla="*/ 2814452 w 5622967"/>
              <a:gd name="connsiteY5" fmla="*/ 160317 h 1015340"/>
              <a:gd name="connsiteX6" fmla="*/ 4465122 w 5622967"/>
              <a:gd name="connsiteY6" fmla="*/ 83127 h 1015340"/>
              <a:gd name="connsiteX7" fmla="*/ 5622967 w 5622967"/>
              <a:gd name="connsiteY7" fmla="*/ 0 h 101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2967" h="1015340">
                <a:moveTo>
                  <a:pt x="0" y="1007202"/>
                </a:moveTo>
                <a:lnTo>
                  <a:pt x="0" y="1015340"/>
                </a:lnTo>
                <a:lnTo>
                  <a:pt x="570016" y="593766"/>
                </a:lnTo>
                <a:lnTo>
                  <a:pt x="1686296" y="267195"/>
                </a:lnTo>
                <a:lnTo>
                  <a:pt x="2286000" y="195943"/>
                </a:lnTo>
                <a:lnTo>
                  <a:pt x="2814452" y="160317"/>
                </a:lnTo>
                <a:lnTo>
                  <a:pt x="4465122" y="83127"/>
                </a:lnTo>
                <a:lnTo>
                  <a:pt x="5622967" y="0"/>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6" name="Freeform 38">
            <a:extLst>
              <a:ext uri="{FF2B5EF4-FFF2-40B4-BE49-F238E27FC236}">
                <a16:creationId xmlns:a16="http://schemas.microsoft.com/office/drawing/2014/main" id="{3EA7F84A-029D-40B0-AF86-79109313A022}"/>
              </a:ext>
            </a:extLst>
          </p:cNvPr>
          <p:cNvSpPr/>
          <p:nvPr/>
        </p:nvSpPr>
        <p:spPr>
          <a:xfrm>
            <a:off x="834200" y="2217347"/>
            <a:ext cx="3619500" cy="871537"/>
          </a:xfrm>
          <a:custGeom>
            <a:avLst/>
            <a:gdLst>
              <a:gd name="connsiteX0" fmla="*/ 0 w 5617029"/>
              <a:gd name="connsiteY0" fmla="*/ 1353787 h 1353787"/>
              <a:gd name="connsiteX1" fmla="*/ 587829 w 5617029"/>
              <a:gd name="connsiteY1" fmla="*/ 944088 h 1353787"/>
              <a:gd name="connsiteX2" fmla="*/ 1680359 w 5617029"/>
              <a:gd name="connsiteY2" fmla="*/ 647205 h 1353787"/>
              <a:gd name="connsiteX3" fmla="*/ 2291938 w 5617029"/>
              <a:gd name="connsiteY3" fmla="*/ 528452 h 1353787"/>
              <a:gd name="connsiteX4" fmla="*/ 2820390 w 5617029"/>
              <a:gd name="connsiteY4" fmla="*/ 558140 h 1353787"/>
              <a:gd name="connsiteX5" fmla="*/ 4465122 w 5617029"/>
              <a:gd name="connsiteY5" fmla="*/ 190005 h 1353787"/>
              <a:gd name="connsiteX6" fmla="*/ 5617029 w 5617029"/>
              <a:gd name="connsiteY6" fmla="*/ 0 h 13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029" h="1353787">
                <a:moveTo>
                  <a:pt x="0" y="1353787"/>
                </a:moveTo>
                <a:lnTo>
                  <a:pt x="587829" y="944088"/>
                </a:lnTo>
                <a:lnTo>
                  <a:pt x="1680359" y="647205"/>
                </a:lnTo>
                <a:lnTo>
                  <a:pt x="2291938" y="528452"/>
                </a:lnTo>
                <a:lnTo>
                  <a:pt x="2820390" y="558140"/>
                </a:lnTo>
                <a:lnTo>
                  <a:pt x="4465122" y="190005"/>
                </a:lnTo>
                <a:lnTo>
                  <a:pt x="5617029" y="0"/>
                </a:lnTo>
              </a:path>
            </a:pathLst>
          </a:custGeom>
          <a:noFill/>
          <a:ln w="19050" cap="flat" cmpd="sng" algn="ctr">
            <a:solidFill>
              <a:srgbClr val="C9A48D"/>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7" name="Rectangle 256">
            <a:extLst>
              <a:ext uri="{FF2B5EF4-FFF2-40B4-BE49-F238E27FC236}">
                <a16:creationId xmlns:a16="http://schemas.microsoft.com/office/drawing/2014/main" id="{EAB27BF0-C729-445B-B6B9-16716582966F}"/>
              </a:ext>
            </a:extLst>
          </p:cNvPr>
          <p:cNvSpPr>
            <a:spLocks noChangeArrowheads="1"/>
          </p:cNvSpPr>
          <p:nvPr/>
        </p:nvSpPr>
        <p:spPr bwMode="auto">
          <a:xfrm>
            <a:off x="6888162" y="2033434"/>
            <a:ext cx="1803400" cy="1270000"/>
          </a:xfrm>
          <a:prstGeom prst="rect">
            <a:avLst/>
          </a:prstGeom>
          <a:solidFill>
            <a:srgbClr val="FBF9F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58" name="TextBox 128">
            <a:extLst>
              <a:ext uri="{FF2B5EF4-FFF2-40B4-BE49-F238E27FC236}">
                <a16:creationId xmlns:a16="http://schemas.microsoft.com/office/drawing/2014/main" id="{8A4A82F1-79CA-46CD-8A71-CFA36AAAB7B1}"/>
              </a:ext>
            </a:extLst>
          </p:cNvPr>
          <p:cNvSpPr txBox="1">
            <a:spLocks noChangeArrowheads="1"/>
          </p:cNvSpPr>
          <p:nvPr/>
        </p:nvSpPr>
        <p:spPr bwMode="auto">
          <a:xfrm>
            <a:off x="6634163" y="3473304"/>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Year</a:t>
            </a:r>
          </a:p>
        </p:txBody>
      </p:sp>
      <p:sp>
        <p:nvSpPr>
          <p:cNvPr id="259" name="TextBox 125">
            <a:extLst>
              <a:ext uri="{FF2B5EF4-FFF2-40B4-BE49-F238E27FC236}">
                <a16:creationId xmlns:a16="http://schemas.microsoft.com/office/drawing/2014/main" id="{6FDD3227-C63A-45B8-B554-ABBAC5674157}"/>
              </a:ext>
            </a:extLst>
          </p:cNvPr>
          <p:cNvSpPr txBox="1">
            <a:spLocks noChangeArrowheads="1"/>
          </p:cNvSpPr>
          <p:nvPr/>
        </p:nvSpPr>
        <p:spPr bwMode="auto">
          <a:xfrm>
            <a:off x="5780088" y="2033441"/>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FIT</a:t>
            </a:r>
          </a:p>
        </p:txBody>
      </p:sp>
      <p:sp>
        <p:nvSpPr>
          <p:cNvPr id="260" name="TextBox 126">
            <a:extLst>
              <a:ext uri="{FF2B5EF4-FFF2-40B4-BE49-F238E27FC236}">
                <a16:creationId xmlns:a16="http://schemas.microsoft.com/office/drawing/2014/main" id="{26F1B20A-C4E9-4422-BA56-DE80C3A86E64}"/>
              </a:ext>
            </a:extLst>
          </p:cNvPr>
          <p:cNvSpPr txBox="1">
            <a:spLocks noChangeArrowheads="1"/>
          </p:cNvSpPr>
          <p:nvPr/>
        </p:nvSpPr>
        <p:spPr bwMode="auto">
          <a:xfrm>
            <a:off x="7573963" y="2033441"/>
            <a:ext cx="502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FLEX</a:t>
            </a:r>
          </a:p>
        </p:txBody>
      </p:sp>
      <p:sp>
        <p:nvSpPr>
          <p:cNvPr id="261" name="TextBox 127">
            <a:extLst>
              <a:ext uri="{FF2B5EF4-FFF2-40B4-BE49-F238E27FC236}">
                <a16:creationId xmlns:a16="http://schemas.microsoft.com/office/drawing/2014/main" id="{02F513BC-EAD8-4C65-A921-B9C2BB2FD653}"/>
              </a:ext>
            </a:extLst>
          </p:cNvPr>
          <p:cNvSpPr txBox="1">
            <a:spLocks noChangeArrowheads="1"/>
          </p:cNvSpPr>
          <p:nvPr/>
        </p:nvSpPr>
        <p:spPr bwMode="auto">
          <a:xfrm>
            <a:off x="7251399" y="2200129"/>
            <a:ext cx="117852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 difference </a:t>
            </a:r>
            <a:b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10 years,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2.57%, </a:t>
            </a:r>
            <a:r>
              <a:rPr kumimoji="0" lang="en-US" altLang="en-US" sz="1100" b="0"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t>
            </a: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&lt;0.001</a:t>
            </a:r>
          </a:p>
        </p:txBody>
      </p:sp>
      <p:sp>
        <p:nvSpPr>
          <p:cNvPr id="262" name="TextBox 129">
            <a:extLst>
              <a:ext uri="{FF2B5EF4-FFF2-40B4-BE49-F238E27FC236}">
                <a16:creationId xmlns:a16="http://schemas.microsoft.com/office/drawing/2014/main" id="{BDF2DDD7-FA31-4492-8FDE-EF689632B1B8}"/>
              </a:ext>
            </a:extLst>
          </p:cNvPr>
          <p:cNvSpPr txBox="1">
            <a:spLocks noChangeArrowheads="1"/>
          </p:cNvSpPr>
          <p:nvPr/>
        </p:nvSpPr>
        <p:spPr bwMode="auto">
          <a:xfrm>
            <a:off x="53530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63" name="TextBox 130">
            <a:extLst>
              <a:ext uri="{FF2B5EF4-FFF2-40B4-BE49-F238E27FC236}">
                <a16:creationId xmlns:a16="http://schemas.microsoft.com/office/drawing/2014/main" id="{E270FF1E-585C-44F9-B501-B4F3B11A0A3E}"/>
              </a:ext>
            </a:extLst>
          </p:cNvPr>
          <p:cNvSpPr txBox="1">
            <a:spLocks noChangeArrowheads="1"/>
          </p:cNvSpPr>
          <p:nvPr/>
        </p:nvSpPr>
        <p:spPr bwMode="auto">
          <a:xfrm>
            <a:off x="57213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264" name="TextBox 131">
            <a:extLst>
              <a:ext uri="{FF2B5EF4-FFF2-40B4-BE49-F238E27FC236}">
                <a16:creationId xmlns:a16="http://schemas.microsoft.com/office/drawing/2014/main" id="{2A6D312D-9FD2-4B8D-B715-94E3A92E7DA9}"/>
              </a:ext>
            </a:extLst>
          </p:cNvPr>
          <p:cNvSpPr txBox="1">
            <a:spLocks noChangeArrowheads="1"/>
          </p:cNvSpPr>
          <p:nvPr/>
        </p:nvSpPr>
        <p:spPr bwMode="auto">
          <a:xfrm>
            <a:off x="60642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65" name="TextBox 132">
            <a:extLst>
              <a:ext uri="{FF2B5EF4-FFF2-40B4-BE49-F238E27FC236}">
                <a16:creationId xmlns:a16="http://schemas.microsoft.com/office/drawing/2014/main" id="{5817B040-25B7-4FCE-8368-564CF7F1853A}"/>
              </a:ext>
            </a:extLst>
          </p:cNvPr>
          <p:cNvSpPr txBox="1">
            <a:spLocks noChangeArrowheads="1"/>
          </p:cNvSpPr>
          <p:nvPr/>
        </p:nvSpPr>
        <p:spPr bwMode="auto">
          <a:xfrm>
            <a:off x="645318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266" name="TextBox 133">
            <a:extLst>
              <a:ext uri="{FF2B5EF4-FFF2-40B4-BE49-F238E27FC236}">
                <a16:creationId xmlns:a16="http://schemas.microsoft.com/office/drawing/2014/main" id="{8F881134-D6B4-401B-B37E-8412FE1FC72D}"/>
              </a:ext>
            </a:extLst>
          </p:cNvPr>
          <p:cNvSpPr txBox="1">
            <a:spLocks noChangeArrowheads="1"/>
          </p:cNvSpPr>
          <p:nvPr/>
        </p:nvSpPr>
        <p:spPr bwMode="auto">
          <a:xfrm>
            <a:off x="68167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267" name="TextBox 134">
            <a:extLst>
              <a:ext uri="{FF2B5EF4-FFF2-40B4-BE49-F238E27FC236}">
                <a16:creationId xmlns:a16="http://schemas.microsoft.com/office/drawing/2014/main" id="{023977B1-BDB5-4BBE-BEB2-2C1830BBC83C}"/>
              </a:ext>
            </a:extLst>
          </p:cNvPr>
          <p:cNvSpPr txBox="1">
            <a:spLocks noChangeArrowheads="1"/>
          </p:cNvSpPr>
          <p:nvPr/>
        </p:nvSpPr>
        <p:spPr bwMode="auto">
          <a:xfrm>
            <a:off x="71469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268" name="TextBox 135">
            <a:extLst>
              <a:ext uri="{FF2B5EF4-FFF2-40B4-BE49-F238E27FC236}">
                <a16:creationId xmlns:a16="http://schemas.microsoft.com/office/drawing/2014/main" id="{6DE4A90B-2995-49BB-81D4-DBBD5947F28E}"/>
              </a:ext>
            </a:extLst>
          </p:cNvPr>
          <p:cNvSpPr txBox="1">
            <a:spLocks noChangeArrowheads="1"/>
          </p:cNvSpPr>
          <p:nvPr/>
        </p:nvSpPr>
        <p:spPr bwMode="auto">
          <a:xfrm>
            <a:off x="75104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7</a:t>
            </a:r>
          </a:p>
        </p:txBody>
      </p:sp>
      <p:sp>
        <p:nvSpPr>
          <p:cNvPr id="269" name="TextBox 136">
            <a:extLst>
              <a:ext uri="{FF2B5EF4-FFF2-40B4-BE49-F238E27FC236}">
                <a16:creationId xmlns:a16="http://schemas.microsoft.com/office/drawing/2014/main" id="{0AE4FEE6-D27C-4C9B-8A80-0E29D28F5F3F}"/>
              </a:ext>
            </a:extLst>
          </p:cNvPr>
          <p:cNvSpPr txBox="1">
            <a:spLocks noChangeArrowheads="1"/>
          </p:cNvSpPr>
          <p:nvPr/>
        </p:nvSpPr>
        <p:spPr bwMode="auto">
          <a:xfrm>
            <a:off x="787558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p>
        </p:txBody>
      </p:sp>
      <p:sp>
        <p:nvSpPr>
          <p:cNvPr id="270" name="TextBox 137">
            <a:extLst>
              <a:ext uri="{FF2B5EF4-FFF2-40B4-BE49-F238E27FC236}">
                <a16:creationId xmlns:a16="http://schemas.microsoft.com/office/drawing/2014/main" id="{870C3B85-76A6-4F76-AE95-ABF14D5A8C7F}"/>
              </a:ext>
            </a:extLst>
          </p:cNvPr>
          <p:cNvSpPr txBox="1">
            <a:spLocks noChangeArrowheads="1"/>
          </p:cNvSpPr>
          <p:nvPr/>
        </p:nvSpPr>
        <p:spPr bwMode="auto">
          <a:xfrm>
            <a:off x="822483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9</a:t>
            </a:r>
          </a:p>
        </p:txBody>
      </p:sp>
      <p:sp>
        <p:nvSpPr>
          <p:cNvPr id="271" name="TextBox 138">
            <a:extLst>
              <a:ext uri="{FF2B5EF4-FFF2-40B4-BE49-F238E27FC236}">
                <a16:creationId xmlns:a16="http://schemas.microsoft.com/office/drawing/2014/main" id="{767AB365-BC48-41A7-AB98-9F3724668B42}"/>
              </a:ext>
            </a:extLst>
          </p:cNvPr>
          <p:cNvSpPr txBox="1">
            <a:spLocks noChangeArrowheads="1"/>
          </p:cNvSpPr>
          <p:nvPr/>
        </p:nvSpPr>
        <p:spPr bwMode="auto">
          <a:xfrm>
            <a:off x="8562975" y="3312966"/>
            <a:ext cx="3257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10</a:t>
            </a:r>
          </a:p>
        </p:txBody>
      </p:sp>
      <p:sp>
        <p:nvSpPr>
          <p:cNvPr id="272" name="TextBox 139">
            <a:extLst>
              <a:ext uri="{FF2B5EF4-FFF2-40B4-BE49-F238E27FC236}">
                <a16:creationId xmlns:a16="http://schemas.microsoft.com/office/drawing/2014/main" id="{A94FB295-1BCF-46CC-9829-E855D73A7B4D}"/>
              </a:ext>
            </a:extLst>
          </p:cNvPr>
          <p:cNvSpPr txBox="1">
            <a:spLocks noChangeArrowheads="1"/>
          </p:cNvSpPr>
          <p:nvPr/>
        </p:nvSpPr>
        <p:spPr bwMode="auto">
          <a:xfrm>
            <a:off x="49879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cxnSp>
        <p:nvCxnSpPr>
          <p:cNvPr id="273" name="Straight Connector 272">
            <a:extLst>
              <a:ext uri="{FF2B5EF4-FFF2-40B4-BE49-F238E27FC236}">
                <a16:creationId xmlns:a16="http://schemas.microsoft.com/office/drawing/2014/main" id="{6302D8E6-0740-4325-A4EF-37CC622844B0}"/>
              </a:ext>
            </a:extLst>
          </p:cNvPr>
          <p:cNvCxnSpPr/>
          <p:nvPr/>
        </p:nvCxnSpPr>
        <p:spPr>
          <a:xfrm>
            <a:off x="4956493" y="3097066"/>
            <a:ext cx="3765550" cy="0"/>
          </a:xfrm>
          <a:prstGeom prst="line">
            <a:avLst/>
          </a:prstGeom>
          <a:noFill/>
          <a:ln w="12700" cap="flat" cmpd="sng" algn="ctr">
            <a:solidFill>
              <a:sysClr val="windowText" lastClr="000000">
                <a:lumMod val="75000"/>
                <a:lumOff val="25000"/>
              </a:sysClr>
            </a:solidFill>
            <a:prstDash val="dash"/>
          </a:ln>
          <a:effectLst/>
        </p:spPr>
      </p:cxnSp>
      <p:sp>
        <p:nvSpPr>
          <p:cNvPr id="274" name="TextBox 143">
            <a:extLst>
              <a:ext uri="{FF2B5EF4-FFF2-40B4-BE49-F238E27FC236}">
                <a16:creationId xmlns:a16="http://schemas.microsoft.com/office/drawing/2014/main" id="{51AD85B1-FC92-40DC-A20A-CD8D2685AEEB}"/>
              </a:ext>
            </a:extLst>
          </p:cNvPr>
          <p:cNvSpPr txBox="1">
            <a:spLocks noChangeArrowheads="1"/>
          </p:cNvSpPr>
          <p:nvPr/>
        </p:nvSpPr>
        <p:spPr bwMode="auto">
          <a:xfrm>
            <a:off x="4879975" y="1757216"/>
            <a:ext cx="800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Total hip</a:t>
            </a:r>
          </a:p>
        </p:txBody>
      </p:sp>
      <p:sp>
        <p:nvSpPr>
          <p:cNvPr id="275" name="TextBox 144">
            <a:extLst>
              <a:ext uri="{FF2B5EF4-FFF2-40B4-BE49-F238E27FC236}">
                <a16:creationId xmlns:a16="http://schemas.microsoft.com/office/drawing/2014/main" id="{CAD91038-CAB3-4937-B109-63B6F8B9061C}"/>
              </a:ext>
            </a:extLst>
          </p:cNvPr>
          <p:cNvSpPr txBox="1">
            <a:spLocks noChangeArrowheads="1"/>
          </p:cNvSpPr>
          <p:nvPr/>
        </p:nvSpPr>
        <p:spPr bwMode="auto">
          <a:xfrm>
            <a:off x="4585681" y="1941366"/>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6" name="TextBox 145">
            <a:extLst>
              <a:ext uri="{FF2B5EF4-FFF2-40B4-BE49-F238E27FC236}">
                <a16:creationId xmlns:a16="http://schemas.microsoft.com/office/drawing/2014/main" id="{CCEFF0B7-26E0-42F0-8B56-78C975B53094}"/>
              </a:ext>
            </a:extLst>
          </p:cNvPr>
          <p:cNvSpPr txBox="1">
            <a:spLocks noChangeArrowheads="1"/>
          </p:cNvSpPr>
          <p:nvPr/>
        </p:nvSpPr>
        <p:spPr bwMode="auto">
          <a:xfrm>
            <a:off x="4675188" y="212869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7" name="TextBox 146">
            <a:extLst>
              <a:ext uri="{FF2B5EF4-FFF2-40B4-BE49-F238E27FC236}">
                <a16:creationId xmlns:a16="http://schemas.microsoft.com/office/drawing/2014/main" id="{D66C45EB-B0D8-4D84-BB0C-81A2371DECD0}"/>
              </a:ext>
            </a:extLst>
          </p:cNvPr>
          <p:cNvSpPr txBox="1">
            <a:spLocks noChangeArrowheads="1"/>
          </p:cNvSpPr>
          <p:nvPr/>
        </p:nvSpPr>
        <p:spPr bwMode="auto">
          <a:xfrm>
            <a:off x="4675188" y="233665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8" name="TextBox 147">
            <a:extLst>
              <a:ext uri="{FF2B5EF4-FFF2-40B4-BE49-F238E27FC236}">
                <a16:creationId xmlns:a16="http://schemas.microsoft.com/office/drawing/2014/main" id="{2FEA4784-2B5B-4A54-9FCB-429EB250F872}"/>
              </a:ext>
            </a:extLst>
          </p:cNvPr>
          <p:cNvSpPr txBox="1">
            <a:spLocks noChangeArrowheads="1"/>
          </p:cNvSpPr>
          <p:nvPr/>
        </p:nvSpPr>
        <p:spPr bwMode="auto">
          <a:xfrm>
            <a:off x="4675188" y="253667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9" name="TextBox 148">
            <a:extLst>
              <a:ext uri="{FF2B5EF4-FFF2-40B4-BE49-F238E27FC236}">
                <a16:creationId xmlns:a16="http://schemas.microsoft.com/office/drawing/2014/main" id="{3B71F16E-0C2F-49A1-96B4-934133CDF505}"/>
              </a:ext>
            </a:extLst>
          </p:cNvPr>
          <p:cNvSpPr txBox="1">
            <a:spLocks noChangeArrowheads="1"/>
          </p:cNvSpPr>
          <p:nvPr/>
        </p:nvSpPr>
        <p:spPr bwMode="auto">
          <a:xfrm>
            <a:off x="4675188" y="275257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0" name="TextBox 149">
            <a:extLst>
              <a:ext uri="{FF2B5EF4-FFF2-40B4-BE49-F238E27FC236}">
                <a16:creationId xmlns:a16="http://schemas.microsoft.com/office/drawing/2014/main" id="{0EC809F4-68EB-4DC8-9933-FD7AB6A4A41D}"/>
              </a:ext>
            </a:extLst>
          </p:cNvPr>
          <p:cNvSpPr txBox="1">
            <a:spLocks noChangeArrowheads="1"/>
          </p:cNvSpPr>
          <p:nvPr/>
        </p:nvSpPr>
        <p:spPr bwMode="auto">
          <a:xfrm>
            <a:off x="4675188" y="298752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1" name="TextBox 150">
            <a:extLst>
              <a:ext uri="{FF2B5EF4-FFF2-40B4-BE49-F238E27FC236}">
                <a16:creationId xmlns:a16="http://schemas.microsoft.com/office/drawing/2014/main" id="{76DAB832-FF35-4618-87AD-C560614C20A7}"/>
              </a:ext>
            </a:extLst>
          </p:cNvPr>
          <p:cNvSpPr txBox="1">
            <a:spLocks noChangeArrowheads="1"/>
          </p:cNvSpPr>
          <p:nvPr/>
        </p:nvSpPr>
        <p:spPr bwMode="auto">
          <a:xfrm>
            <a:off x="4614228" y="3166916"/>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2" name="Freeform 65">
            <a:extLst>
              <a:ext uri="{FF2B5EF4-FFF2-40B4-BE49-F238E27FC236}">
                <a16:creationId xmlns:a16="http://schemas.microsoft.com/office/drawing/2014/main" id="{ACFFE529-8C80-406D-B23F-BA774D8DA2D8}"/>
              </a:ext>
            </a:extLst>
          </p:cNvPr>
          <p:cNvSpPr/>
          <p:nvPr/>
        </p:nvSpPr>
        <p:spPr>
          <a:xfrm>
            <a:off x="5078413" y="2708129"/>
            <a:ext cx="3630612" cy="404812"/>
          </a:xfrm>
          <a:custGeom>
            <a:avLst/>
            <a:gdLst>
              <a:gd name="connsiteX0" fmla="*/ 0 w 5660572"/>
              <a:gd name="connsiteY0" fmla="*/ 478971 h 478971"/>
              <a:gd name="connsiteX1" fmla="*/ 609600 w 5660572"/>
              <a:gd name="connsiteY1" fmla="*/ 250371 h 478971"/>
              <a:gd name="connsiteX2" fmla="*/ 1175657 w 5660572"/>
              <a:gd name="connsiteY2" fmla="*/ 87085 h 478971"/>
              <a:gd name="connsiteX3" fmla="*/ 1709057 w 5660572"/>
              <a:gd name="connsiteY3" fmla="*/ 10885 h 478971"/>
              <a:gd name="connsiteX4" fmla="*/ 2329543 w 5660572"/>
              <a:gd name="connsiteY4" fmla="*/ 0 h 478971"/>
              <a:gd name="connsiteX5" fmla="*/ 2852057 w 5660572"/>
              <a:gd name="connsiteY5" fmla="*/ 43542 h 478971"/>
              <a:gd name="connsiteX6" fmla="*/ 3374572 w 5660572"/>
              <a:gd name="connsiteY6" fmla="*/ 163285 h 478971"/>
              <a:gd name="connsiteX7" fmla="*/ 3940629 w 5660572"/>
              <a:gd name="connsiteY7" fmla="*/ 87085 h 478971"/>
              <a:gd name="connsiteX8" fmla="*/ 4495800 w 5660572"/>
              <a:gd name="connsiteY8" fmla="*/ 185057 h 478971"/>
              <a:gd name="connsiteX9" fmla="*/ 5072743 w 5660572"/>
              <a:gd name="connsiteY9" fmla="*/ 152400 h 478971"/>
              <a:gd name="connsiteX10" fmla="*/ 5660572 w 5660572"/>
              <a:gd name="connsiteY10" fmla="*/ 174171 h 478971"/>
              <a:gd name="connsiteX0" fmla="*/ 0 w 5634878"/>
              <a:gd name="connsiteY0" fmla="*/ 555171 h 555171"/>
              <a:gd name="connsiteX1" fmla="*/ 583906 w 5634878"/>
              <a:gd name="connsiteY1" fmla="*/ 250371 h 555171"/>
              <a:gd name="connsiteX2" fmla="*/ 1149963 w 5634878"/>
              <a:gd name="connsiteY2" fmla="*/ 87085 h 555171"/>
              <a:gd name="connsiteX3" fmla="*/ 1683363 w 5634878"/>
              <a:gd name="connsiteY3" fmla="*/ 10885 h 555171"/>
              <a:gd name="connsiteX4" fmla="*/ 2303849 w 5634878"/>
              <a:gd name="connsiteY4" fmla="*/ 0 h 555171"/>
              <a:gd name="connsiteX5" fmla="*/ 2826363 w 5634878"/>
              <a:gd name="connsiteY5" fmla="*/ 43542 h 555171"/>
              <a:gd name="connsiteX6" fmla="*/ 3348878 w 5634878"/>
              <a:gd name="connsiteY6" fmla="*/ 163285 h 555171"/>
              <a:gd name="connsiteX7" fmla="*/ 3914935 w 5634878"/>
              <a:gd name="connsiteY7" fmla="*/ 87085 h 555171"/>
              <a:gd name="connsiteX8" fmla="*/ 4470106 w 5634878"/>
              <a:gd name="connsiteY8" fmla="*/ 185057 h 555171"/>
              <a:gd name="connsiteX9" fmla="*/ 5047049 w 5634878"/>
              <a:gd name="connsiteY9" fmla="*/ 152400 h 555171"/>
              <a:gd name="connsiteX10" fmla="*/ 5634878 w 5634878"/>
              <a:gd name="connsiteY10" fmla="*/ 174171 h 555171"/>
              <a:gd name="connsiteX0" fmla="*/ 0 w 5634878"/>
              <a:gd name="connsiteY0" fmla="*/ 555171 h 627179"/>
              <a:gd name="connsiteX1" fmla="*/ 0 w 5634878"/>
              <a:gd name="connsiteY1" fmla="*/ 627179 h 627179"/>
              <a:gd name="connsiteX2" fmla="*/ 583906 w 5634878"/>
              <a:gd name="connsiteY2" fmla="*/ 250371 h 627179"/>
              <a:gd name="connsiteX3" fmla="*/ 1149963 w 5634878"/>
              <a:gd name="connsiteY3" fmla="*/ 87085 h 627179"/>
              <a:gd name="connsiteX4" fmla="*/ 1683363 w 5634878"/>
              <a:gd name="connsiteY4" fmla="*/ 10885 h 627179"/>
              <a:gd name="connsiteX5" fmla="*/ 2303849 w 5634878"/>
              <a:gd name="connsiteY5" fmla="*/ 0 h 627179"/>
              <a:gd name="connsiteX6" fmla="*/ 2826363 w 5634878"/>
              <a:gd name="connsiteY6" fmla="*/ 43542 h 627179"/>
              <a:gd name="connsiteX7" fmla="*/ 3348878 w 5634878"/>
              <a:gd name="connsiteY7" fmla="*/ 163285 h 627179"/>
              <a:gd name="connsiteX8" fmla="*/ 3914935 w 5634878"/>
              <a:gd name="connsiteY8" fmla="*/ 87085 h 627179"/>
              <a:gd name="connsiteX9" fmla="*/ 4470106 w 5634878"/>
              <a:gd name="connsiteY9" fmla="*/ 185057 h 627179"/>
              <a:gd name="connsiteX10" fmla="*/ 5047049 w 5634878"/>
              <a:gd name="connsiteY10" fmla="*/ 152400 h 627179"/>
              <a:gd name="connsiteX11" fmla="*/ 5634878 w 5634878"/>
              <a:gd name="connsiteY11" fmla="*/ 174171 h 6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4878" h="627179">
                <a:moveTo>
                  <a:pt x="0" y="555171"/>
                </a:moveTo>
                <a:lnTo>
                  <a:pt x="0" y="627179"/>
                </a:lnTo>
                <a:lnTo>
                  <a:pt x="583906" y="250371"/>
                </a:lnTo>
                <a:lnTo>
                  <a:pt x="1149963" y="87085"/>
                </a:lnTo>
                <a:lnTo>
                  <a:pt x="1683363" y="10885"/>
                </a:lnTo>
                <a:lnTo>
                  <a:pt x="2303849" y="0"/>
                </a:lnTo>
                <a:lnTo>
                  <a:pt x="2826363" y="43542"/>
                </a:lnTo>
                <a:lnTo>
                  <a:pt x="3348878" y="163285"/>
                </a:lnTo>
                <a:lnTo>
                  <a:pt x="3914935" y="87085"/>
                </a:lnTo>
                <a:lnTo>
                  <a:pt x="4470106" y="185057"/>
                </a:lnTo>
                <a:lnTo>
                  <a:pt x="5047049" y="152400"/>
                </a:lnTo>
                <a:lnTo>
                  <a:pt x="5634878" y="174171"/>
                </a:lnTo>
              </a:path>
            </a:pathLst>
          </a:custGeom>
          <a:noFill/>
          <a:ln w="19050" cap="flat" cmpd="sng" algn="ctr">
            <a:solidFill>
              <a:srgbClr val="C9A48D"/>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3" name="Freeform 66">
            <a:extLst>
              <a:ext uri="{FF2B5EF4-FFF2-40B4-BE49-F238E27FC236}">
                <a16:creationId xmlns:a16="http://schemas.microsoft.com/office/drawing/2014/main" id="{5546EC5D-701D-4BE3-9513-A7521C1EA1A7}"/>
              </a:ext>
            </a:extLst>
          </p:cNvPr>
          <p:cNvSpPr/>
          <p:nvPr/>
        </p:nvSpPr>
        <p:spPr>
          <a:xfrm>
            <a:off x="5078413" y="2730354"/>
            <a:ext cx="3624262" cy="382587"/>
          </a:xfrm>
          <a:custGeom>
            <a:avLst/>
            <a:gdLst>
              <a:gd name="connsiteX0" fmla="*/ 0 w 5649686"/>
              <a:gd name="connsiteY0" fmla="*/ 413657 h 576943"/>
              <a:gd name="connsiteX1" fmla="*/ 609600 w 5649686"/>
              <a:gd name="connsiteY1" fmla="*/ 239485 h 576943"/>
              <a:gd name="connsiteX2" fmla="*/ 1186543 w 5649686"/>
              <a:gd name="connsiteY2" fmla="*/ 87085 h 576943"/>
              <a:gd name="connsiteX3" fmla="*/ 1730829 w 5649686"/>
              <a:gd name="connsiteY3" fmla="*/ 0 h 576943"/>
              <a:gd name="connsiteX4" fmla="*/ 2307772 w 5649686"/>
              <a:gd name="connsiteY4" fmla="*/ 10885 h 576943"/>
              <a:gd name="connsiteX5" fmla="*/ 2841172 w 5649686"/>
              <a:gd name="connsiteY5" fmla="*/ 32657 h 576943"/>
              <a:gd name="connsiteX6" fmla="*/ 3385457 w 5649686"/>
              <a:gd name="connsiteY6" fmla="*/ 272143 h 576943"/>
              <a:gd name="connsiteX7" fmla="*/ 3940629 w 5649686"/>
              <a:gd name="connsiteY7" fmla="*/ 348343 h 576943"/>
              <a:gd name="connsiteX8" fmla="*/ 4506686 w 5649686"/>
              <a:gd name="connsiteY8" fmla="*/ 446314 h 576943"/>
              <a:gd name="connsiteX9" fmla="*/ 5072743 w 5649686"/>
              <a:gd name="connsiteY9" fmla="*/ 478971 h 576943"/>
              <a:gd name="connsiteX10" fmla="*/ 5649686 w 5649686"/>
              <a:gd name="connsiteY10" fmla="*/ 576943 h 576943"/>
              <a:gd name="connsiteX0" fmla="*/ 0 w 5649686"/>
              <a:gd name="connsiteY0" fmla="*/ 413657 h 594522"/>
              <a:gd name="connsiteX1" fmla="*/ 32525 w 5649686"/>
              <a:gd name="connsiteY1" fmla="*/ 594522 h 594522"/>
              <a:gd name="connsiteX2" fmla="*/ 609600 w 5649686"/>
              <a:gd name="connsiteY2" fmla="*/ 239485 h 594522"/>
              <a:gd name="connsiteX3" fmla="*/ 1186543 w 5649686"/>
              <a:gd name="connsiteY3" fmla="*/ 87085 h 594522"/>
              <a:gd name="connsiteX4" fmla="*/ 1730829 w 5649686"/>
              <a:gd name="connsiteY4" fmla="*/ 0 h 594522"/>
              <a:gd name="connsiteX5" fmla="*/ 2307772 w 5649686"/>
              <a:gd name="connsiteY5" fmla="*/ 10885 h 594522"/>
              <a:gd name="connsiteX6" fmla="*/ 2841172 w 5649686"/>
              <a:gd name="connsiteY6" fmla="*/ 32657 h 594522"/>
              <a:gd name="connsiteX7" fmla="*/ 3385457 w 5649686"/>
              <a:gd name="connsiteY7" fmla="*/ 272143 h 594522"/>
              <a:gd name="connsiteX8" fmla="*/ 3940629 w 5649686"/>
              <a:gd name="connsiteY8" fmla="*/ 348343 h 594522"/>
              <a:gd name="connsiteX9" fmla="*/ 4506686 w 5649686"/>
              <a:gd name="connsiteY9" fmla="*/ 446314 h 594522"/>
              <a:gd name="connsiteX10" fmla="*/ 5072743 w 5649686"/>
              <a:gd name="connsiteY10" fmla="*/ 478971 h 594522"/>
              <a:gd name="connsiteX11" fmla="*/ 5649686 w 5649686"/>
              <a:gd name="connsiteY11" fmla="*/ 576943 h 594522"/>
              <a:gd name="connsiteX0" fmla="*/ 0 w 5623992"/>
              <a:gd name="connsiteY0" fmla="*/ 594522 h 594522"/>
              <a:gd name="connsiteX1" fmla="*/ 6831 w 5623992"/>
              <a:gd name="connsiteY1" fmla="*/ 594522 h 594522"/>
              <a:gd name="connsiteX2" fmla="*/ 583906 w 5623992"/>
              <a:gd name="connsiteY2" fmla="*/ 239485 h 594522"/>
              <a:gd name="connsiteX3" fmla="*/ 1160849 w 5623992"/>
              <a:gd name="connsiteY3" fmla="*/ 87085 h 594522"/>
              <a:gd name="connsiteX4" fmla="*/ 1705135 w 5623992"/>
              <a:gd name="connsiteY4" fmla="*/ 0 h 594522"/>
              <a:gd name="connsiteX5" fmla="*/ 2282078 w 5623992"/>
              <a:gd name="connsiteY5" fmla="*/ 10885 h 594522"/>
              <a:gd name="connsiteX6" fmla="*/ 2815478 w 5623992"/>
              <a:gd name="connsiteY6" fmla="*/ 32657 h 594522"/>
              <a:gd name="connsiteX7" fmla="*/ 3359763 w 5623992"/>
              <a:gd name="connsiteY7" fmla="*/ 272143 h 594522"/>
              <a:gd name="connsiteX8" fmla="*/ 3914935 w 5623992"/>
              <a:gd name="connsiteY8" fmla="*/ 348343 h 594522"/>
              <a:gd name="connsiteX9" fmla="*/ 4480992 w 5623992"/>
              <a:gd name="connsiteY9" fmla="*/ 446314 h 594522"/>
              <a:gd name="connsiteX10" fmla="*/ 5047049 w 5623992"/>
              <a:gd name="connsiteY10" fmla="*/ 478971 h 594522"/>
              <a:gd name="connsiteX11" fmla="*/ 5623992 w 5623992"/>
              <a:gd name="connsiteY11" fmla="*/ 576943 h 59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992" h="594522">
                <a:moveTo>
                  <a:pt x="0" y="594522"/>
                </a:moveTo>
                <a:lnTo>
                  <a:pt x="6831" y="594522"/>
                </a:lnTo>
                <a:lnTo>
                  <a:pt x="583906" y="239485"/>
                </a:lnTo>
                <a:lnTo>
                  <a:pt x="1160849" y="87085"/>
                </a:lnTo>
                <a:lnTo>
                  <a:pt x="1705135" y="0"/>
                </a:lnTo>
                <a:lnTo>
                  <a:pt x="2282078" y="10885"/>
                </a:lnTo>
                <a:lnTo>
                  <a:pt x="2815478" y="32657"/>
                </a:lnTo>
                <a:lnTo>
                  <a:pt x="3359763" y="272143"/>
                </a:lnTo>
                <a:lnTo>
                  <a:pt x="3914935" y="348343"/>
                </a:lnTo>
                <a:lnTo>
                  <a:pt x="4480992" y="446314"/>
                </a:lnTo>
                <a:lnTo>
                  <a:pt x="5047049" y="478971"/>
                </a:lnTo>
                <a:lnTo>
                  <a:pt x="5623992" y="576943"/>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4" name="TextBox 283">
            <a:extLst>
              <a:ext uri="{FF2B5EF4-FFF2-40B4-BE49-F238E27FC236}">
                <a16:creationId xmlns:a16="http://schemas.microsoft.com/office/drawing/2014/main" id="{FB0CD6D1-BC98-4CBC-B0A1-363631E90A12}"/>
              </a:ext>
            </a:extLst>
          </p:cNvPr>
          <p:cNvSpPr txBox="1"/>
          <p:nvPr/>
        </p:nvSpPr>
        <p:spPr>
          <a:xfrm>
            <a:off x="6453188" y="1820716"/>
            <a:ext cx="1135247"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a:t>
            </a:r>
            <a:r>
              <a:rPr kumimoji="0" lang="en-US"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pooled</a:t>
            </a:r>
          </a:p>
        </p:txBody>
      </p:sp>
      <p:sp>
        <p:nvSpPr>
          <p:cNvPr id="285" name="TextBox 284">
            <a:extLst>
              <a:ext uri="{FF2B5EF4-FFF2-40B4-BE49-F238E27FC236}">
                <a16:creationId xmlns:a16="http://schemas.microsoft.com/office/drawing/2014/main" id="{2E07F096-358E-4872-8BBD-2407D505F33E}"/>
              </a:ext>
            </a:extLst>
          </p:cNvPr>
          <p:cNvSpPr txBox="1"/>
          <p:nvPr/>
        </p:nvSpPr>
        <p:spPr>
          <a:xfrm>
            <a:off x="8166100" y="1820716"/>
            <a:ext cx="580608" cy="25391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p>
        </p:txBody>
      </p:sp>
      <p:cxnSp>
        <p:nvCxnSpPr>
          <p:cNvPr id="286" name="Straight Connector 285">
            <a:extLst>
              <a:ext uri="{FF2B5EF4-FFF2-40B4-BE49-F238E27FC236}">
                <a16:creationId xmlns:a16="http://schemas.microsoft.com/office/drawing/2014/main" id="{6CC15AE8-C157-47E3-940F-F45350DCA047}"/>
              </a:ext>
            </a:extLst>
          </p:cNvPr>
          <p:cNvCxnSpPr/>
          <p:nvPr/>
        </p:nvCxnSpPr>
        <p:spPr>
          <a:xfrm>
            <a:off x="6203951" y="1949304"/>
            <a:ext cx="271462" cy="0"/>
          </a:xfrm>
          <a:prstGeom prst="line">
            <a:avLst/>
          </a:prstGeom>
          <a:noFill/>
          <a:ln w="19050" cap="flat" cmpd="sng" algn="ctr">
            <a:solidFill>
              <a:srgbClr val="C9A48D"/>
            </a:solidFill>
            <a:prstDash val="solid"/>
          </a:ln>
          <a:effectLst/>
        </p:spPr>
      </p:cxnSp>
      <p:cxnSp>
        <p:nvCxnSpPr>
          <p:cNvPr id="287" name="Straight Connector 286">
            <a:extLst>
              <a:ext uri="{FF2B5EF4-FFF2-40B4-BE49-F238E27FC236}">
                <a16:creationId xmlns:a16="http://schemas.microsoft.com/office/drawing/2014/main" id="{16E7E3CC-C2DF-45FC-BFFA-9EC834E9D63D}"/>
              </a:ext>
            </a:extLst>
          </p:cNvPr>
          <p:cNvCxnSpPr/>
          <p:nvPr/>
        </p:nvCxnSpPr>
        <p:spPr>
          <a:xfrm>
            <a:off x="7958138" y="1949304"/>
            <a:ext cx="271462" cy="0"/>
          </a:xfrm>
          <a:prstGeom prst="line">
            <a:avLst/>
          </a:prstGeom>
          <a:noFill/>
          <a:ln w="19050" cap="flat" cmpd="sng" algn="ctr">
            <a:solidFill>
              <a:sysClr val="windowText" lastClr="000000">
                <a:lumMod val="50000"/>
                <a:lumOff val="50000"/>
              </a:sysClr>
            </a:solidFill>
            <a:prstDash val="solid"/>
          </a:ln>
          <a:effectLst/>
        </p:spPr>
      </p:cxnSp>
      <p:sp>
        <p:nvSpPr>
          <p:cNvPr id="288" name="TextBox 169">
            <a:extLst>
              <a:ext uri="{FF2B5EF4-FFF2-40B4-BE49-F238E27FC236}">
                <a16:creationId xmlns:a16="http://schemas.microsoft.com/office/drawing/2014/main" id="{189144BE-10AC-4BBA-B091-F8E0FDD07A7C}"/>
              </a:ext>
            </a:extLst>
          </p:cNvPr>
          <p:cNvSpPr txBox="1">
            <a:spLocks noChangeArrowheads="1"/>
          </p:cNvSpPr>
          <p:nvPr/>
        </p:nvSpPr>
        <p:spPr bwMode="auto">
          <a:xfrm>
            <a:off x="3183731" y="1446339"/>
            <a:ext cx="2776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2000" b="1" i="0" u="none" strike="noStrike" kern="0" cap="none" spc="0" normalizeH="0" baseline="0" noProof="0" dirty="0">
                <a:ln>
                  <a:noFill/>
                </a:ln>
                <a:solidFill>
                  <a:srgbClr val="C9A48D"/>
                </a:solidFill>
                <a:effectLst/>
                <a:uLnTx/>
                <a:uFillTx/>
                <a:latin typeface="Arial Narrow" panose="020B0606020202030204" pitchFamily="34" charset="0"/>
                <a:ea typeface="+mn-ea"/>
                <a:cs typeface="Helvetica" pitchFamily="34" charset="0"/>
              </a:rPr>
              <a:t>Alendronate</a:t>
            </a:r>
          </a:p>
        </p:txBody>
      </p:sp>
      <p:cxnSp>
        <p:nvCxnSpPr>
          <p:cNvPr id="289" name="Straight Connector 288">
            <a:extLst>
              <a:ext uri="{FF2B5EF4-FFF2-40B4-BE49-F238E27FC236}">
                <a16:creationId xmlns:a16="http://schemas.microsoft.com/office/drawing/2014/main" id="{8FAEB407-07C1-49D2-8740-FDB721F80F8D}"/>
              </a:ext>
            </a:extLst>
          </p:cNvPr>
          <p:cNvCxnSpPr/>
          <p:nvPr/>
        </p:nvCxnSpPr>
        <p:spPr>
          <a:xfrm>
            <a:off x="720217" y="1977512"/>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0" name="Straight Connector 289">
            <a:extLst>
              <a:ext uri="{FF2B5EF4-FFF2-40B4-BE49-F238E27FC236}">
                <a16:creationId xmlns:a16="http://schemas.microsoft.com/office/drawing/2014/main" id="{6458678B-0370-491E-9C17-4BD66A4FF591}"/>
              </a:ext>
            </a:extLst>
          </p:cNvPr>
          <p:cNvCxnSpPr>
            <a:endCxn id="240" idx="0"/>
          </p:cNvCxnSpPr>
          <p:nvPr/>
        </p:nvCxnSpPr>
        <p:spPr>
          <a:xfrm flipV="1">
            <a:off x="712730" y="3312966"/>
            <a:ext cx="3844335" cy="3468"/>
          </a:xfrm>
          <a:prstGeom prst="line">
            <a:avLst/>
          </a:prstGeom>
          <a:noFill/>
          <a:ln w="19050" cap="flat" cmpd="sng" algn="ctr">
            <a:solidFill>
              <a:sysClr val="windowText" lastClr="000000">
                <a:lumMod val="75000"/>
                <a:lumOff val="25000"/>
              </a:sysClr>
            </a:solidFill>
            <a:prstDash val="solid"/>
          </a:ln>
          <a:effectLst/>
        </p:spPr>
      </p:cxnSp>
      <p:cxnSp>
        <p:nvCxnSpPr>
          <p:cNvPr id="291" name="Straight Connector 290">
            <a:extLst>
              <a:ext uri="{FF2B5EF4-FFF2-40B4-BE49-F238E27FC236}">
                <a16:creationId xmlns:a16="http://schemas.microsoft.com/office/drawing/2014/main" id="{5987ABC5-6837-4F7D-9C94-A51CA33FE637}"/>
              </a:ext>
            </a:extLst>
          </p:cNvPr>
          <p:cNvCxnSpPr/>
          <p:nvPr/>
        </p:nvCxnSpPr>
        <p:spPr>
          <a:xfrm>
            <a:off x="4957370" y="1977512"/>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2" name="Straight Connector 291">
            <a:extLst>
              <a:ext uri="{FF2B5EF4-FFF2-40B4-BE49-F238E27FC236}">
                <a16:creationId xmlns:a16="http://schemas.microsoft.com/office/drawing/2014/main" id="{212C0F3E-034C-4521-A41B-8C31EE6EC68E}"/>
              </a:ext>
            </a:extLst>
          </p:cNvPr>
          <p:cNvCxnSpPr/>
          <p:nvPr/>
        </p:nvCxnSpPr>
        <p:spPr>
          <a:xfrm flipV="1">
            <a:off x="4949883" y="3312966"/>
            <a:ext cx="3762000" cy="3468"/>
          </a:xfrm>
          <a:prstGeom prst="line">
            <a:avLst/>
          </a:prstGeom>
          <a:noFill/>
          <a:ln w="19050" cap="flat" cmpd="sng" algn="ctr">
            <a:solidFill>
              <a:sysClr val="windowText" lastClr="000000">
                <a:lumMod val="75000"/>
                <a:lumOff val="25000"/>
              </a:sysClr>
            </a:solidFill>
            <a:prstDash val="solid"/>
          </a:ln>
          <a:effectLst/>
        </p:spPr>
      </p:cxnSp>
      <p:cxnSp>
        <p:nvCxnSpPr>
          <p:cNvPr id="293" name="Straight Connector 292">
            <a:extLst>
              <a:ext uri="{FF2B5EF4-FFF2-40B4-BE49-F238E27FC236}">
                <a16:creationId xmlns:a16="http://schemas.microsoft.com/office/drawing/2014/main" id="{F0CDCF4F-B122-44AA-94C1-E829792E7483}"/>
              </a:ext>
            </a:extLst>
          </p:cNvPr>
          <p:cNvCxnSpPr/>
          <p:nvPr/>
        </p:nvCxnSpPr>
        <p:spPr>
          <a:xfrm>
            <a:off x="720217" y="4240094"/>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4" name="Straight Connector 293">
            <a:extLst>
              <a:ext uri="{FF2B5EF4-FFF2-40B4-BE49-F238E27FC236}">
                <a16:creationId xmlns:a16="http://schemas.microsoft.com/office/drawing/2014/main" id="{27B8B7F4-6E81-44E7-8C5C-07363EC5EAE8}"/>
              </a:ext>
            </a:extLst>
          </p:cNvPr>
          <p:cNvCxnSpPr/>
          <p:nvPr/>
        </p:nvCxnSpPr>
        <p:spPr>
          <a:xfrm flipV="1">
            <a:off x="712730" y="5575548"/>
            <a:ext cx="3762000" cy="3468"/>
          </a:xfrm>
          <a:prstGeom prst="line">
            <a:avLst/>
          </a:prstGeom>
          <a:noFill/>
          <a:ln w="19050" cap="flat" cmpd="sng" algn="ctr">
            <a:solidFill>
              <a:sysClr val="windowText" lastClr="000000">
                <a:lumMod val="75000"/>
                <a:lumOff val="25000"/>
              </a:sysClr>
            </a:solidFill>
            <a:prstDash val="solid"/>
          </a:ln>
          <a:effectLst/>
        </p:spPr>
      </p:cxnSp>
      <p:cxnSp>
        <p:nvCxnSpPr>
          <p:cNvPr id="295" name="Straight Connector 294">
            <a:extLst>
              <a:ext uri="{FF2B5EF4-FFF2-40B4-BE49-F238E27FC236}">
                <a16:creationId xmlns:a16="http://schemas.microsoft.com/office/drawing/2014/main" id="{7ABDDA08-48EC-4767-B947-2DA2CEE93EA7}"/>
              </a:ext>
            </a:extLst>
          </p:cNvPr>
          <p:cNvCxnSpPr/>
          <p:nvPr/>
        </p:nvCxnSpPr>
        <p:spPr>
          <a:xfrm>
            <a:off x="4957370" y="4240104"/>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6" name="Straight Connector 295">
            <a:extLst>
              <a:ext uri="{FF2B5EF4-FFF2-40B4-BE49-F238E27FC236}">
                <a16:creationId xmlns:a16="http://schemas.microsoft.com/office/drawing/2014/main" id="{7929FE2A-E2CE-4A80-9EC0-C30FEDBC4811}"/>
              </a:ext>
            </a:extLst>
          </p:cNvPr>
          <p:cNvCxnSpPr/>
          <p:nvPr/>
        </p:nvCxnSpPr>
        <p:spPr>
          <a:xfrm flipV="1">
            <a:off x="4949883" y="5575558"/>
            <a:ext cx="3762000" cy="3468"/>
          </a:xfrm>
          <a:prstGeom prst="line">
            <a:avLst/>
          </a:prstGeom>
          <a:noFill/>
          <a:ln w="19050" cap="flat" cmpd="sng" algn="ctr">
            <a:solidFill>
              <a:sysClr val="windowText" lastClr="000000">
                <a:lumMod val="75000"/>
                <a:lumOff val="25000"/>
              </a:sysClr>
            </a:solidFill>
            <a:prstDash val="solid"/>
          </a:ln>
          <a:effectLst/>
        </p:spPr>
      </p:cxnSp>
    </p:spTree>
    <p:extLst>
      <p:ext uri="{BB962C8B-B14F-4D97-AF65-F5344CB8AC3E}">
        <p14:creationId xmlns:p14="http://schemas.microsoft.com/office/powerpoint/2010/main" val="41508319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14920"/>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No Significant Difference in Risk of Fracture Between Year 6 and 9 on Zoledronic Acid</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NS: not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Black, D.M.,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2015;</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30(5):934-44.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4" name="Content Placeholder 2">
            <a:extLst>
              <a:ext uri="{FF2B5EF4-FFF2-40B4-BE49-F238E27FC236}">
                <a16:creationId xmlns:a16="http://schemas.microsoft.com/office/drawing/2014/main" id="{FEC4E7E5-2C5E-432A-8E97-50B5EF6CC2D3}"/>
              </a:ext>
            </a:extLst>
          </p:cNvPr>
          <p:cNvSpPr txBox="1">
            <a:spLocks/>
          </p:cNvSpPr>
          <p:nvPr/>
        </p:nvSpPr>
        <p:spPr>
          <a:xfrm>
            <a:off x="984731" y="1300776"/>
            <a:ext cx="7174534" cy="601866"/>
          </a:xfrm>
          <a:prstGeom prst="rect">
            <a:avLst/>
          </a:prstGeom>
        </p:spPr>
        <p:txBody>
          <a:bodyPr vert="horz" lIns="91440" tIns="45720" rIns="91440" bIns="45720" rtlCol="0">
            <a:noAutofit/>
          </a:bodyPr>
          <a:lstStyle>
            <a:lvl1pPr marL="270000" indent="-270000" algn="l" defTabSz="457200" rtl="0" eaLnBrk="1" latinLnBrk="0" hangingPunct="1">
              <a:spcBef>
                <a:spcPts val="500"/>
              </a:spcBef>
              <a:buClr>
                <a:schemeClr val="tx1"/>
              </a:buClr>
              <a:buFont typeface="Arial"/>
              <a:buChar char="•"/>
              <a:defRPr sz="2800" kern="1200">
                <a:solidFill>
                  <a:schemeClr val="tx1"/>
                </a:solidFill>
                <a:latin typeface="Arial"/>
                <a:ea typeface="+mn-ea"/>
                <a:cs typeface="Arial"/>
              </a:defRPr>
            </a:lvl1pPr>
            <a:lvl2pPr marL="630000" indent="-270000" algn="l" defTabSz="457200" rtl="0" eaLnBrk="1" latinLnBrk="0" hangingPunct="1">
              <a:spcBef>
                <a:spcPts val="500"/>
              </a:spcBef>
              <a:buClr>
                <a:schemeClr val="tx1"/>
              </a:buClr>
              <a:buFont typeface="Arial"/>
              <a:buChar char="–"/>
              <a:defRPr sz="2400" kern="1200">
                <a:solidFill>
                  <a:schemeClr val="tx1"/>
                </a:solidFill>
                <a:latin typeface="Arial"/>
                <a:ea typeface="+mn-ea"/>
                <a:cs typeface="Arial"/>
              </a:defRPr>
            </a:lvl2pPr>
            <a:lvl3pPr marL="900000" indent="-270000"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3pPr>
            <a:lvl4pPr marL="1260000" indent="-270000" algn="l" defTabSz="457200" rtl="0" eaLnBrk="1" latinLnBrk="0" hangingPunct="1">
              <a:spcBef>
                <a:spcPts val="500"/>
              </a:spcBef>
              <a:buClr>
                <a:schemeClr val="tx1"/>
              </a:buClr>
              <a:buFont typeface="Arial"/>
              <a:buChar char="–"/>
              <a:defRPr sz="1800" kern="1200">
                <a:solidFill>
                  <a:schemeClr val="tx1"/>
                </a:solidFill>
                <a:latin typeface="Arial"/>
                <a:ea typeface="+mn-ea"/>
                <a:cs typeface="Arial"/>
              </a:defRPr>
            </a:lvl4pPr>
            <a:lvl5pPr marL="1530000" indent="-270000" algn="l" defTabSz="457200" rtl="0" eaLnBrk="1" latinLnBrk="0" hangingPunct="1">
              <a:spcBef>
                <a:spcPts val="500"/>
              </a:spcBef>
              <a:buClr>
                <a:schemeClr val="tx1"/>
              </a:buClr>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500"/>
              </a:spcBef>
              <a:spcAft>
                <a:spcPts val="0"/>
              </a:spcAft>
              <a:buClr>
                <a:srgbClr val="323232"/>
              </a:buClr>
              <a:buSzTx/>
              <a:buFont typeface="Arial"/>
              <a:buNone/>
              <a:tabLst/>
              <a:defRPr/>
            </a:pPr>
            <a:r>
              <a:rPr kumimoji="0" lang="en-CA"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Helvetica" panose="020B0604020202020204" pitchFamily="34" charset="0"/>
              </a:rPr>
              <a:t>Results show continued efficacy in both groups, yet did not provide evidence of benefit from continuing ZOL infusions for more than 6 years</a:t>
            </a:r>
          </a:p>
        </p:txBody>
      </p:sp>
      <p:grpSp>
        <p:nvGrpSpPr>
          <p:cNvPr id="305" name="Group 129">
            <a:extLst>
              <a:ext uri="{FF2B5EF4-FFF2-40B4-BE49-F238E27FC236}">
                <a16:creationId xmlns:a16="http://schemas.microsoft.com/office/drawing/2014/main" id="{C63990CB-2A4A-476A-AA29-B40F727A502C}"/>
              </a:ext>
            </a:extLst>
          </p:cNvPr>
          <p:cNvGrpSpPr/>
          <p:nvPr/>
        </p:nvGrpSpPr>
        <p:grpSpPr>
          <a:xfrm>
            <a:off x="5021591" y="1892604"/>
            <a:ext cx="3865004" cy="4553916"/>
            <a:chOff x="4935754" y="1884135"/>
            <a:chExt cx="4055846" cy="4717180"/>
          </a:xfrm>
        </p:grpSpPr>
        <p:graphicFrame>
          <p:nvGraphicFramePr>
            <p:cNvPr id="306" name="Content Placeholder 9">
              <a:extLst>
                <a:ext uri="{FF2B5EF4-FFF2-40B4-BE49-F238E27FC236}">
                  <a16:creationId xmlns:a16="http://schemas.microsoft.com/office/drawing/2014/main" id="{25403D92-FE9D-4D52-BD29-348968D7ED6A}"/>
                </a:ext>
              </a:extLst>
            </p:cNvPr>
            <p:cNvGraphicFramePr>
              <a:graphicFrameLocks/>
            </p:cNvGraphicFramePr>
            <p:nvPr>
              <p:extLst>
                <p:ext uri="{D42A27DB-BD31-4B8C-83A1-F6EECF244321}">
                  <p14:modId xmlns:p14="http://schemas.microsoft.com/office/powerpoint/2010/main" val="3442923985"/>
                </p:ext>
              </p:extLst>
            </p:nvPr>
          </p:nvGraphicFramePr>
          <p:xfrm>
            <a:off x="4935754" y="1884135"/>
            <a:ext cx="4055846" cy="4717180"/>
          </p:xfrm>
          <a:graphic>
            <a:graphicData uri="http://schemas.openxmlformats.org/drawingml/2006/chart">
              <c:chart xmlns:c="http://schemas.openxmlformats.org/drawingml/2006/chart" xmlns:r="http://schemas.openxmlformats.org/officeDocument/2006/relationships" r:id="rId4"/>
            </a:graphicData>
          </a:graphic>
        </p:graphicFrame>
        <p:sp>
          <p:nvSpPr>
            <p:cNvPr id="307" name="Line 3">
              <a:extLst>
                <a:ext uri="{FF2B5EF4-FFF2-40B4-BE49-F238E27FC236}">
                  <a16:creationId xmlns:a16="http://schemas.microsoft.com/office/drawing/2014/main" id="{3C5A073B-C304-4310-821B-9E926AA34858}"/>
                </a:ext>
              </a:extLst>
            </p:cNvPr>
            <p:cNvSpPr>
              <a:spLocks noChangeShapeType="1"/>
            </p:cNvSpPr>
            <p:nvPr/>
          </p:nvSpPr>
          <p:spPr bwMode="auto">
            <a:xfrm>
              <a:off x="5444966" y="2306320"/>
              <a:ext cx="0" cy="3690620"/>
            </a:xfrm>
            <a:prstGeom prst="line">
              <a:avLst/>
            </a:prstGeom>
            <a:noFill/>
            <a:ln w="9525">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endParaRPr>
            </a:p>
          </p:txBody>
        </p:sp>
        <p:sp>
          <p:nvSpPr>
            <p:cNvPr id="308" name="Line 3">
              <a:extLst>
                <a:ext uri="{FF2B5EF4-FFF2-40B4-BE49-F238E27FC236}">
                  <a16:creationId xmlns:a16="http://schemas.microsoft.com/office/drawing/2014/main" id="{296FBBB9-34DA-4BDA-AAA6-2F94310BB5D2}"/>
                </a:ext>
              </a:extLst>
            </p:cNvPr>
            <p:cNvSpPr>
              <a:spLocks noChangeShapeType="1"/>
            </p:cNvSpPr>
            <p:nvPr/>
          </p:nvSpPr>
          <p:spPr bwMode="auto">
            <a:xfrm rot="5400000">
              <a:off x="6824981" y="4469129"/>
              <a:ext cx="0" cy="2931161"/>
            </a:xfrm>
            <a:prstGeom prst="line">
              <a:avLst/>
            </a:prstGeom>
            <a:noFill/>
            <a:ln w="9525">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Helvetica" panose="020B0604020202020204" pitchFamily="34" charset="0"/>
              </a:endParaRPr>
            </a:p>
          </p:txBody>
        </p:sp>
      </p:grpSp>
      <p:sp>
        <p:nvSpPr>
          <p:cNvPr id="310" name="Rectangle 309">
            <a:extLst>
              <a:ext uri="{FF2B5EF4-FFF2-40B4-BE49-F238E27FC236}">
                <a16:creationId xmlns:a16="http://schemas.microsoft.com/office/drawing/2014/main" id="{550F1F2E-7D01-4EEF-80AA-B4D4BF457392}"/>
              </a:ext>
            </a:extLst>
          </p:cNvPr>
          <p:cNvSpPr/>
          <p:nvPr/>
        </p:nvSpPr>
        <p:spPr>
          <a:xfrm>
            <a:off x="3309098" y="2519409"/>
            <a:ext cx="1135380" cy="3252787"/>
          </a:xfrm>
          <a:prstGeom prst="rect">
            <a:avLst/>
          </a:prstGeom>
          <a:solidFill>
            <a:srgbClr val="FBF9F3"/>
          </a:solidFill>
          <a:ln w="9525" cap="flat" cmpd="sng" algn="ctr">
            <a:solidFill>
              <a:sysClr val="window" lastClr="FFFFFF">
                <a:lumMod val="9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a typeface="+mn-ea"/>
              <a:cs typeface="+mn-cs"/>
            </a:endParaRPr>
          </a:p>
        </p:txBody>
      </p:sp>
      <p:graphicFrame>
        <p:nvGraphicFramePr>
          <p:cNvPr id="311" name="Chart 310">
            <a:extLst>
              <a:ext uri="{FF2B5EF4-FFF2-40B4-BE49-F238E27FC236}">
                <a16:creationId xmlns:a16="http://schemas.microsoft.com/office/drawing/2014/main" id="{52FD8509-92C1-4FBD-8586-054520271E6A}"/>
              </a:ext>
            </a:extLst>
          </p:cNvPr>
          <p:cNvGraphicFramePr/>
          <p:nvPr/>
        </p:nvGraphicFramePr>
        <p:xfrm>
          <a:off x="451584" y="1899948"/>
          <a:ext cx="4159788" cy="4305636"/>
        </p:xfrm>
        <a:graphic>
          <a:graphicData uri="http://schemas.openxmlformats.org/drawingml/2006/chart">
            <c:chart xmlns:c="http://schemas.openxmlformats.org/drawingml/2006/chart" xmlns:r="http://schemas.openxmlformats.org/officeDocument/2006/relationships" r:id="rId5"/>
          </a:graphicData>
        </a:graphic>
      </p:graphicFrame>
      <p:sp>
        <p:nvSpPr>
          <p:cNvPr id="313" name="TextBox 312">
            <a:extLst>
              <a:ext uri="{FF2B5EF4-FFF2-40B4-BE49-F238E27FC236}">
                <a16:creationId xmlns:a16="http://schemas.microsoft.com/office/drawing/2014/main" id="{9F96E94B-170D-4A44-AA2B-A11010864710}"/>
              </a:ext>
            </a:extLst>
          </p:cNvPr>
          <p:cNvSpPr txBox="1"/>
          <p:nvPr/>
        </p:nvSpPr>
        <p:spPr>
          <a:xfrm>
            <a:off x="5634973" y="5973840"/>
            <a:ext cx="316992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 years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Zol</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then 3 years placebo (N=95)</a:t>
            </a:r>
          </a:p>
        </p:txBody>
      </p:sp>
      <p:sp>
        <p:nvSpPr>
          <p:cNvPr id="314" name="TextBox 313">
            <a:extLst>
              <a:ext uri="{FF2B5EF4-FFF2-40B4-BE49-F238E27FC236}">
                <a16:creationId xmlns:a16="http://schemas.microsoft.com/office/drawing/2014/main" id="{72F0C0CD-0E27-44CC-A529-FFAEBBE86134}"/>
              </a:ext>
            </a:extLst>
          </p:cNvPr>
          <p:cNvSpPr txBox="1"/>
          <p:nvPr/>
        </p:nvSpPr>
        <p:spPr>
          <a:xfrm>
            <a:off x="5634973" y="6160904"/>
            <a:ext cx="316992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 years </a:t>
            </a:r>
            <a:r>
              <a:rPr kumimoji="0" lang="en-CA" sz="1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Zol</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(N=95)</a:t>
            </a:r>
          </a:p>
        </p:txBody>
      </p:sp>
      <p:sp>
        <p:nvSpPr>
          <p:cNvPr id="315" name="Rectangle 314">
            <a:extLst>
              <a:ext uri="{FF2B5EF4-FFF2-40B4-BE49-F238E27FC236}">
                <a16:creationId xmlns:a16="http://schemas.microsoft.com/office/drawing/2014/main" id="{D395DB2F-B804-4C55-9314-F61DB2404788}"/>
              </a:ext>
            </a:extLst>
          </p:cNvPr>
          <p:cNvSpPr/>
          <p:nvPr/>
        </p:nvSpPr>
        <p:spPr>
          <a:xfrm>
            <a:off x="5506843" y="6011942"/>
            <a:ext cx="164808" cy="164808"/>
          </a:xfrm>
          <a:prstGeom prst="rect">
            <a:avLst/>
          </a:prstGeom>
          <a:solidFill>
            <a:srgbClr val="D2A58E"/>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316" name="Rectangle 315">
            <a:extLst>
              <a:ext uri="{FF2B5EF4-FFF2-40B4-BE49-F238E27FC236}">
                <a16:creationId xmlns:a16="http://schemas.microsoft.com/office/drawing/2014/main" id="{9B384AAC-20E5-4EA5-B209-BC719CF66458}"/>
              </a:ext>
            </a:extLst>
          </p:cNvPr>
          <p:cNvSpPr/>
          <p:nvPr/>
        </p:nvSpPr>
        <p:spPr>
          <a:xfrm>
            <a:off x="5506843" y="6207360"/>
            <a:ext cx="164808" cy="164808"/>
          </a:xfrm>
          <a:prstGeom prst="rect">
            <a:avLst/>
          </a:prstGeom>
          <a:solidFill>
            <a:srgbClr val="E6CDC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 name="TextBox 1">
            <a:extLst>
              <a:ext uri="{FF2B5EF4-FFF2-40B4-BE49-F238E27FC236}">
                <a16:creationId xmlns:a16="http://schemas.microsoft.com/office/drawing/2014/main" id="{31749E03-CD51-45CA-95D9-6ED2321371F0}"/>
              </a:ext>
            </a:extLst>
          </p:cNvPr>
          <p:cNvSpPr txBox="1"/>
          <p:nvPr/>
        </p:nvSpPr>
        <p:spPr>
          <a:xfrm>
            <a:off x="4745064" y="3456595"/>
            <a:ext cx="346249" cy="1052998"/>
          </a:xfrm>
          <a:prstGeom prst="rect">
            <a:avLst/>
          </a:prstGeom>
          <a:noFill/>
        </p:spPr>
        <p:txBody>
          <a:bodyPr vert="vert270"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Event Rate</a:t>
            </a:r>
            <a:endParaRPr kumimoji="0" lang="en-US" sz="105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1853149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14920"/>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Management of Postmenopausal Women on Long-Term Bisphosphonate 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Brown, J.P.,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Can Fam Physician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2014;60:324-333.; 2. Silverman, S.L., et al. </a:t>
            </a:r>
            <a:r>
              <a:rPr kumimoji="0" 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2016;27:849-852.; 3. McClung, M.,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Am J Med</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2013;126:13-20.</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TextBox 38">
            <a:extLst>
              <a:ext uri="{FF2B5EF4-FFF2-40B4-BE49-F238E27FC236}">
                <a16:creationId xmlns:a16="http://schemas.microsoft.com/office/drawing/2014/main" id="{E5E2080E-2070-4C8E-B790-0EC3DB1288F8}"/>
              </a:ext>
            </a:extLst>
          </p:cNvPr>
          <p:cNvSpPr txBox="1"/>
          <p:nvPr/>
        </p:nvSpPr>
        <p:spPr>
          <a:xfrm>
            <a:off x="3972878" y="4634189"/>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YES</a:t>
            </a:r>
          </a:p>
        </p:txBody>
      </p:sp>
      <p:sp>
        <p:nvSpPr>
          <p:cNvPr id="40" name="TextBox 39">
            <a:extLst>
              <a:ext uri="{FF2B5EF4-FFF2-40B4-BE49-F238E27FC236}">
                <a16:creationId xmlns:a16="http://schemas.microsoft.com/office/drawing/2014/main" id="{F6D16E67-EAF4-40E4-A435-810DCE36CB8C}"/>
              </a:ext>
            </a:extLst>
          </p:cNvPr>
          <p:cNvSpPr txBox="1"/>
          <p:nvPr/>
        </p:nvSpPr>
        <p:spPr>
          <a:xfrm>
            <a:off x="7143391" y="4634189"/>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NO</a:t>
            </a:r>
          </a:p>
        </p:txBody>
      </p:sp>
      <p:cxnSp>
        <p:nvCxnSpPr>
          <p:cNvPr id="41" name="Straight Arrow Connector 40">
            <a:extLst>
              <a:ext uri="{FF2B5EF4-FFF2-40B4-BE49-F238E27FC236}">
                <a16:creationId xmlns:a16="http://schemas.microsoft.com/office/drawing/2014/main" id="{962C1156-6B90-455E-B9D0-2727036EA504}"/>
              </a:ext>
            </a:extLst>
          </p:cNvPr>
          <p:cNvCxnSpPr/>
          <p:nvPr/>
        </p:nvCxnSpPr>
        <p:spPr>
          <a:xfrm>
            <a:off x="4485640" y="2177602"/>
            <a:ext cx="0" cy="527972"/>
          </a:xfrm>
          <a:prstGeom prst="straightConnector1">
            <a:avLst/>
          </a:prstGeom>
          <a:noFill/>
          <a:ln w="25400" cap="flat" cmpd="sng" algn="ctr">
            <a:solidFill>
              <a:srgbClr val="E7E6E6">
                <a:lumMod val="50000"/>
              </a:srgbClr>
            </a:solidFill>
            <a:prstDash val="solid"/>
            <a:tailEnd type="triangle"/>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B64E3E31-B8DD-41C3-8A1A-9D9915C8060D}"/>
              </a:ext>
            </a:extLst>
          </p:cNvPr>
          <p:cNvCxnSpPr/>
          <p:nvPr/>
        </p:nvCxnSpPr>
        <p:spPr>
          <a:xfrm>
            <a:off x="6322060" y="4390402"/>
            <a:ext cx="1235669" cy="541881"/>
          </a:xfrm>
          <a:prstGeom prst="straightConnector1">
            <a:avLst/>
          </a:prstGeom>
          <a:noFill/>
          <a:ln w="25400" cap="flat" cmpd="sng" algn="ctr">
            <a:solidFill>
              <a:srgbClr val="E7E6E6">
                <a:lumMod val="50000"/>
              </a:srgbClr>
            </a:solidFill>
            <a:prstDash val="solid"/>
            <a:tailEnd type="triangle"/>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B977591F-ABAD-4996-9BDB-4B58D82A4C7D}"/>
              </a:ext>
            </a:extLst>
          </p:cNvPr>
          <p:cNvCxnSpPr/>
          <p:nvPr/>
        </p:nvCxnSpPr>
        <p:spPr>
          <a:xfrm flipH="1">
            <a:off x="4947920" y="4373578"/>
            <a:ext cx="1374140" cy="558705"/>
          </a:xfrm>
          <a:prstGeom prst="straightConnector1">
            <a:avLst/>
          </a:prstGeom>
          <a:noFill/>
          <a:ln w="25400" cap="flat" cmpd="sng" algn="ctr">
            <a:solidFill>
              <a:srgbClr val="E7E6E6">
                <a:lumMod val="50000"/>
              </a:srgbClr>
            </a:solidFill>
            <a:prstDash val="solid"/>
            <a:tailEnd type="triangle"/>
          </a:ln>
          <a:effectLst>
            <a:outerShdw blurRad="40000" dist="20000" dir="5400000" rotWithShape="0">
              <a:srgbClr val="000000">
                <a:alpha val="38000"/>
              </a:srgbClr>
            </a:outerShdw>
          </a:effectLst>
        </p:spPr>
      </p:cxnSp>
      <p:cxnSp>
        <p:nvCxnSpPr>
          <p:cNvPr id="44" name="Straight Arrow Connector 43">
            <a:extLst>
              <a:ext uri="{FF2B5EF4-FFF2-40B4-BE49-F238E27FC236}">
                <a16:creationId xmlns:a16="http://schemas.microsoft.com/office/drawing/2014/main" id="{66A1EF2A-EEC5-446A-BF61-B775DE05A2D0}"/>
              </a:ext>
            </a:extLst>
          </p:cNvPr>
          <p:cNvCxnSpPr>
            <a:cxnSpLocks/>
          </p:cNvCxnSpPr>
          <p:nvPr/>
        </p:nvCxnSpPr>
        <p:spPr>
          <a:xfrm>
            <a:off x="4433888" y="3081971"/>
            <a:ext cx="1755616" cy="535726"/>
          </a:xfrm>
          <a:prstGeom prst="straightConnector1">
            <a:avLst/>
          </a:prstGeom>
          <a:noFill/>
          <a:ln w="25400" cap="flat" cmpd="sng" algn="ctr">
            <a:solidFill>
              <a:srgbClr val="E7E6E6">
                <a:lumMod val="50000"/>
              </a:srgbClr>
            </a:solidFill>
            <a:prstDash val="solid"/>
            <a:tailEnd type="triangle"/>
          </a:ln>
          <a:effectLst>
            <a:outerShdw blurRad="40000" dist="20000" dir="5400000" rotWithShape="0">
              <a:srgbClr val="000000">
                <a:alpha val="38000"/>
              </a:srgbClr>
            </a:outerShdw>
          </a:effectLst>
        </p:spPr>
      </p:cxnSp>
      <p:cxnSp>
        <p:nvCxnSpPr>
          <p:cNvPr id="45" name="Straight Arrow Connector 44">
            <a:extLst>
              <a:ext uri="{FF2B5EF4-FFF2-40B4-BE49-F238E27FC236}">
                <a16:creationId xmlns:a16="http://schemas.microsoft.com/office/drawing/2014/main" id="{02C7A869-C4F1-49C1-954B-B82337591D9E}"/>
              </a:ext>
            </a:extLst>
          </p:cNvPr>
          <p:cNvCxnSpPr/>
          <p:nvPr/>
        </p:nvCxnSpPr>
        <p:spPr>
          <a:xfrm flipH="1">
            <a:off x="2435860" y="3065147"/>
            <a:ext cx="1998028" cy="507609"/>
          </a:xfrm>
          <a:prstGeom prst="straightConnector1">
            <a:avLst/>
          </a:prstGeom>
          <a:noFill/>
          <a:ln w="25400" cap="flat" cmpd="sng" algn="ctr">
            <a:solidFill>
              <a:srgbClr val="E7E6E6">
                <a:lumMod val="50000"/>
              </a:srgbClr>
            </a:solidFill>
            <a:prstDash val="solid"/>
            <a:tailEnd type="triangle"/>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210FB581-E7A7-4217-A447-890628CA7AD2}"/>
              </a:ext>
            </a:extLst>
          </p:cNvPr>
          <p:cNvSpPr/>
          <p:nvPr/>
        </p:nvSpPr>
        <p:spPr>
          <a:xfrm>
            <a:off x="1061720" y="1811494"/>
            <a:ext cx="6817360" cy="467012"/>
          </a:xfrm>
          <a:prstGeom prst="rect">
            <a:avLst/>
          </a:prstGeom>
          <a:gradFill flip="none" rotWithShape="1">
            <a:gsLst>
              <a:gs pos="0">
                <a:srgbClr val="D2A58E"/>
              </a:gs>
              <a:gs pos="50000">
                <a:srgbClr val="E6CDC0"/>
              </a:gs>
              <a:gs pos="100000">
                <a:srgbClr val="F0E0D8"/>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47" name="TextBox 46">
            <a:extLst>
              <a:ext uri="{FF2B5EF4-FFF2-40B4-BE49-F238E27FC236}">
                <a16:creationId xmlns:a16="http://schemas.microsoft.com/office/drawing/2014/main" id="{A8149FED-8895-4AE2-BE85-2002F7FB86AC}"/>
              </a:ext>
            </a:extLst>
          </p:cNvPr>
          <p:cNvSpPr txBox="1"/>
          <p:nvPr/>
        </p:nvSpPr>
        <p:spPr>
          <a:xfrm>
            <a:off x="1178560" y="1854326"/>
            <a:ext cx="6614160" cy="369332"/>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US"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Post-menopausal women treated with oral (≥ 5 </a:t>
            </a:r>
            <a:r>
              <a:rPr kumimoji="0" lang="en-US" sz="1800" b="1"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pitchFamily="34" charset="0"/>
                <a:cs typeface="Arial" pitchFamily="34" charset="0"/>
              </a:rPr>
              <a:t>yrs</a:t>
            </a:r>
            <a:r>
              <a:rPr kumimoji="0" lang="en-US"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or IV (≥ 3 </a:t>
            </a:r>
            <a:r>
              <a:rPr kumimoji="0" lang="en-US" sz="1800" b="1"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pitchFamily="34" charset="0"/>
                <a:cs typeface="Arial" pitchFamily="34" charset="0"/>
              </a:rPr>
              <a:t>yrs</a:t>
            </a:r>
            <a:r>
              <a:rPr kumimoji="0" lang="en-US"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BPs </a:t>
            </a:r>
            <a:endParaRPr kumimoji="0" lang="en-US" sz="18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endParaRPr>
          </a:p>
        </p:txBody>
      </p:sp>
      <p:sp>
        <p:nvSpPr>
          <p:cNvPr id="48" name="Rectangle 47">
            <a:extLst>
              <a:ext uri="{FF2B5EF4-FFF2-40B4-BE49-F238E27FC236}">
                <a16:creationId xmlns:a16="http://schemas.microsoft.com/office/drawing/2014/main" id="{0BAF7918-DA58-4275-BB6A-72109E911FB1}"/>
              </a:ext>
            </a:extLst>
          </p:cNvPr>
          <p:cNvSpPr/>
          <p:nvPr/>
        </p:nvSpPr>
        <p:spPr>
          <a:xfrm>
            <a:off x="782320" y="2715734"/>
            <a:ext cx="7528560" cy="467012"/>
          </a:xfrm>
          <a:prstGeom prst="rect">
            <a:avLst/>
          </a:prstGeom>
          <a:gradFill flip="none" rotWithShape="1">
            <a:gsLst>
              <a:gs pos="0">
                <a:srgbClr val="CBB873"/>
              </a:gs>
              <a:gs pos="50000">
                <a:srgbClr val="DFD3A5"/>
              </a:gs>
              <a:gs pos="100000">
                <a:srgbClr val="F2EBD6"/>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49" name="TextBox 48">
            <a:extLst>
              <a:ext uri="{FF2B5EF4-FFF2-40B4-BE49-F238E27FC236}">
                <a16:creationId xmlns:a16="http://schemas.microsoft.com/office/drawing/2014/main" id="{03E73E7C-4891-4361-9CD8-89C6C3927AF2}"/>
              </a:ext>
            </a:extLst>
          </p:cNvPr>
          <p:cNvSpPr txBox="1"/>
          <p:nvPr/>
        </p:nvSpPr>
        <p:spPr>
          <a:xfrm>
            <a:off x="1023620" y="2783966"/>
            <a:ext cx="7045960" cy="338554"/>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Hip, spine or multiple other osteoporotic fractures before or during therapy  </a:t>
            </a:r>
            <a:endParaRPr kumimoji="0" lang="en-US"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endParaRPr>
          </a:p>
        </p:txBody>
      </p:sp>
      <p:sp>
        <p:nvSpPr>
          <p:cNvPr id="50" name="TextBox 49">
            <a:extLst>
              <a:ext uri="{FF2B5EF4-FFF2-40B4-BE49-F238E27FC236}">
                <a16:creationId xmlns:a16="http://schemas.microsoft.com/office/drawing/2014/main" id="{F4337415-4A01-419D-AD37-F846A967C08C}"/>
              </a:ext>
            </a:extLst>
          </p:cNvPr>
          <p:cNvSpPr txBox="1"/>
          <p:nvPr/>
        </p:nvSpPr>
        <p:spPr>
          <a:xfrm>
            <a:off x="851218" y="3618178"/>
            <a:ext cx="2748280" cy="1138773"/>
          </a:xfrm>
          <a:prstGeom prst="rect">
            <a:avLst/>
          </a:prstGeom>
          <a:gradFill flip="none" rotWithShape="1">
            <a:gsLst>
              <a:gs pos="0">
                <a:srgbClr val="C9A48D"/>
              </a:gs>
              <a:gs pos="50000">
                <a:srgbClr val="DAC0B0"/>
              </a:gs>
              <a:gs pos="100000">
                <a:srgbClr val="EADBD2"/>
              </a:gs>
            </a:gsLst>
            <a:lin ang="5400000" scaled="1"/>
            <a:tileRect/>
          </a:gradFill>
          <a:ln>
            <a:noFill/>
          </a:ln>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Continue BP</a:t>
            </a:r>
            <a:r>
              <a:rPr kumimoji="0" lang="en-CA" sz="14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1</a:t>
            </a:r>
            <a:r>
              <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or change to alternative anti-fracture therapy</a:t>
            </a:r>
            <a:r>
              <a:rPr kumimoji="0" lang="en-CA" sz="14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2</a:t>
            </a:r>
            <a:r>
              <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a:t>
            </a: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(e.g. </a:t>
            </a:r>
            <a:r>
              <a:rPr kumimoji="0" lang="en-CA" sz="12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Arial" pitchFamily="34" charset="0"/>
                <a:cs typeface="Arial" pitchFamily="34" charset="0"/>
              </a:rPr>
              <a:t>teriperatide</a:t>
            </a: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or denosumab)</a:t>
            </a:r>
            <a:b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br>
            <a:b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b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Reassess every 2-3 years</a:t>
            </a:r>
            <a:endParaRPr kumimoji="0" lang="en-US"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endParaRPr>
          </a:p>
        </p:txBody>
      </p:sp>
      <p:sp>
        <p:nvSpPr>
          <p:cNvPr id="52" name="Rectangle 51">
            <a:extLst>
              <a:ext uri="{FF2B5EF4-FFF2-40B4-BE49-F238E27FC236}">
                <a16:creationId xmlns:a16="http://schemas.microsoft.com/office/drawing/2014/main" id="{1756FF69-C8CD-4CAA-83ED-B91F4C2AA6D8}"/>
              </a:ext>
            </a:extLst>
          </p:cNvPr>
          <p:cNvSpPr/>
          <p:nvPr/>
        </p:nvSpPr>
        <p:spPr>
          <a:xfrm>
            <a:off x="3647440" y="5010586"/>
            <a:ext cx="2590800" cy="983254"/>
          </a:xfrm>
          <a:prstGeom prst="rect">
            <a:avLst/>
          </a:prstGeom>
          <a:gradFill flip="none" rotWithShape="1">
            <a:gsLst>
              <a:gs pos="0">
                <a:srgbClr val="C9A48D"/>
              </a:gs>
              <a:gs pos="50000">
                <a:srgbClr val="DAC0B0"/>
              </a:gs>
              <a:gs pos="100000">
                <a:srgbClr val="EADBD2"/>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54" name="TextBox 53">
            <a:extLst>
              <a:ext uri="{FF2B5EF4-FFF2-40B4-BE49-F238E27FC236}">
                <a16:creationId xmlns:a16="http://schemas.microsoft.com/office/drawing/2014/main" id="{9C244152-C1F3-40F7-9497-DEB0788817B5}"/>
              </a:ext>
            </a:extLst>
          </p:cNvPr>
          <p:cNvSpPr txBox="1"/>
          <p:nvPr/>
        </p:nvSpPr>
        <p:spPr>
          <a:xfrm>
            <a:off x="3657600" y="5188656"/>
            <a:ext cx="2580640" cy="646331"/>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Continue BP for up to 10 yrs</a:t>
            </a:r>
            <a:r>
              <a:rPr kumimoji="0" lang="en-CA" sz="12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1</a:t>
            </a: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or change to alternative anti-fracture therapy</a:t>
            </a:r>
            <a:r>
              <a:rPr kumimoji="0" lang="en-CA" sz="12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2</a:t>
            </a: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a:t>
            </a:r>
            <a:b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b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(e.g. teriparatide or denosumab)</a:t>
            </a:r>
          </a:p>
        </p:txBody>
      </p:sp>
      <p:sp>
        <p:nvSpPr>
          <p:cNvPr id="55" name="Rectangle 54">
            <a:extLst>
              <a:ext uri="{FF2B5EF4-FFF2-40B4-BE49-F238E27FC236}">
                <a16:creationId xmlns:a16="http://schemas.microsoft.com/office/drawing/2014/main" id="{6A6594CC-B838-402D-AD63-0E3EC9E52CA9}"/>
              </a:ext>
            </a:extLst>
          </p:cNvPr>
          <p:cNvSpPr/>
          <p:nvPr/>
        </p:nvSpPr>
        <p:spPr>
          <a:xfrm>
            <a:off x="4947920" y="3639378"/>
            <a:ext cx="2748280" cy="1143000"/>
          </a:xfrm>
          <a:prstGeom prst="rect">
            <a:avLst/>
          </a:prstGeom>
          <a:gradFill flip="none" rotWithShape="1">
            <a:gsLst>
              <a:gs pos="0">
                <a:srgbClr val="C9A48D"/>
              </a:gs>
              <a:gs pos="50000">
                <a:srgbClr val="DAC0B0"/>
              </a:gs>
              <a:gs pos="100000">
                <a:srgbClr val="EADBD2"/>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56" name="TextBox 55">
            <a:extLst>
              <a:ext uri="{FF2B5EF4-FFF2-40B4-BE49-F238E27FC236}">
                <a16:creationId xmlns:a16="http://schemas.microsoft.com/office/drawing/2014/main" id="{FA6B5E1C-4494-4FA6-A57B-748A47A9226B}"/>
              </a:ext>
            </a:extLst>
          </p:cNvPr>
          <p:cNvSpPr txBox="1"/>
          <p:nvPr/>
        </p:nvSpPr>
        <p:spPr>
          <a:xfrm>
            <a:off x="4947920" y="3807840"/>
            <a:ext cx="2748280" cy="738664"/>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Hip BMD T-Score ≤ -2.5</a:t>
            </a:r>
            <a:r>
              <a:rPr kumimoji="0" lang="en-CA" sz="14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3</a:t>
            </a:r>
            <a:r>
              <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 </a:t>
            </a:r>
            <a:br>
              <a:rPr kumimoji="0" lang="en-US"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rPr>
            </a:br>
            <a:r>
              <a:rPr kumimoji="0" lang="en-US"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rPr>
              <a:t>OR</a:t>
            </a:r>
            <a:br>
              <a:rPr kumimoji="0" lang="en-US"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rPr>
            </a:br>
            <a:r>
              <a:rPr kumimoji="0" lang="en-US"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rPr>
              <a:t>High Fracture Risk</a:t>
            </a:r>
            <a:endParaRPr kumimoji="0" lang="en-CA" sz="14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endParaRPr>
          </a:p>
        </p:txBody>
      </p:sp>
      <p:sp>
        <p:nvSpPr>
          <p:cNvPr id="57" name="Rectangle 56">
            <a:extLst>
              <a:ext uri="{FF2B5EF4-FFF2-40B4-BE49-F238E27FC236}">
                <a16:creationId xmlns:a16="http://schemas.microsoft.com/office/drawing/2014/main" id="{E935C011-D6D2-404D-A6D2-EF89865F44C7}"/>
              </a:ext>
            </a:extLst>
          </p:cNvPr>
          <p:cNvSpPr/>
          <p:nvPr/>
        </p:nvSpPr>
        <p:spPr>
          <a:xfrm>
            <a:off x="6380480" y="5010586"/>
            <a:ext cx="2590800" cy="983254"/>
          </a:xfrm>
          <a:prstGeom prst="rect">
            <a:avLst/>
          </a:prstGeom>
          <a:gradFill flip="none" rotWithShape="1">
            <a:gsLst>
              <a:gs pos="0">
                <a:srgbClr val="C9A48D"/>
              </a:gs>
              <a:gs pos="50000">
                <a:srgbClr val="DAC0B0"/>
              </a:gs>
              <a:gs pos="100000">
                <a:srgbClr val="EADBD2"/>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srgbClr val="E7E6E6">
                  <a:lumMod val="25000"/>
                </a:srgbClr>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2D66526E-F3D6-4A0D-8A13-F3F5E648F6E9}"/>
              </a:ext>
            </a:extLst>
          </p:cNvPr>
          <p:cNvSpPr txBox="1"/>
          <p:nvPr/>
        </p:nvSpPr>
        <p:spPr>
          <a:xfrm>
            <a:off x="6390640" y="5222650"/>
            <a:ext cx="2580640" cy="58990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Consider BP drug holiday</a:t>
            </a:r>
          </a:p>
          <a:p>
            <a:pPr marL="0" marR="0" lvl="0" indent="0" algn="ctr" defTabSz="457200" rtl="0" eaLnBrk="1" fontAlgn="base" latinLnBrk="0" hangingPunct="1">
              <a:lnSpc>
                <a:spcPct val="100000"/>
              </a:lnSpc>
              <a:spcBef>
                <a:spcPct val="0"/>
              </a:spcBef>
              <a:spcAft>
                <a:spcPts val="1000"/>
              </a:spcAft>
              <a:buClrTx/>
              <a:buSzTx/>
              <a:buFontTx/>
              <a:buNone/>
              <a:tabLst/>
              <a:defRPr/>
            </a:pPr>
            <a:r>
              <a:rPr kumimoji="0" lang="en-CA" sz="12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Arial" pitchFamily="34" charset="0"/>
                <a:cs typeface="Arial" pitchFamily="34" charset="0"/>
              </a:rPr>
              <a:t>Reassess every 2-3 years</a:t>
            </a:r>
          </a:p>
        </p:txBody>
      </p:sp>
      <p:sp>
        <p:nvSpPr>
          <p:cNvPr id="59" name="TextBox 58">
            <a:extLst>
              <a:ext uri="{FF2B5EF4-FFF2-40B4-BE49-F238E27FC236}">
                <a16:creationId xmlns:a16="http://schemas.microsoft.com/office/drawing/2014/main" id="{01875760-2AAB-4BE3-B935-CC55F708C0FD}"/>
              </a:ext>
            </a:extLst>
          </p:cNvPr>
          <p:cNvSpPr txBox="1"/>
          <p:nvPr/>
        </p:nvSpPr>
        <p:spPr>
          <a:xfrm>
            <a:off x="1534478" y="3221865"/>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YES</a:t>
            </a:r>
          </a:p>
        </p:txBody>
      </p:sp>
      <p:sp>
        <p:nvSpPr>
          <p:cNvPr id="60" name="TextBox 59">
            <a:extLst>
              <a:ext uri="{FF2B5EF4-FFF2-40B4-BE49-F238E27FC236}">
                <a16:creationId xmlns:a16="http://schemas.microsoft.com/office/drawing/2014/main" id="{14E7AD1E-C2B2-4229-BF22-7E105189DDE9}"/>
              </a:ext>
            </a:extLst>
          </p:cNvPr>
          <p:cNvSpPr txBox="1"/>
          <p:nvPr/>
        </p:nvSpPr>
        <p:spPr>
          <a:xfrm>
            <a:off x="5631180" y="3221865"/>
            <a:ext cx="138176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NO</a:t>
            </a:r>
          </a:p>
        </p:txBody>
      </p:sp>
      <p:sp>
        <p:nvSpPr>
          <p:cNvPr id="63" name="Rectangle 62">
            <a:extLst>
              <a:ext uri="{FF2B5EF4-FFF2-40B4-BE49-F238E27FC236}">
                <a16:creationId xmlns:a16="http://schemas.microsoft.com/office/drawing/2014/main" id="{7933BE17-1EA2-4C12-BE04-072361EB526B}"/>
              </a:ext>
            </a:extLst>
          </p:cNvPr>
          <p:cNvSpPr/>
          <p:nvPr/>
        </p:nvSpPr>
        <p:spPr>
          <a:xfrm>
            <a:off x="355600" y="5128884"/>
            <a:ext cx="3159760" cy="830997"/>
          </a:xfrm>
          <a:prstGeom prst="rect">
            <a:avLst/>
          </a:prstGeom>
        </p:spPr>
        <p:txBody>
          <a:bodyPr wrap="square">
            <a:spAutoFit/>
          </a:bodyPr>
          <a:lstStyle/>
          <a:p>
            <a:pPr marL="285750" marR="0" lvl="0" indent="-285750" algn="l" defTabSz="457200" rtl="0" eaLnBrk="1" fontAlgn="base" latinLnBrk="0" hangingPunct="1">
              <a:lnSpc>
                <a:spcPct val="100000"/>
              </a:lnSpc>
              <a:spcBef>
                <a:spcPct val="0"/>
              </a:spcBef>
              <a:spcAft>
                <a:spcPct val="0"/>
              </a:spcAft>
              <a:buClr>
                <a:srgbClr val="554856"/>
              </a:buClr>
              <a:buSzTx/>
              <a:buFont typeface="Wingdings" panose="05000000000000000000" pitchFamily="2" charset="2"/>
              <a:buChar char="§"/>
              <a:tabLst/>
              <a:defRPr/>
            </a:pPr>
            <a:r>
              <a:rPr kumimoji="0" lang="en-CA"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pitchFamily="34" charset="0"/>
              </a:rPr>
              <a:t>Decision to stop therapy should be made on individual basis, based on informed choice of benefits/risks</a:t>
            </a:r>
          </a:p>
        </p:txBody>
      </p:sp>
    </p:spTree>
    <p:extLst>
      <p:ext uri="{BB962C8B-B14F-4D97-AF65-F5344CB8AC3E}">
        <p14:creationId xmlns:p14="http://schemas.microsoft.com/office/powerpoint/2010/main" val="166534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8" grpId="0" animBg="1"/>
      <p:bldP spid="49" grpId="0"/>
      <p:bldP spid="50" grpId="0" animBg="1"/>
      <p:bldP spid="52" grpId="0" animBg="1"/>
      <p:bldP spid="54" grpId="0"/>
      <p:bldP spid="55" grpId="0" animBg="1"/>
      <p:bldP spid="56" grpId="0"/>
      <p:bldP spid="57" grpId="0" animBg="1"/>
      <p:bldP spid="58" grpId="0"/>
      <p:bldP spid="59" grpId="0"/>
      <p:bldP spid="60" grpId="0"/>
      <p:bldP spid="63"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42136"/>
            <a:ext cx="7389845" cy="1077218"/>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Risks of Major Osteoporotic Fracture and Other Rare Events</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ADF1"/>
              </a:buClr>
              <a:defRPr/>
            </a:pPr>
            <a:r>
              <a:rPr lang="en-US" sz="900" dirty="0">
                <a:solidFill>
                  <a:srgbClr val="000000"/>
                </a:solidFill>
                <a:latin typeface="Arial Narrow" panose="020B0606020202030204" pitchFamily="34" charset="0"/>
              </a:rPr>
              <a:t>Brown, J.P., et al. </a:t>
            </a:r>
            <a:r>
              <a:rPr lang="en-US" sz="900" i="1" dirty="0">
                <a:solidFill>
                  <a:srgbClr val="000000"/>
                </a:solidFill>
                <a:latin typeface="Arial Narrow" panose="020B0606020202030204" pitchFamily="34" charset="0"/>
              </a:rPr>
              <a:t>Can Fam Physician</a:t>
            </a:r>
            <a:r>
              <a:rPr lang="en-US" sz="900" dirty="0">
                <a:solidFill>
                  <a:srgbClr val="000000"/>
                </a:solidFill>
                <a:latin typeface="Arial Narrow" panose="020B0606020202030204" pitchFamily="34" charset="0"/>
              </a:rPr>
              <a:t>. 2014;60:324-333</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5" name="Chart 4">
            <a:extLst>
              <a:ext uri="{FF2B5EF4-FFF2-40B4-BE49-F238E27FC236}">
                <a16:creationId xmlns:a16="http://schemas.microsoft.com/office/drawing/2014/main" id="{7DA2464C-1BB2-4BC2-90A2-798DA75C0464}"/>
              </a:ext>
            </a:extLst>
          </p:cNvPr>
          <p:cNvGraphicFramePr/>
          <p:nvPr>
            <p:extLst>
              <p:ext uri="{D42A27DB-BD31-4B8C-83A1-F6EECF244321}">
                <p14:modId xmlns:p14="http://schemas.microsoft.com/office/powerpoint/2010/main" val="626296946"/>
              </p:ext>
            </p:extLst>
          </p:nvPr>
        </p:nvGraphicFramePr>
        <p:xfrm>
          <a:off x="397326" y="1543957"/>
          <a:ext cx="8175171"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CB88890-75FC-47F4-9691-E2DC32320AF4}"/>
              </a:ext>
            </a:extLst>
          </p:cNvPr>
          <p:cNvSpPr txBox="1"/>
          <p:nvPr/>
        </p:nvSpPr>
        <p:spPr>
          <a:xfrm>
            <a:off x="570525" y="2698794"/>
            <a:ext cx="461665" cy="1754326"/>
          </a:xfrm>
          <a:prstGeom prst="rect">
            <a:avLst/>
          </a:prstGeom>
          <a:noFill/>
        </p:spPr>
        <p:txBody>
          <a:bodyPr vert="vert270" wrap="square" rtlCol="0">
            <a:spAutoFit/>
          </a:bodyPr>
          <a:lstStyle/>
          <a:p>
            <a:pPr algn="ctr"/>
            <a:r>
              <a:rPr lang="en-CA" b="1" dirty="0">
                <a:solidFill>
                  <a:schemeClr val="bg2">
                    <a:lumMod val="25000"/>
                  </a:schemeClr>
                </a:solidFill>
                <a:latin typeface="Arial Narrow" panose="020B0606020202030204" pitchFamily="34" charset="0"/>
              </a:rPr>
              <a:t>EVENTS</a:t>
            </a:r>
          </a:p>
        </p:txBody>
      </p:sp>
      <p:sp>
        <p:nvSpPr>
          <p:cNvPr id="8" name="Rectangle 7">
            <a:extLst>
              <a:ext uri="{FF2B5EF4-FFF2-40B4-BE49-F238E27FC236}">
                <a16:creationId xmlns:a16="http://schemas.microsoft.com/office/drawing/2014/main" id="{BA8D58CF-A915-46A8-BB98-3EA7C6BEEC55}"/>
              </a:ext>
            </a:extLst>
          </p:cNvPr>
          <p:cNvSpPr/>
          <p:nvPr/>
        </p:nvSpPr>
        <p:spPr>
          <a:xfrm>
            <a:off x="4142015" y="5523617"/>
            <a:ext cx="4207328" cy="277000"/>
          </a:xfrm>
          <a:prstGeom prst="rect">
            <a:avLst/>
          </a:prstGeom>
        </p:spPr>
        <p:txBody>
          <a:bodyPr wrap="square">
            <a:spAutoFit/>
          </a:bodyPr>
          <a:lstStyle/>
          <a:p>
            <a:pPr algn="ctr"/>
            <a:r>
              <a:rPr lang="en-US" sz="1200" b="1" dirty="0">
                <a:solidFill>
                  <a:schemeClr val="bg2">
                    <a:lumMod val="25000"/>
                  </a:schemeClr>
                </a:solidFill>
                <a:latin typeface="Arial Narrow" panose="020B0606020202030204" pitchFamily="34" charset="0"/>
              </a:rPr>
              <a:t>INCIDENCE PER 100 000 PERSON-YEARS </a:t>
            </a:r>
            <a:endParaRPr lang="en-CA" sz="1200" b="1" dirty="0">
              <a:solidFill>
                <a:schemeClr val="bg2">
                  <a:lumMod val="25000"/>
                </a:schemeClr>
              </a:solidFill>
              <a:latin typeface="Arial Narrow" panose="020B0606020202030204" pitchFamily="34" charset="0"/>
            </a:endParaRPr>
          </a:p>
        </p:txBody>
      </p:sp>
    </p:spTree>
    <p:extLst>
      <p:ext uri="{BB962C8B-B14F-4D97-AF65-F5344CB8AC3E}">
        <p14:creationId xmlns:p14="http://schemas.microsoft.com/office/powerpoint/2010/main" val="15840461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29224"/>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No Holiday with Denosumab</a:t>
            </a:r>
            <a:b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Loss of benefit and increased risk of vertebral fractures</a:t>
            </a:r>
            <a:endPar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McClung, M.R. </a:t>
            </a:r>
            <a:r>
              <a:rPr kumimoji="0" lang="en-CA" sz="900" b="0"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Osteoporos</a:t>
            </a:r>
            <a:r>
              <a:rPr kumimoji="0" lang="en-CA" sz="9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Int</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2016;</a:t>
            </a: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27(5):1677-82.</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DOI: 10.1007/s00198-016-3553-3; Cummings, S.R., et al. </a:t>
            </a:r>
            <a:r>
              <a:rPr kumimoji="0" lang="en-CA" sz="9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 Bone Miner Res</a:t>
            </a:r>
            <a:r>
              <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2018;33(2):190-198.</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0" name="Rectangle 159">
            <a:extLst>
              <a:ext uri="{FF2B5EF4-FFF2-40B4-BE49-F238E27FC236}">
                <a16:creationId xmlns:a16="http://schemas.microsoft.com/office/drawing/2014/main" id="{02F85C76-EF39-48B7-B55C-370167480495}"/>
              </a:ext>
            </a:extLst>
          </p:cNvPr>
          <p:cNvSpPr/>
          <p:nvPr/>
        </p:nvSpPr>
        <p:spPr>
          <a:xfrm>
            <a:off x="401515" y="5148988"/>
            <a:ext cx="8340969" cy="1122359"/>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If denosumab is discontinued, steps must be taken to prevent rapid bone loss; biologic therapies (due to half-life) only control the disease process for as long as drug taken.</a:t>
            </a:r>
          </a:p>
        </p:txBody>
      </p:sp>
      <p:pic>
        <p:nvPicPr>
          <p:cNvPr id="2" name="Picture 1">
            <a:extLst>
              <a:ext uri="{FF2B5EF4-FFF2-40B4-BE49-F238E27FC236}">
                <a16:creationId xmlns:a16="http://schemas.microsoft.com/office/drawing/2014/main" id="{39AE9EFA-A94D-4667-946A-E349A2FD3B8B}"/>
              </a:ext>
            </a:extLst>
          </p:cNvPr>
          <p:cNvPicPr>
            <a:picLocks noChangeAspect="1"/>
          </p:cNvPicPr>
          <p:nvPr/>
        </p:nvPicPr>
        <p:blipFill>
          <a:blip r:embed="rId4"/>
          <a:stretch>
            <a:fillRect/>
          </a:stretch>
        </p:blipFill>
        <p:spPr>
          <a:xfrm>
            <a:off x="1489117" y="1501170"/>
            <a:ext cx="6212825" cy="349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408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25807"/>
            <a:ext cx="7389845" cy="1138773"/>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Effect of Denosumab Discontinuation </a:t>
            </a:r>
            <a:b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32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DEFEND</a:t>
            </a:r>
            <a:endParaRPr kumimoji="0" lang="en-US" sz="20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Results from a follow-up to a 2-year phase 3 trial of denosumab in postmenopausal women with low bone mass (DEFEND, N = 332). Off-treatment phase of the trial included 256 women.</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Bone HG,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Endocrinol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Metab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2011;96;972-980.</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8" name="Rectangle 8">
            <a:extLst>
              <a:ext uri="{FF2B5EF4-FFF2-40B4-BE49-F238E27FC236}">
                <a16:creationId xmlns:a16="http://schemas.microsoft.com/office/drawing/2014/main" id="{07FE3260-EEE8-48C6-B522-BEABFAB0EA37}"/>
              </a:ext>
            </a:extLst>
          </p:cNvPr>
          <p:cNvSpPr>
            <a:spLocks noChangeArrowheads="1"/>
          </p:cNvSpPr>
          <p:nvPr/>
        </p:nvSpPr>
        <p:spPr bwMode="auto">
          <a:xfrm>
            <a:off x="6909093" y="2289218"/>
            <a:ext cx="1813866" cy="2759582"/>
          </a:xfrm>
          <a:prstGeom prst="rect">
            <a:avLst/>
          </a:prstGeom>
          <a:solidFill>
            <a:srgbClr val="F2EBD6"/>
          </a:solidFill>
          <a:ln w="9525" algn="ctr">
            <a:noFill/>
            <a:miter lim="800000"/>
            <a:headEnd/>
            <a:tailEnd/>
          </a:ln>
          <a:effectLst/>
        </p:spPr>
        <p:txBody>
          <a:bodyPr wrap="none" lIns="9144" tIns="9144" rIns="9144" bIns="91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a typeface="+mn-ea"/>
              <a:cs typeface="+mn-cs"/>
            </a:endParaRPr>
          </a:p>
        </p:txBody>
      </p:sp>
      <p:sp>
        <p:nvSpPr>
          <p:cNvPr id="329" name="Rectangle 10">
            <a:extLst>
              <a:ext uri="{FF2B5EF4-FFF2-40B4-BE49-F238E27FC236}">
                <a16:creationId xmlns:a16="http://schemas.microsoft.com/office/drawing/2014/main" id="{DDD0369C-B644-4A86-8040-58C227495718}"/>
              </a:ext>
            </a:extLst>
          </p:cNvPr>
          <p:cNvSpPr>
            <a:spLocks noChangeArrowheads="1"/>
          </p:cNvSpPr>
          <p:nvPr/>
        </p:nvSpPr>
        <p:spPr bwMode="auto">
          <a:xfrm>
            <a:off x="5288860" y="2289218"/>
            <a:ext cx="1623662" cy="2759582"/>
          </a:xfrm>
          <a:prstGeom prst="rect">
            <a:avLst/>
          </a:prstGeom>
          <a:solidFill>
            <a:srgbClr val="F9F6ED"/>
          </a:solidFill>
          <a:ln w="9525" algn="ctr">
            <a:noFill/>
            <a:miter lim="800000"/>
            <a:headEnd/>
            <a:tailEnd/>
          </a:ln>
          <a:effectLst/>
        </p:spPr>
        <p:txBody>
          <a:bodyPr wrap="none" lIns="9144" tIns="9144" rIns="9144" bIns="91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a typeface="+mn-ea"/>
              <a:cs typeface="+mn-cs"/>
            </a:endParaRPr>
          </a:p>
        </p:txBody>
      </p:sp>
      <p:cxnSp>
        <p:nvCxnSpPr>
          <p:cNvPr id="330" name="Straight Connector 329">
            <a:extLst>
              <a:ext uri="{FF2B5EF4-FFF2-40B4-BE49-F238E27FC236}">
                <a16:creationId xmlns:a16="http://schemas.microsoft.com/office/drawing/2014/main" id="{239BBAE4-0428-4F0A-BC85-FBF0E578E44A}"/>
              </a:ext>
            </a:extLst>
          </p:cNvPr>
          <p:cNvCxnSpPr/>
          <p:nvPr/>
        </p:nvCxnSpPr>
        <p:spPr bwMode="auto">
          <a:xfrm>
            <a:off x="5277596" y="2289218"/>
            <a:ext cx="0" cy="2777871"/>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45139B28-90B9-4503-8E5F-9CDC3C1D57E5}"/>
              </a:ext>
            </a:extLst>
          </p:cNvPr>
          <p:cNvCxnSpPr/>
          <p:nvPr/>
        </p:nvCxnSpPr>
        <p:spPr bwMode="auto">
          <a:xfrm>
            <a:off x="5277596" y="5054897"/>
            <a:ext cx="3459480"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EA8B3848-B778-450B-9937-C6C5072CBDC5}"/>
              </a:ext>
            </a:extLst>
          </p:cNvPr>
          <p:cNvCxnSpPr/>
          <p:nvPr/>
        </p:nvCxnSpPr>
        <p:spPr bwMode="auto">
          <a:xfrm>
            <a:off x="5191871" y="253877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71C5BB09-B92F-4F7E-B7A7-BE5EC33BAE5D}"/>
              </a:ext>
            </a:extLst>
          </p:cNvPr>
          <p:cNvCxnSpPr/>
          <p:nvPr/>
        </p:nvCxnSpPr>
        <p:spPr bwMode="auto">
          <a:xfrm>
            <a:off x="5191871" y="276356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4B888C9D-D872-48F2-A145-D0774B735B19}"/>
              </a:ext>
            </a:extLst>
          </p:cNvPr>
          <p:cNvCxnSpPr/>
          <p:nvPr/>
        </p:nvCxnSpPr>
        <p:spPr bwMode="auto">
          <a:xfrm>
            <a:off x="5191871" y="299406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27042C17-3D82-4EB9-81D6-2F83F7B9B303}"/>
              </a:ext>
            </a:extLst>
          </p:cNvPr>
          <p:cNvCxnSpPr/>
          <p:nvPr/>
        </p:nvCxnSpPr>
        <p:spPr bwMode="auto">
          <a:xfrm>
            <a:off x="5191871" y="322076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5F229C2B-9034-4F8F-B033-5F5777854B12}"/>
              </a:ext>
            </a:extLst>
          </p:cNvPr>
          <p:cNvCxnSpPr/>
          <p:nvPr/>
        </p:nvCxnSpPr>
        <p:spPr bwMode="auto">
          <a:xfrm>
            <a:off x="5191871" y="344555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85E93713-5EEC-4BD0-B202-47F4C9078B55}"/>
              </a:ext>
            </a:extLst>
          </p:cNvPr>
          <p:cNvCxnSpPr/>
          <p:nvPr/>
        </p:nvCxnSpPr>
        <p:spPr bwMode="auto">
          <a:xfrm>
            <a:off x="5191871" y="366843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8" name="Straight Connector 337">
            <a:extLst>
              <a:ext uri="{FF2B5EF4-FFF2-40B4-BE49-F238E27FC236}">
                <a16:creationId xmlns:a16="http://schemas.microsoft.com/office/drawing/2014/main" id="{A31C0DAA-66DC-4847-92FC-EBCFF5D178FB}"/>
              </a:ext>
            </a:extLst>
          </p:cNvPr>
          <p:cNvCxnSpPr/>
          <p:nvPr/>
        </p:nvCxnSpPr>
        <p:spPr bwMode="auto">
          <a:xfrm>
            <a:off x="5191871" y="389322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F37FE530-A1A1-4BD0-A156-EB0CEF76571B}"/>
              </a:ext>
            </a:extLst>
          </p:cNvPr>
          <p:cNvCxnSpPr/>
          <p:nvPr/>
        </p:nvCxnSpPr>
        <p:spPr bwMode="auto">
          <a:xfrm>
            <a:off x="5191871" y="412027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E7BD2C6B-D54B-4A26-8FAC-21733A2FAE7B}"/>
              </a:ext>
            </a:extLst>
          </p:cNvPr>
          <p:cNvCxnSpPr/>
          <p:nvPr/>
        </p:nvCxnSpPr>
        <p:spPr bwMode="auto">
          <a:xfrm>
            <a:off x="5191871" y="4348749"/>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1" name="Straight Connector 340">
            <a:extLst>
              <a:ext uri="{FF2B5EF4-FFF2-40B4-BE49-F238E27FC236}">
                <a16:creationId xmlns:a16="http://schemas.microsoft.com/office/drawing/2014/main" id="{A23891C8-A06F-4746-8AC0-275ABD6B61AD}"/>
              </a:ext>
            </a:extLst>
          </p:cNvPr>
          <p:cNvCxnSpPr/>
          <p:nvPr/>
        </p:nvCxnSpPr>
        <p:spPr bwMode="auto">
          <a:xfrm>
            <a:off x="5191871" y="4565357"/>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117DE7C5-BA09-49A1-A55D-8CD45203ABF3}"/>
              </a:ext>
            </a:extLst>
          </p:cNvPr>
          <p:cNvCxnSpPr/>
          <p:nvPr/>
        </p:nvCxnSpPr>
        <p:spPr bwMode="auto">
          <a:xfrm>
            <a:off x="5191871" y="478459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67021374-42E5-49E0-B07B-8BA9F2AF9E75}"/>
              </a:ext>
            </a:extLst>
          </p:cNvPr>
          <p:cNvCxnSpPr/>
          <p:nvPr/>
        </p:nvCxnSpPr>
        <p:spPr bwMode="auto">
          <a:xfrm>
            <a:off x="5191871" y="501476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F285FBD6-2009-44D1-82FD-1C193575E6BD}"/>
              </a:ext>
            </a:extLst>
          </p:cNvPr>
          <p:cNvCxnSpPr/>
          <p:nvPr/>
        </p:nvCxnSpPr>
        <p:spPr bwMode="auto">
          <a:xfrm>
            <a:off x="5338556"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61A7553E-D4E4-4344-AB47-CE6D8D3562C1}"/>
              </a:ext>
            </a:extLst>
          </p:cNvPr>
          <p:cNvCxnSpPr/>
          <p:nvPr/>
        </p:nvCxnSpPr>
        <p:spPr bwMode="auto">
          <a:xfrm>
            <a:off x="5735307"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87F0137A-B006-4104-A96D-5E422F62FF7B}"/>
              </a:ext>
            </a:extLst>
          </p:cNvPr>
          <p:cNvCxnSpPr/>
          <p:nvPr/>
        </p:nvCxnSpPr>
        <p:spPr bwMode="auto">
          <a:xfrm>
            <a:off x="6123522"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61E0FDB8-66B5-474E-B437-18782E6A415F}"/>
              </a:ext>
            </a:extLst>
          </p:cNvPr>
          <p:cNvCxnSpPr/>
          <p:nvPr/>
        </p:nvCxnSpPr>
        <p:spPr bwMode="auto">
          <a:xfrm>
            <a:off x="6552041"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65C51144-823D-46D4-A6EA-A969D77AEBB0}"/>
              </a:ext>
            </a:extLst>
          </p:cNvPr>
          <p:cNvCxnSpPr/>
          <p:nvPr/>
        </p:nvCxnSpPr>
        <p:spPr bwMode="auto">
          <a:xfrm>
            <a:off x="6904466"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33886C5F-FFFB-4A51-8789-01D57662581E}"/>
              </a:ext>
            </a:extLst>
          </p:cNvPr>
          <p:cNvCxnSpPr/>
          <p:nvPr/>
        </p:nvCxnSpPr>
        <p:spPr bwMode="auto">
          <a:xfrm>
            <a:off x="6904466" y="2317925"/>
            <a:ext cx="0" cy="2736972"/>
          </a:xfrm>
          <a:prstGeom prst="line">
            <a:avLst/>
          </a:prstGeom>
          <a:noFill/>
          <a:ln w="19050" cap="rnd">
            <a:solidFill>
              <a:sysClr val="windowText" lastClr="000000">
                <a:lumMod val="75000"/>
                <a:lumOff val="25000"/>
              </a:sysClr>
            </a:solidFill>
            <a:prstDash val="sysDot"/>
            <a:round/>
            <a:headEnd/>
            <a:tailEnd/>
          </a:ln>
          <a:effectLst/>
        </p:spPr>
      </p:cxnSp>
      <p:cxnSp>
        <p:nvCxnSpPr>
          <p:cNvPr id="350" name="Straight Connector 349">
            <a:extLst>
              <a:ext uri="{FF2B5EF4-FFF2-40B4-BE49-F238E27FC236}">
                <a16:creationId xmlns:a16="http://schemas.microsoft.com/office/drawing/2014/main" id="{1B3028DC-6132-4E75-A98C-ED1B62343E83}"/>
              </a:ext>
            </a:extLst>
          </p:cNvPr>
          <p:cNvCxnSpPr/>
          <p:nvPr/>
        </p:nvCxnSpPr>
        <p:spPr bwMode="auto">
          <a:xfrm>
            <a:off x="7296720"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7A83392B-4768-4293-B748-472D671A6702}"/>
              </a:ext>
            </a:extLst>
          </p:cNvPr>
          <p:cNvCxnSpPr/>
          <p:nvPr/>
        </p:nvCxnSpPr>
        <p:spPr bwMode="auto">
          <a:xfrm>
            <a:off x="7683122"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6C5CE013-0641-47C5-9403-CECCABA29909}"/>
              </a:ext>
            </a:extLst>
          </p:cNvPr>
          <p:cNvCxnSpPr/>
          <p:nvPr/>
        </p:nvCxnSpPr>
        <p:spPr bwMode="auto">
          <a:xfrm>
            <a:off x="8072065"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AC658135-A547-4D3A-9BAF-B8BFC4C4989C}"/>
              </a:ext>
            </a:extLst>
          </p:cNvPr>
          <p:cNvCxnSpPr/>
          <p:nvPr/>
        </p:nvCxnSpPr>
        <p:spPr bwMode="auto">
          <a:xfrm>
            <a:off x="8470591" y="505489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356E11E2-74D6-4E62-A947-C2C0EB240B58}"/>
              </a:ext>
            </a:extLst>
          </p:cNvPr>
          <p:cNvCxnSpPr/>
          <p:nvPr/>
        </p:nvCxnSpPr>
        <p:spPr bwMode="auto">
          <a:xfrm>
            <a:off x="5191871" y="230826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sp>
        <p:nvSpPr>
          <p:cNvPr id="355" name="TextBox 354">
            <a:extLst>
              <a:ext uri="{FF2B5EF4-FFF2-40B4-BE49-F238E27FC236}">
                <a16:creationId xmlns:a16="http://schemas.microsoft.com/office/drawing/2014/main" id="{D2D84E1E-88AA-4562-95F4-BDCAD784FDEF}"/>
              </a:ext>
            </a:extLst>
          </p:cNvPr>
          <p:cNvSpPr txBox="1"/>
          <p:nvPr/>
        </p:nvSpPr>
        <p:spPr>
          <a:xfrm>
            <a:off x="4834682" y="2410893"/>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8</a:t>
            </a:r>
          </a:p>
        </p:txBody>
      </p:sp>
      <p:sp>
        <p:nvSpPr>
          <p:cNvPr id="356" name="TextBox 355">
            <a:extLst>
              <a:ext uri="{FF2B5EF4-FFF2-40B4-BE49-F238E27FC236}">
                <a16:creationId xmlns:a16="http://schemas.microsoft.com/office/drawing/2014/main" id="{8D87E359-A615-4EC6-AD24-A135A99557D2}"/>
              </a:ext>
            </a:extLst>
          </p:cNvPr>
          <p:cNvSpPr txBox="1"/>
          <p:nvPr/>
        </p:nvSpPr>
        <p:spPr>
          <a:xfrm>
            <a:off x="4834682" y="3547083"/>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dirty="0">
              <a:ln>
                <a:noFill/>
              </a:ln>
              <a:solidFill>
                <a:srgbClr val="000000">
                  <a:lumMod val="75000"/>
                  <a:lumOff val="25000"/>
                </a:srgbClr>
              </a:solidFill>
              <a:effectLst/>
              <a:uLnTx/>
              <a:uFillTx/>
              <a:latin typeface="Verdana"/>
              <a:ea typeface="+mn-ea"/>
              <a:cs typeface="+mn-cs"/>
            </a:endParaRPr>
          </a:p>
        </p:txBody>
      </p:sp>
      <p:sp>
        <p:nvSpPr>
          <p:cNvPr id="357" name="TextBox 356">
            <a:extLst>
              <a:ext uri="{FF2B5EF4-FFF2-40B4-BE49-F238E27FC236}">
                <a16:creationId xmlns:a16="http://schemas.microsoft.com/office/drawing/2014/main" id="{EF22AF46-8A27-4C76-9EEC-71656A4F301E}"/>
              </a:ext>
            </a:extLst>
          </p:cNvPr>
          <p:cNvSpPr txBox="1"/>
          <p:nvPr/>
        </p:nvSpPr>
        <p:spPr>
          <a:xfrm>
            <a:off x="4834682" y="4194613"/>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a:t>
            </a:r>
          </a:p>
        </p:txBody>
      </p:sp>
      <p:sp>
        <p:nvSpPr>
          <p:cNvPr id="358" name="TextBox 357">
            <a:extLst>
              <a:ext uri="{FF2B5EF4-FFF2-40B4-BE49-F238E27FC236}">
                <a16:creationId xmlns:a16="http://schemas.microsoft.com/office/drawing/2014/main" id="{C274E754-B9CC-4F61-A758-510CA3BCD741}"/>
              </a:ext>
            </a:extLst>
          </p:cNvPr>
          <p:cNvSpPr txBox="1"/>
          <p:nvPr/>
        </p:nvSpPr>
        <p:spPr>
          <a:xfrm>
            <a:off x="4834682" y="4639378"/>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-2</a:t>
            </a:r>
          </a:p>
        </p:txBody>
      </p:sp>
      <p:sp>
        <p:nvSpPr>
          <p:cNvPr id="359" name="TextBox 358">
            <a:extLst>
              <a:ext uri="{FF2B5EF4-FFF2-40B4-BE49-F238E27FC236}">
                <a16:creationId xmlns:a16="http://schemas.microsoft.com/office/drawing/2014/main" id="{B1EC67A3-4D20-4CF3-9FAB-D51DF8829753}"/>
              </a:ext>
            </a:extLst>
          </p:cNvPr>
          <p:cNvSpPr txBox="1"/>
          <p:nvPr/>
        </p:nvSpPr>
        <p:spPr>
          <a:xfrm>
            <a:off x="5202723" y="5159058"/>
            <a:ext cx="2638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a:t>
            </a:r>
          </a:p>
        </p:txBody>
      </p:sp>
      <p:sp>
        <p:nvSpPr>
          <p:cNvPr id="360" name="TextBox 359">
            <a:extLst>
              <a:ext uri="{FF2B5EF4-FFF2-40B4-BE49-F238E27FC236}">
                <a16:creationId xmlns:a16="http://schemas.microsoft.com/office/drawing/2014/main" id="{8AA4E319-A354-4101-B58E-2B2572F10F62}"/>
              </a:ext>
            </a:extLst>
          </p:cNvPr>
          <p:cNvSpPr txBox="1"/>
          <p:nvPr/>
        </p:nvSpPr>
        <p:spPr>
          <a:xfrm>
            <a:off x="5612483" y="5159058"/>
            <a:ext cx="23985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6</a:t>
            </a:r>
          </a:p>
        </p:txBody>
      </p:sp>
      <p:sp>
        <p:nvSpPr>
          <p:cNvPr id="361" name="TextBox 360">
            <a:extLst>
              <a:ext uri="{FF2B5EF4-FFF2-40B4-BE49-F238E27FC236}">
                <a16:creationId xmlns:a16="http://schemas.microsoft.com/office/drawing/2014/main" id="{147A2DEF-E52F-4E8E-89E8-A2B2ACF48BBC}"/>
              </a:ext>
            </a:extLst>
          </p:cNvPr>
          <p:cNvSpPr txBox="1"/>
          <p:nvPr/>
        </p:nvSpPr>
        <p:spPr>
          <a:xfrm>
            <a:off x="5953365"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12</a:t>
            </a:r>
          </a:p>
        </p:txBody>
      </p:sp>
      <p:sp>
        <p:nvSpPr>
          <p:cNvPr id="362" name="TextBox 361">
            <a:extLst>
              <a:ext uri="{FF2B5EF4-FFF2-40B4-BE49-F238E27FC236}">
                <a16:creationId xmlns:a16="http://schemas.microsoft.com/office/drawing/2014/main" id="{96C76FA6-BCEF-4C15-A2F2-85CE9CE9075C}"/>
              </a:ext>
            </a:extLst>
          </p:cNvPr>
          <p:cNvSpPr txBox="1"/>
          <p:nvPr/>
        </p:nvSpPr>
        <p:spPr>
          <a:xfrm>
            <a:off x="6371992"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18</a:t>
            </a:r>
          </a:p>
        </p:txBody>
      </p:sp>
      <p:sp>
        <p:nvSpPr>
          <p:cNvPr id="363" name="TextBox 362">
            <a:extLst>
              <a:ext uri="{FF2B5EF4-FFF2-40B4-BE49-F238E27FC236}">
                <a16:creationId xmlns:a16="http://schemas.microsoft.com/office/drawing/2014/main" id="{B684D4A6-D3F7-4E91-A419-FB51497A190B}"/>
              </a:ext>
            </a:extLst>
          </p:cNvPr>
          <p:cNvSpPr txBox="1"/>
          <p:nvPr/>
        </p:nvSpPr>
        <p:spPr>
          <a:xfrm>
            <a:off x="6729201"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24</a:t>
            </a:r>
          </a:p>
        </p:txBody>
      </p:sp>
      <p:sp>
        <p:nvSpPr>
          <p:cNvPr id="364" name="TextBox 363">
            <a:extLst>
              <a:ext uri="{FF2B5EF4-FFF2-40B4-BE49-F238E27FC236}">
                <a16:creationId xmlns:a16="http://schemas.microsoft.com/office/drawing/2014/main" id="{C75AE13E-4C0F-4F74-A107-FA666700D238}"/>
              </a:ext>
            </a:extLst>
          </p:cNvPr>
          <p:cNvSpPr txBox="1"/>
          <p:nvPr/>
        </p:nvSpPr>
        <p:spPr>
          <a:xfrm>
            <a:off x="7114771"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30</a:t>
            </a:r>
          </a:p>
        </p:txBody>
      </p:sp>
      <p:sp>
        <p:nvSpPr>
          <p:cNvPr id="365" name="TextBox 364">
            <a:extLst>
              <a:ext uri="{FF2B5EF4-FFF2-40B4-BE49-F238E27FC236}">
                <a16:creationId xmlns:a16="http://schemas.microsoft.com/office/drawing/2014/main" id="{0DD371B9-6C76-4F5C-9544-6844501D5333}"/>
              </a:ext>
            </a:extLst>
          </p:cNvPr>
          <p:cNvSpPr txBox="1"/>
          <p:nvPr/>
        </p:nvSpPr>
        <p:spPr>
          <a:xfrm>
            <a:off x="7512815"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36</a:t>
            </a:r>
          </a:p>
        </p:txBody>
      </p:sp>
      <p:sp>
        <p:nvSpPr>
          <p:cNvPr id="366" name="TextBox 365">
            <a:extLst>
              <a:ext uri="{FF2B5EF4-FFF2-40B4-BE49-F238E27FC236}">
                <a16:creationId xmlns:a16="http://schemas.microsoft.com/office/drawing/2014/main" id="{D008C13B-9960-4C20-9EC9-19CEB41B2FD0}"/>
              </a:ext>
            </a:extLst>
          </p:cNvPr>
          <p:cNvSpPr txBox="1"/>
          <p:nvPr/>
        </p:nvSpPr>
        <p:spPr>
          <a:xfrm>
            <a:off x="7893468"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42</a:t>
            </a:r>
          </a:p>
        </p:txBody>
      </p:sp>
      <p:sp>
        <p:nvSpPr>
          <p:cNvPr id="367" name="TextBox 366">
            <a:extLst>
              <a:ext uri="{FF2B5EF4-FFF2-40B4-BE49-F238E27FC236}">
                <a16:creationId xmlns:a16="http://schemas.microsoft.com/office/drawing/2014/main" id="{7BED4E20-C182-4521-84A3-00BC84526DAE}"/>
              </a:ext>
            </a:extLst>
          </p:cNvPr>
          <p:cNvSpPr txBox="1"/>
          <p:nvPr/>
        </p:nvSpPr>
        <p:spPr>
          <a:xfrm>
            <a:off x="8288184" y="5159058"/>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48</a:t>
            </a:r>
          </a:p>
        </p:txBody>
      </p:sp>
      <p:sp>
        <p:nvSpPr>
          <p:cNvPr id="368" name="TextBox 367">
            <a:extLst>
              <a:ext uri="{FF2B5EF4-FFF2-40B4-BE49-F238E27FC236}">
                <a16:creationId xmlns:a16="http://schemas.microsoft.com/office/drawing/2014/main" id="{1D9736D7-C87B-4C56-B774-F62CF5DC46A1}"/>
              </a:ext>
            </a:extLst>
          </p:cNvPr>
          <p:cNvSpPr txBox="1"/>
          <p:nvPr/>
        </p:nvSpPr>
        <p:spPr>
          <a:xfrm>
            <a:off x="6171973" y="5535668"/>
            <a:ext cx="15483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Month</a:t>
            </a:r>
          </a:p>
        </p:txBody>
      </p:sp>
      <p:sp>
        <p:nvSpPr>
          <p:cNvPr id="369" name="TextBox 368">
            <a:extLst>
              <a:ext uri="{FF2B5EF4-FFF2-40B4-BE49-F238E27FC236}">
                <a16:creationId xmlns:a16="http://schemas.microsoft.com/office/drawing/2014/main" id="{5C47B3CA-D6A9-43BA-B40A-E6EDE1CE60CA}"/>
              </a:ext>
            </a:extLst>
          </p:cNvPr>
          <p:cNvSpPr txBox="1"/>
          <p:nvPr/>
        </p:nvSpPr>
        <p:spPr>
          <a:xfrm>
            <a:off x="5935126" y="5863743"/>
            <a:ext cx="12066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Last dose</a:t>
            </a:r>
          </a:p>
        </p:txBody>
      </p:sp>
      <p:cxnSp>
        <p:nvCxnSpPr>
          <p:cNvPr id="370" name="Straight Arrow Connector 369">
            <a:extLst>
              <a:ext uri="{FF2B5EF4-FFF2-40B4-BE49-F238E27FC236}">
                <a16:creationId xmlns:a16="http://schemas.microsoft.com/office/drawing/2014/main" id="{74DDA6E5-6C74-4593-B922-84C594EB8580}"/>
              </a:ext>
            </a:extLst>
          </p:cNvPr>
          <p:cNvCxnSpPr/>
          <p:nvPr/>
        </p:nvCxnSpPr>
        <p:spPr bwMode="auto">
          <a:xfrm flipV="1">
            <a:off x="6549925" y="5603961"/>
            <a:ext cx="0" cy="296889"/>
          </a:xfrm>
          <a:prstGeom prst="straightConnector1">
            <a:avLst/>
          </a:prstGeom>
          <a:solidFill>
            <a:srgbClr val="F93482"/>
          </a:solidFill>
          <a:ln w="38100" cap="flat" cmpd="sng" algn="ctr">
            <a:solidFill>
              <a:sysClr val="windowText" lastClr="000000">
                <a:lumMod val="75000"/>
                <a:lumOff val="25000"/>
              </a:sysClr>
            </a:solidFill>
            <a:prstDash val="solid"/>
            <a:round/>
            <a:headEnd type="none" w="med" len="med"/>
            <a:tailEnd type="triangle"/>
          </a:ln>
          <a:effectLst/>
        </p:spPr>
      </p:cxnSp>
      <p:sp>
        <p:nvSpPr>
          <p:cNvPr id="371" name="TextBox 370">
            <a:extLst>
              <a:ext uri="{FF2B5EF4-FFF2-40B4-BE49-F238E27FC236}">
                <a16:creationId xmlns:a16="http://schemas.microsoft.com/office/drawing/2014/main" id="{88CF60A3-FD8E-4D16-80B9-E36F62C68D8A}"/>
              </a:ext>
            </a:extLst>
          </p:cNvPr>
          <p:cNvSpPr txBox="1"/>
          <p:nvPr/>
        </p:nvSpPr>
        <p:spPr>
          <a:xfrm rot="16200000">
            <a:off x="3037159" y="3424242"/>
            <a:ext cx="36571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Percent Change (LS mean, ± SE)</a:t>
            </a:r>
          </a:p>
        </p:txBody>
      </p:sp>
      <p:sp>
        <p:nvSpPr>
          <p:cNvPr id="372" name="TextBox 371">
            <a:extLst>
              <a:ext uri="{FF2B5EF4-FFF2-40B4-BE49-F238E27FC236}">
                <a16:creationId xmlns:a16="http://schemas.microsoft.com/office/drawing/2014/main" id="{1739880B-CDFC-4348-BC4D-B78DDF221B9C}"/>
              </a:ext>
            </a:extLst>
          </p:cNvPr>
          <p:cNvSpPr txBox="1"/>
          <p:nvPr/>
        </p:nvSpPr>
        <p:spPr>
          <a:xfrm>
            <a:off x="4834682" y="3750266"/>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2</a:t>
            </a:r>
          </a:p>
        </p:txBody>
      </p:sp>
      <p:sp>
        <p:nvSpPr>
          <p:cNvPr id="373" name="TextBox 372">
            <a:extLst>
              <a:ext uri="{FF2B5EF4-FFF2-40B4-BE49-F238E27FC236}">
                <a16:creationId xmlns:a16="http://schemas.microsoft.com/office/drawing/2014/main" id="{D450F31A-F979-4500-A8B8-6C2296E66FE3}"/>
              </a:ext>
            </a:extLst>
          </p:cNvPr>
          <p:cNvSpPr txBox="1"/>
          <p:nvPr/>
        </p:nvSpPr>
        <p:spPr>
          <a:xfrm>
            <a:off x="4834682" y="3291032"/>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4</a:t>
            </a:r>
          </a:p>
        </p:txBody>
      </p:sp>
      <p:sp>
        <p:nvSpPr>
          <p:cNvPr id="374" name="TextBox 373">
            <a:extLst>
              <a:ext uri="{FF2B5EF4-FFF2-40B4-BE49-F238E27FC236}">
                <a16:creationId xmlns:a16="http://schemas.microsoft.com/office/drawing/2014/main" id="{E4F92E5B-588D-4649-A11E-320FBC4ADD9A}"/>
              </a:ext>
            </a:extLst>
          </p:cNvPr>
          <p:cNvSpPr txBox="1"/>
          <p:nvPr/>
        </p:nvSpPr>
        <p:spPr>
          <a:xfrm>
            <a:off x="4834682" y="2851768"/>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6</a:t>
            </a:r>
          </a:p>
        </p:txBody>
      </p:sp>
      <p:sp>
        <p:nvSpPr>
          <p:cNvPr id="375" name="Oval 374">
            <a:extLst>
              <a:ext uri="{FF2B5EF4-FFF2-40B4-BE49-F238E27FC236}">
                <a16:creationId xmlns:a16="http://schemas.microsoft.com/office/drawing/2014/main" id="{602E6AD5-5D33-4717-BD4A-BA7171170770}"/>
              </a:ext>
            </a:extLst>
          </p:cNvPr>
          <p:cNvSpPr/>
          <p:nvPr/>
        </p:nvSpPr>
        <p:spPr bwMode="auto">
          <a:xfrm>
            <a:off x="5367513" y="4086911"/>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376" name="Group 73">
            <a:extLst>
              <a:ext uri="{FF2B5EF4-FFF2-40B4-BE49-F238E27FC236}">
                <a16:creationId xmlns:a16="http://schemas.microsoft.com/office/drawing/2014/main" id="{063C053F-5402-4E6C-864D-55ABA8A4B432}"/>
              </a:ext>
            </a:extLst>
          </p:cNvPr>
          <p:cNvGrpSpPr/>
          <p:nvPr/>
        </p:nvGrpSpPr>
        <p:grpSpPr>
          <a:xfrm>
            <a:off x="5367139" y="4035853"/>
            <a:ext cx="93707" cy="210510"/>
            <a:chOff x="2289447" y="3429291"/>
            <a:chExt cx="93707" cy="647687"/>
          </a:xfrm>
          <a:solidFill>
            <a:srgbClr val="A098DA"/>
          </a:solidFill>
        </p:grpSpPr>
        <p:cxnSp>
          <p:nvCxnSpPr>
            <p:cNvPr id="377" name="Straight Connector 376">
              <a:extLst>
                <a:ext uri="{FF2B5EF4-FFF2-40B4-BE49-F238E27FC236}">
                  <a16:creationId xmlns:a16="http://schemas.microsoft.com/office/drawing/2014/main" id="{1C6C64B4-001F-4F50-99BC-ACA23D79AD3E}"/>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A7B41BE6-B5DF-4632-ABED-FCA195548F30}"/>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60757DCF-45ED-4A02-B8A4-AF82BC5C90E4}"/>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sp>
        <p:nvSpPr>
          <p:cNvPr id="380" name="Freeform 53">
            <a:extLst>
              <a:ext uri="{FF2B5EF4-FFF2-40B4-BE49-F238E27FC236}">
                <a16:creationId xmlns:a16="http://schemas.microsoft.com/office/drawing/2014/main" id="{F609D67F-8FD7-4A35-863C-055BD6DC67C8}"/>
              </a:ext>
            </a:extLst>
          </p:cNvPr>
          <p:cNvSpPr/>
          <p:nvPr/>
        </p:nvSpPr>
        <p:spPr bwMode="auto">
          <a:xfrm>
            <a:off x="5411404" y="4316270"/>
            <a:ext cx="3017520" cy="422910"/>
          </a:xfrm>
          <a:custGeom>
            <a:avLst/>
            <a:gdLst>
              <a:gd name="connsiteX0" fmla="*/ 0 w 3017520"/>
              <a:gd name="connsiteY0" fmla="*/ 0 h 422910"/>
              <a:gd name="connsiteX1" fmla="*/ 34290 w 3017520"/>
              <a:gd name="connsiteY1" fmla="*/ 99060 h 422910"/>
              <a:gd name="connsiteX2" fmla="*/ 342900 w 3017520"/>
              <a:gd name="connsiteY2" fmla="*/ 163830 h 422910"/>
              <a:gd name="connsiteX3" fmla="*/ 712470 w 3017520"/>
              <a:gd name="connsiteY3" fmla="*/ 163830 h 422910"/>
              <a:gd name="connsiteX4" fmla="*/ 1531620 w 3017520"/>
              <a:gd name="connsiteY4" fmla="*/ 300990 h 422910"/>
              <a:gd name="connsiteX5" fmla="*/ 1866900 w 3017520"/>
              <a:gd name="connsiteY5" fmla="*/ 415290 h 422910"/>
              <a:gd name="connsiteX6" fmla="*/ 2270760 w 3017520"/>
              <a:gd name="connsiteY6" fmla="*/ 422910 h 422910"/>
              <a:gd name="connsiteX7" fmla="*/ 2651760 w 3017520"/>
              <a:gd name="connsiteY7" fmla="*/ 396240 h 422910"/>
              <a:gd name="connsiteX8" fmla="*/ 3017520 w 3017520"/>
              <a:gd name="connsiteY8" fmla="*/ 312420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422910">
                <a:moveTo>
                  <a:pt x="0" y="0"/>
                </a:moveTo>
                <a:lnTo>
                  <a:pt x="34290" y="99060"/>
                </a:lnTo>
                <a:lnTo>
                  <a:pt x="342900" y="163830"/>
                </a:lnTo>
                <a:lnTo>
                  <a:pt x="712470" y="163830"/>
                </a:lnTo>
                <a:lnTo>
                  <a:pt x="1531620" y="300990"/>
                </a:lnTo>
                <a:lnTo>
                  <a:pt x="1866900" y="415290"/>
                </a:lnTo>
                <a:lnTo>
                  <a:pt x="2270760" y="422910"/>
                </a:lnTo>
                <a:lnTo>
                  <a:pt x="2651760" y="396240"/>
                </a:lnTo>
                <a:lnTo>
                  <a:pt x="3017520" y="312420"/>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381" name="Rectangle 380">
            <a:extLst>
              <a:ext uri="{FF2B5EF4-FFF2-40B4-BE49-F238E27FC236}">
                <a16:creationId xmlns:a16="http://schemas.microsoft.com/office/drawing/2014/main" id="{66CECD99-0224-49F4-978B-567D335791F3}"/>
              </a:ext>
            </a:extLst>
          </p:cNvPr>
          <p:cNvSpPr/>
          <p:nvPr/>
        </p:nvSpPr>
        <p:spPr bwMode="auto">
          <a:xfrm>
            <a:off x="5684809" y="4430640"/>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2" name="Rectangle 381">
            <a:extLst>
              <a:ext uri="{FF2B5EF4-FFF2-40B4-BE49-F238E27FC236}">
                <a16:creationId xmlns:a16="http://schemas.microsoft.com/office/drawing/2014/main" id="{9F91A8D5-0928-40A0-9F92-C6C3B929CF2C}"/>
              </a:ext>
            </a:extLst>
          </p:cNvPr>
          <p:cNvSpPr/>
          <p:nvPr/>
        </p:nvSpPr>
        <p:spPr bwMode="auto">
          <a:xfrm>
            <a:off x="6070268" y="4436355"/>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3" name="Rectangle 382">
            <a:extLst>
              <a:ext uri="{FF2B5EF4-FFF2-40B4-BE49-F238E27FC236}">
                <a16:creationId xmlns:a16="http://schemas.microsoft.com/office/drawing/2014/main" id="{B5A0547D-C503-4500-A0D6-67C26150E4D0}"/>
              </a:ext>
            </a:extLst>
          </p:cNvPr>
          <p:cNvSpPr/>
          <p:nvPr/>
        </p:nvSpPr>
        <p:spPr bwMode="auto">
          <a:xfrm>
            <a:off x="6854628" y="4563584"/>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4" name="Rectangle 383">
            <a:extLst>
              <a:ext uri="{FF2B5EF4-FFF2-40B4-BE49-F238E27FC236}">
                <a16:creationId xmlns:a16="http://schemas.microsoft.com/office/drawing/2014/main" id="{8D0D6639-6923-4D78-A2F0-13F5F17C994A}"/>
              </a:ext>
            </a:extLst>
          </p:cNvPr>
          <p:cNvSpPr/>
          <p:nvPr/>
        </p:nvSpPr>
        <p:spPr bwMode="auto">
          <a:xfrm>
            <a:off x="7242957" y="4688380"/>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5" name="Rectangle 384">
            <a:extLst>
              <a:ext uri="{FF2B5EF4-FFF2-40B4-BE49-F238E27FC236}">
                <a16:creationId xmlns:a16="http://schemas.microsoft.com/office/drawing/2014/main" id="{7407D5F3-E5D9-4E2D-8AEC-B89B8BD7F310}"/>
              </a:ext>
            </a:extLst>
          </p:cNvPr>
          <p:cNvSpPr/>
          <p:nvPr/>
        </p:nvSpPr>
        <p:spPr bwMode="auto">
          <a:xfrm>
            <a:off x="7632270" y="4684570"/>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6" name="Rectangle 385">
            <a:extLst>
              <a:ext uri="{FF2B5EF4-FFF2-40B4-BE49-F238E27FC236}">
                <a16:creationId xmlns:a16="http://schemas.microsoft.com/office/drawing/2014/main" id="{6C67B1B6-24BE-47EF-90D9-A687AF486692}"/>
              </a:ext>
            </a:extLst>
          </p:cNvPr>
          <p:cNvSpPr/>
          <p:nvPr/>
        </p:nvSpPr>
        <p:spPr bwMode="auto">
          <a:xfrm>
            <a:off x="8019243" y="4663089"/>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387" name="Rectangle 386">
            <a:extLst>
              <a:ext uri="{FF2B5EF4-FFF2-40B4-BE49-F238E27FC236}">
                <a16:creationId xmlns:a16="http://schemas.microsoft.com/office/drawing/2014/main" id="{80603DCC-A79E-4E87-B00B-8B14F5CB752B}"/>
              </a:ext>
            </a:extLst>
          </p:cNvPr>
          <p:cNvSpPr/>
          <p:nvPr/>
        </p:nvSpPr>
        <p:spPr bwMode="auto">
          <a:xfrm>
            <a:off x="8395149" y="4594742"/>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388" name="Group 82">
            <a:extLst>
              <a:ext uri="{FF2B5EF4-FFF2-40B4-BE49-F238E27FC236}">
                <a16:creationId xmlns:a16="http://schemas.microsoft.com/office/drawing/2014/main" id="{B133422D-09E8-4750-8782-563A854AC2A8}"/>
              </a:ext>
            </a:extLst>
          </p:cNvPr>
          <p:cNvGrpSpPr/>
          <p:nvPr/>
        </p:nvGrpSpPr>
        <p:grpSpPr>
          <a:xfrm>
            <a:off x="5684808" y="4345071"/>
            <a:ext cx="93707" cy="242607"/>
            <a:chOff x="2289447" y="3579431"/>
            <a:chExt cx="93707" cy="498838"/>
          </a:xfrm>
        </p:grpSpPr>
        <p:cxnSp>
          <p:nvCxnSpPr>
            <p:cNvPr id="389" name="Straight Connector 388">
              <a:extLst>
                <a:ext uri="{FF2B5EF4-FFF2-40B4-BE49-F238E27FC236}">
                  <a16:creationId xmlns:a16="http://schemas.microsoft.com/office/drawing/2014/main" id="{EE75C49B-CD6F-45B2-8566-AACBF8DB8677}"/>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51618C10-1D9D-4ADC-A56B-DA8DD6D2E3CE}"/>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3436E079-AFE8-4F93-82BB-D7682C5290A2}"/>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392" name="Group 83">
            <a:extLst>
              <a:ext uri="{FF2B5EF4-FFF2-40B4-BE49-F238E27FC236}">
                <a16:creationId xmlns:a16="http://schemas.microsoft.com/office/drawing/2014/main" id="{86A4A35E-D4B3-46DC-A315-034C53C09863}"/>
              </a:ext>
            </a:extLst>
          </p:cNvPr>
          <p:cNvGrpSpPr/>
          <p:nvPr/>
        </p:nvGrpSpPr>
        <p:grpSpPr>
          <a:xfrm>
            <a:off x="6071093" y="4324225"/>
            <a:ext cx="93707" cy="271074"/>
            <a:chOff x="2289447" y="3579431"/>
            <a:chExt cx="93707" cy="498838"/>
          </a:xfrm>
        </p:grpSpPr>
        <p:cxnSp>
          <p:nvCxnSpPr>
            <p:cNvPr id="393" name="Straight Connector 392">
              <a:extLst>
                <a:ext uri="{FF2B5EF4-FFF2-40B4-BE49-F238E27FC236}">
                  <a16:creationId xmlns:a16="http://schemas.microsoft.com/office/drawing/2014/main" id="{55087993-D83E-4B15-AE22-B23B4566FC94}"/>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DA7C43D-7D25-4A7A-A5D7-89B1871C8E6F}"/>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43F5DE33-9236-4118-BEDF-2E639FCE18F3}"/>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396" name="Group 84">
            <a:extLst>
              <a:ext uri="{FF2B5EF4-FFF2-40B4-BE49-F238E27FC236}">
                <a16:creationId xmlns:a16="http://schemas.microsoft.com/office/drawing/2014/main" id="{972B4861-A90E-4B94-B6B7-EA56D4D749B2}"/>
              </a:ext>
            </a:extLst>
          </p:cNvPr>
          <p:cNvGrpSpPr/>
          <p:nvPr/>
        </p:nvGrpSpPr>
        <p:grpSpPr>
          <a:xfrm>
            <a:off x="6852337" y="4430640"/>
            <a:ext cx="93707" cy="320198"/>
            <a:chOff x="2289447" y="3579431"/>
            <a:chExt cx="93707" cy="498838"/>
          </a:xfrm>
        </p:grpSpPr>
        <p:cxnSp>
          <p:nvCxnSpPr>
            <p:cNvPr id="397" name="Straight Connector 396">
              <a:extLst>
                <a:ext uri="{FF2B5EF4-FFF2-40B4-BE49-F238E27FC236}">
                  <a16:creationId xmlns:a16="http://schemas.microsoft.com/office/drawing/2014/main" id="{11734100-C822-40EA-8A75-C35A42F89415}"/>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8" name="Straight Connector 397">
              <a:extLst>
                <a:ext uri="{FF2B5EF4-FFF2-40B4-BE49-F238E27FC236}">
                  <a16:creationId xmlns:a16="http://schemas.microsoft.com/office/drawing/2014/main" id="{2B299412-7B3D-4EC3-A3E2-424B7C4E44D8}"/>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98B03B7B-843A-4CCD-BDE1-3767546CC1E5}"/>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400" name="Group 85">
            <a:extLst>
              <a:ext uri="{FF2B5EF4-FFF2-40B4-BE49-F238E27FC236}">
                <a16:creationId xmlns:a16="http://schemas.microsoft.com/office/drawing/2014/main" id="{BA2E30A2-9AD2-451F-87EE-B84F058C6772}"/>
              </a:ext>
            </a:extLst>
          </p:cNvPr>
          <p:cNvGrpSpPr/>
          <p:nvPr/>
        </p:nvGrpSpPr>
        <p:grpSpPr>
          <a:xfrm>
            <a:off x="7248126" y="4563584"/>
            <a:ext cx="93707" cy="310978"/>
            <a:chOff x="2289447" y="3579431"/>
            <a:chExt cx="93707" cy="498838"/>
          </a:xfrm>
        </p:grpSpPr>
        <p:cxnSp>
          <p:nvCxnSpPr>
            <p:cNvPr id="401" name="Straight Connector 400">
              <a:extLst>
                <a:ext uri="{FF2B5EF4-FFF2-40B4-BE49-F238E27FC236}">
                  <a16:creationId xmlns:a16="http://schemas.microsoft.com/office/drawing/2014/main" id="{3E0492E1-AAFF-41A2-A1FD-03BA30D83DBE}"/>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02" name="Straight Connector 401">
              <a:extLst>
                <a:ext uri="{FF2B5EF4-FFF2-40B4-BE49-F238E27FC236}">
                  <a16:creationId xmlns:a16="http://schemas.microsoft.com/office/drawing/2014/main" id="{26E09090-B2E0-4D5D-8C80-5AA46A496018}"/>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03" name="Straight Connector 402">
              <a:extLst>
                <a:ext uri="{FF2B5EF4-FFF2-40B4-BE49-F238E27FC236}">
                  <a16:creationId xmlns:a16="http://schemas.microsoft.com/office/drawing/2014/main" id="{012FB14A-DEDF-4EBC-A10D-0ECC6900C72D}"/>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404" name="Group 86">
            <a:extLst>
              <a:ext uri="{FF2B5EF4-FFF2-40B4-BE49-F238E27FC236}">
                <a16:creationId xmlns:a16="http://schemas.microsoft.com/office/drawing/2014/main" id="{F7AD0D51-85E3-465C-BBD6-480B6B012CBB}"/>
              </a:ext>
            </a:extLst>
          </p:cNvPr>
          <p:cNvGrpSpPr/>
          <p:nvPr/>
        </p:nvGrpSpPr>
        <p:grpSpPr>
          <a:xfrm>
            <a:off x="7620879" y="4544543"/>
            <a:ext cx="93707" cy="339544"/>
            <a:chOff x="2289447" y="3579431"/>
            <a:chExt cx="93707" cy="498838"/>
          </a:xfrm>
        </p:grpSpPr>
        <p:cxnSp>
          <p:nvCxnSpPr>
            <p:cNvPr id="405" name="Straight Connector 404">
              <a:extLst>
                <a:ext uri="{FF2B5EF4-FFF2-40B4-BE49-F238E27FC236}">
                  <a16:creationId xmlns:a16="http://schemas.microsoft.com/office/drawing/2014/main" id="{543309EC-4D6C-4DD0-8BA8-2C8A0D37BA96}"/>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06" name="Straight Connector 405">
              <a:extLst>
                <a:ext uri="{FF2B5EF4-FFF2-40B4-BE49-F238E27FC236}">
                  <a16:creationId xmlns:a16="http://schemas.microsoft.com/office/drawing/2014/main" id="{F7DD5F05-5F7B-4998-B888-43B3C974B31E}"/>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07" name="Straight Connector 406">
              <a:extLst>
                <a:ext uri="{FF2B5EF4-FFF2-40B4-BE49-F238E27FC236}">
                  <a16:creationId xmlns:a16="http://schemas.microsoft.com/office/drawing/2014/main" id="{170DF0F4-E1BF-4C0B-A753-E952320340A5}"/>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408" name="Group 87">
            <a:extLst>
              <a:ext uri="{FF2B5EF4-FFF2-40B4-BE49-F238E27FC236}">
                <a16:creationId xmlns:a16="http://schemas.microsoft.com/office/drawing/2014/main" id="{B60ACB56-0A73-4195-938F-65A26AFBDAE4}"/>
              </a:ext>
            </a:extLst>
          </p:cNvPr>
          <p:cNvGrpSpPr/>
          <p:nvPr/>
        </p:nvGrpSpPr>
        <p:grpSpPr>
          <a:xfrm>
            <a:off x="8024117" y="4520468"/>
            <a:ext cx="93707" cy="355999"/>
            <a:chOff x="2289447" y="3579431"/>
            <a:chExt cx="93707" cy="498838"/>
          </a:xfrm>
        </p:grpSpPr>
        <p:cxnSp>
          <p:nvCxnSpPr>
            <p:cNvPr id="409" name="Straight Connector 408">
              <a:extLst>
                <a:ext uri="{FF2B5EF4-FFF2-40B4-BE49-F238E27FC236}">
                  <a16:creationId xmlns:a16="http://schemas.microsoft.com/office/drawing/2014/main" id="{C4C2420B-3CAA-4D0D-B787-F8F88FF14D09}"/>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10" name="Straight Connector 409">
              <a:extLst>
                <a:ext uri="{FF2B5EF4-FFF2-40B4-BE49-F238E27FC236}">
                  <a16:creationId xmlns:a16="http://schemas.microsoft.com/office/drawing/2014/main" id="{20EAA729-8BF0-4167-AB28-E84807F89EA1}"/>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11" name="Straight Connector 410">
              <a:extLst>
                <a:ext uri="{FF2B5EF4-FFF2-40B4-BE49-F238E27FC236}">
                  <a16:creationId xmlns:a16="http://schemas.microsoft.com/office/drawing/2014/main" id="{F0037461-1932-4087-85A8-FB5158B49A64}"/>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412" name="Group 88">
            <a:extLst>
              <a:ext uri="{FF2B5EF4-FFF2-40B4-BE49-F238E27FC236}">
                <a16:creationId xmlns:a16="http://schemas.microsoft.com/office/drawing/2014/main" id="{E4657D30-DF49-4293-8EA9-A726ADE18141}"/>
              </a:ext>
            </a:extLst>
          </p:cNvPr>
          <p:cNvGrpSpPr/>
          <p:nvPr/>
        </p:nvGrpSpPr>
        <p:grpSpPr>
          <a:xfrm>
            <a:off x="8408316" y="4430640"/>
            <a:ext cx="93707" cy="367821"/>
            <a:chOff x="2289447" y="3579431"/>
            <a:chExt cx="93707" cy="498838"/>
          </a:xfrm>
        </p:grpSpPr>
        <p:cxnSp>
          <p:nvCxnSpPr>
            <p:cNvPr id="413" name="Straight Connector 412">
              <a:extLst>
                <a:ext uri="{FF2B5EF4-FFF2-40B4-BE49-F238E27FC236}">
                  <a16:creationId xmlns:a16="http://schemas.microsoft.com/office/drawing/2014/main" id="{30A7953C-3BD7-42C4-AE07-2F041D3C1AB9}"/>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14" name="Straight Connector 413">
              <a:extLst>
                <a:ext uri="{FF2B5EF4-FFF2-40B4-BE49-F238E27FC236}">
                  <a16:creationId xmlns:a16="http://schemas.microsoft.com/office/drawing/2014/main" id="{B5AA52CF-2B27-4297-859A-4487AB39F6E9}"/>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415" name="Straight Connector 414">
              <a:extLst>
                <a:ext uri="{FF2B5EF4-FFF2-40B4-BE49-F238E27FC236}">
                  <a16:creationId xmlns:a16="http://schemas.microsoft.com/office/drawing/2014/main" id="{C2D4FA78-FAF8-4F26-BFA4-0F8734BFB67B}"/>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416" name="TextBox 415">
            <a:extLst>
              <a:ext uri="{FF2B5EF4-FFF2-40B4-BE49-F238E27FC236}">
                <a16:creationId xmlns:a16="http://schemas.microsoft.com/office/drawing/2014/main" id="{BF826E5F-8DB9-488D-87A1-F370766F3C6D}"/>
              </a:ext>
            </a:extLst>
          </p:cNvPr>
          <p:cNvSpPr txBox="1"/>
          <p:nvPr/>
        </p:nvSpPr>
        <p:spPr>
          <a:xfrm>
            <a:off x="5160310" y="2289953"/>
            <a:ext cx="15483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60 mg Q6M</a:t>
            </a:r>
          </a:p>
        </p:txBody>
      </p:sp>
      <p:sp>
        <p:nvSpPr>
          <p:cNvPr id="417" name="TextBox 416">
            <a:extLst>
              <a:ext uri="{FF2B5EF4-FFF2-40B4-BE49-F238E27FC236}">
                <a16:creationId xmlns:a16="http://schemas.microsoft.com/office/drawing/2014/main" id="{0FD06051-D41C-4DC5-A90E-40E7BC695E54}"/>
              </a:ext>
            </a:extLst>
          </p:cNvPr>
          <p:cNvSpPr txBox="1"/>
          <p:nvPr/>
        </p:nvSpPr>
        <p:spPr>
          <a:xfrm>
            <a:off x="6960180" y="2314088"/>
            <a:ext cx="171489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Discontinued Treatment</a:t>
            </a:r>
          </a:p>
        </p:txBody>
      </p:sp>
      <p:sp>
        <p:nvSpPr>
          <p:cNvPr id="418" name="Freeform 70">
            <a:extLst>
              <a:ext uri="{FF2B5EF4-FFF2-40B4-BE49-F238E27FC236}">
                <a16:creationId xmlns:a16="http://schemas.microsoft.com/office/drawing/2014/main" id="{14F240E2-6762-40C9-8397-466648EA4F4F}"/>
              </a:ext>
            </a:extLst>
          </p:cNvPr>
          <p:cNvSpPr/>
          <p:nvPr/>
        </p:nvSpPr>
        <p:spPr bwMode="auto">
          <a:xfrm>
            <a:off x="5411404" y="2918000"/>
            <a:ext cx="1482090" cy="1411605"/>
          </a:xfrm>
          <a:custGeom>
            <a:avLst/>
            <a:gdLst>
              <a:gd name="connsiteX0" fmla="*/ 0 w 1489710"/>
              <a:gd name="connsiteY0" fmla="*/ 1223010 h 1223010"/>
              <a:gd name="connsiteX1" fmla="*/ 339090 w 1489710"/>
              <a:gd name="connsiteY1" fmla="*/ 742950 h 1223010"/>
              <a:gd name="connsiteX2" fmla="*/ 731520 w 1489710"/>
              <a:gd name="connsiteY2" fmla="*/ 449580 h 1223010"/>
              <a:gd name="connsiteX3" fmla="*/ 1489710 w 1489710"/>
              <a:gd name="connsiteY3" fmla="*/ 0 h 1223010"/>
              <a:gd name="connsiteX0" fmla="*/ 0 w 1499235"/>
              <a:gd name="connsiteY0" fmla="*/ 1409700 h 1409700"/>
              <a:gd name="connsiteX1" fmla="*/ 348615 w 1499235"/>
              <a:gd name="connsiteY1" fmla="*/ 742950 h 1409700"/>
              <a:gd name="connsiteX2" fmla="*/ 741045 w 1499235"/>
              <a:gd name="connsiteY2" fmla="*/ 449580 h 1409700"/>
              <a:gd name="connsiteX3" fmla="*/ 1499235 w 1499235"/>
              <a:gd name="connsiteY3" fmla="*/ 0 h 1409700"/>
              <a:gd name="connsiteX0" fmla="*/ 0 w 1499235"/>
              <a:gd name="connsiteY0" fmla="*/ 1409700 h 1409700"/>
              <a:gd name="connsiteX1" fmla="*/ 36196 w 1499235"/>
              <a:gd name="connsiteY1" fmla="*/ 1234440 h 1409700"/>
              <a:gd name="connsiteX2" fmla="*/ 348615 w 1499235"/>
              <a:gd name="connsiteY2" fmla="*/ 742950 h 1409700"/>
              <a:gd name="connsiteX3" fmla="*/ 741045 w 1499235"/>
              <a:gd name="connsiteY3" fmla="*/ 449580 h 1409700"/>
              <a:gd name="connsiteX4" fmla="*/ 1499235 w 1499235"/>
              <a:gd name="connsiteY4" fmla="*/ 0 h 1409700"/>
              <a:gd name="connsiteX0" fmla="*/ 0 w 1499235"/>
              <a:gd name="connsiteY0" fmla="*/ 1409700 h 1409700"/>
              <a:gd name="connsiteX1" fmla="*/ 26671 w 1499235"/>
              <a:gd name="connsiteY1" fmla="*/ 1228725 h 1409700"/>
              <a:gd name="connsiteX2" fmla="*/ 348615 w 1499235"/>
              <a:gd name="connsiteY2" fmla="*/ 742950 h 1409700"/>
              <a:gd name="connsiteX3" fmla="*/ 741045 w 1499235"/>
              <a:gd name="connsiteY3" fmla="*/ 449580 h 1409700"/>
              <a:gd name="connsiteX4" fmla="*/ 1499235 w 1499235"/>
              <a:gd name="connsiteY4" fmla="*/ 0 h 1409700"/>
              <a:gd name="connsiteX0" fmla="*/ 0 w 1482090"/>
              <a:gd name="connsiteY0" fmla="*/ 1411605 h 1411605"/>
              <a:gd name="connsiteX1" fmla="*/ 9526 w 1482090"/>
              <a:gd name="connsiteY1" fmla="*/ 1228725 h 1411605"/>
              <a:gd name="connsiteX2" fmla="*/ 331470 w 1482090"/>
              <a:gd name="connsiteY2" fmla="*/ 742950 h 1411605"/>
              <a:gd name="connsiteX3" fmla="*/ 723900 w 1482090"/>
              <a:gd name="connsiteY3" fmla="*/ 449580 h 1411605"/>
              <a:gd name="connsiteX4" fmla="*/ 1482090 w 1482090"/>
              <a:gd name="connsiteY4" fmla="*/ 0 h 1411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0" h="1411605">
                <a:moveTo>
                  <a:pt x="0" y="1411605"/>
                </a:moveTo>
                <a:cubicBezTo>
                  <a:pt x="24130" y="1363980"/>
                  <a:pt x="-14604" y="1276350"/>
                  <a:pt x="9526" y="1228725"/>
                </a:cubicBezTo>
                <a:lnTo>
                  <a:pt x="331470" y="742950"/>
                </a:lnTo>
                <a:lnTo>
                  <a:pt x="723900" y="449580"/>
                </a:lnTo>
                <a:lnTo>
                  <a:pt x="1482090" y="0"/>
                </a:lnTo>
              </a:path>
            </a:pathLst>
          </a:custGeom>
          <a:noFill/>
          <a:ln w="19050" cap="flat" cmpd="sng" algn="ctr">
            <a:solidFill>
              <a:srgbClr val="D3C283"/>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419" name="Freeform 71">
            <a:extLst>
              <a:ext uri="{FF2B5EF4-FFF2-40B4-BE49-F238E27FC236}">
                <a16:creationId xmlns:a16="http://schemas.microsoft.com/office/drawing/2014/main" id="{9AD85699-FA6D-4A95-9C20-69620136CD8E}"/>
              </a:ext>
            </a:extLst>
          </p:cNvPr>
          <p:cNvSpPr/>
          <p:nvPr/>
        </p:nvSpPr>
        <p:spPr bwMode="auto">
          <a:xfrm>
            <a:off x="6897304" y="2906570"/>
            <a:ext cx="1558290" cy="1436370"/>
          </a:xfrm>
          <a:custGeom>
            <a:avLst/>
            <a:gdLst>
              <a:gd name="connsiteX0" fmla="*/ 0 w 1558290"/>
              <a:gd name="connsiteY0" fmla="*/ 0 h 1436370"/>
              <a:gd name="connsiteX1" fmla="*/ 140970 w 1558290"/>
              <a:gd name="connsiteY1" fmla="*/ 369570 h 1436370"/>
              <a:gd name="connsiteX2" fmla="*/ 194310 w 1558290"/>
              <a:gd name="connsiteY2" fmla="*/ 491490 h 1436370"/>
              <a:gd name="connsiteX3" fmla="*/ 262890 w 1558290"/>
              <a:gd name="connsiteY3" fmla="*/ 666750 h 1436370"/>
              <a:gd name="connsiteX4" fmla="*/ 331470 w 1558290"/>
              <a:gd name="connsiteY4" fmla="*/ 819150 h 1436370"/>
              <a:gd name="connsiteX5" fmla="*/ 392430 w 1558290"/>
              <a:gd name="connsiteY5" fmla="*/ 1043940 h 1436370"/>
              <a:gd name="connsiteX6" fmla="*/ 586740 w 1558290"/>
              <a:gd name="connsiteY6" fmla="*/ 1207770 h 1436370"/>
              <a:gd name="connsiteX7" fmla="*/ 784860 w 1558290"/>
              <a:gd name="connsiteY7" fmla="*/ 1436370 h 1436370"/>
              <a:gd name="connsiteX8" fmla="*/ 1032510 w 1558290"/>
              <a:gd name="connsiteY8" fmla="*/ 1356360 h 1436370"/>
              <a:gd name="connsiteX9" fmla="*/ 1177290 w 1558290"/>
              <a:gd name="connsiteY9" fmla="*/ 1322070 h 1436370"/>
              <a:gd name="connsiteX10" fmla="*/ 1558290 w 1558290"/>
              <a:gd name="connsiteY10" fmla="*/ 1295400 h 143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8290" h="1436370">
                <a:moveTo>
                  <a:pt x="0" y="0"/>
                </a:moveTo>
                <a:lnTo>
                  <a:pt x="140970" y="369570"/>
                </a:lnTo>
                <a:lnTo>
                  <a:pt x="194310" y="491490"/>
                </a:lnTo>
                <a:lnTo>
                  <a:pt x="262890" y="666750"/>
                </a:lnTo>
                <a:lnTo>
                  <a:pt x="331470" y="819150"/>
                </a:lnTo>
                <a:lnTo>
                  <a:pt x="392430" y="1043940"/>
                </a:lnTo>
                <a:lnTo>
                  <a:pt x="586740" y="1207770"/>
                </a:lnTo>
                <a:lnTo>
                  <a:pt x="784860" y="1436370"/>
                </a:lnTo>
                <a:lnTo>
                  <a:pt x="1032510" y="1356360"/>
                </a:lnTo>
                <a:lnTo>
                  <a:pt x="1177290" y="1322070"/>
                </a:lnTo>
                <a:lnTo>
                  <a:pt x="1558290" y="1295400"/>
                </a:lnTo>
              </a:path>
            </a:pathLst>
          </a:custGeom>
          <a:noFill/>
          <a:ln w="19050" cap="flat" cmpd="sng" algn="ctr">
            <a:solidFill>
              <a:srgbClr val="D3C283"/>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000000"/>
              </a:solidFill>
              <a:effectLst/>
              <a:uLnTx/>
              <a:uFillTx/>
              <a:latin typeface="Verdana"/>
              <a:ea typeface="+mn-ea"/>
              <a:cs typeface="+mn-cs"/>
            </a:endParaRPr>
          </a:p>
        </p:txBody>
      </p:sp>
      <p:sp>
        <p:nvSpPr>
          <p:cNvPr id="420" name="Oval 419">
            <a:extLst>
              <a:ext uri="{FF2B5EF4-FFF2-40B4-BE49-F238E27FC236}">
                <a16:creationId xmlns:a16="http://schemas.microsoft.com/office/drawing/2014/main" id="{BED5D9FA-9F7B-4E9E-88FE-6BE68FE7385B}"/>
              </a:ext>
            </a:extLst>
          </p:cNvPr>
          <p:cNvSpPr/>
          <p:nvPr/>
        </p:nvSpPr>
        <p:spPr bwMode="auto">
          <a:xfrm>
            <a:off x="5666440" y="3619510"/>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1" name="Oval 420">
            <a:extLst>
              <a:ext uri="{FF2B5EF4-FFF2-40B4-BE49-F238E27FC236}">
                <a16:creationId xmlns:a16="http://schemas.microsoft.com/office/drawing/2014/main" id="{E5825320-A6C5-4243-9A76-2B1BCF13576C}"/>
              </a:ext>
            </a:extLst>
          </p:cNvPr>
          <p:cNvSpPr/>
          <p:nvPr/>
        </p:nvSpPr>
        <p:spPr bwMode="auto">
          <a:xfrm>
            <a:off x="6064199" y="3320754"/>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2" name="Oval 421">
            <a:extLst>
              <a:ext uri="{FF2B5EF4-FFF2-40B4-BE49-F238E27FC236}">
                <a16:creationId xmlns:a16="http://schemas.microsoft.com/office/drawing/2014/main" id="{4F141F1E-0D22-42BA-81EB-34A1533F04BE}"/>
              </a:ext>
            </a:extLst>
          </p:cNvPr>
          <p:cNvSpPr/>
          <p:nvPr/>
        </p:nvSpPr>
        <p:spPr bwMode="auto">
          <a:xfrm>
            <a:off x="6840106" y="2878972"/>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3" name="Oval 422">
            <a:extLst>
              <a:ext uri="{FF2B5EF4-FFF2-40B4-BE49-F238E27FC236}">
                <a16:creationId xmlns:a16="http://schemas.microsoft.com/office/drawing/2014/main" id="{A730536A-CC12-4A76-8B7F-3CB35D05CA58}"/>
              </a:ext>
            </a:extLst>
          </p:cNvPr>
          <p:cNvSpPr/>
          <p:nvPr/>
        </p:nvSpPr>
        <p:spPr bwMode="auto">
          <a:xfrm>
            <a:off x="7229482" y="3894481"/>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4" name="Oval 423">
            <a:extLst>
              <a:ext uri="{FF2B5EF4-FFF2-40B4-BE49-F238E27FC236}">
                <a16:creationId xmlns:a16="http://schemas.microsoft.com/office/drawing/2014/main" id="{DD6222F1-B6B7-4493-83DD-A0AF8141330C}"/>
              </a:ext>
            </a:extLst>
          </p:cNvPr>
          <p:cNvSpPr/>
          <p:nvPr/>
        </p:nvSpPr>
        <p:spPr bwMode="auto">
          <a:xfrm>
            <a:off x="7605964" y="4267781"/>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5" name="Oval 424">
            <a:extLst>
              <a:ext uri="{FF2B5EF4-FFF2-40B4-BE49-F238E27FC236}">
                <a16:creationId xmlns:a16="http://schemas.microsoft.com/office/drawing/2014/main" id="{33468498-3E1E-4722-8FCF-10B7A5C2137C}"/>
              </a:ext>
            </a:extLst>
          </p:cNvPr>
          <p:cNvSpPr/>
          <p:nvPr/>
        </p:nvSpPr>
        <p:spPr bwMode="auto">
          <a:xfrm>
            <a:off x="8020996" y="4169698"/>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6" name="Oval 425">
            <a:extLst>
              <a:ext uri="{FF2B5EF4-FFF2-40B4-BE49-F238E27FC236}">
                <a16:creationId xmlns:a16="http://schemas.microsoft.com/office/drawing/2014/main" id="{46AB1700-653A-4A3C-BAE3-720C46C34F99}"/>
              </a:ext>
            </a:extLst>
          </p:cNvPr>
          <p:cNvSpPr/>
          <p:nvPr/>
        </p:nvSpPr>
        <p:spPr bwMode="auto">
          <a:xfrm>
            <a:off x="8395149" y="4151122"/>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7" name="Rectangle 426">
            <a:extLst>
              <a:ext uri="{FF2B5EF4-FFF2-40B4-BE49-F238E27FC236}">
                <a16:creationId xmlns:a16="http://schemas.microsoft.com/office/drawing/2014/main" id="{A3492C8F-AAAF-4ADC-9390-0CB8AB56FA38}"/>
              </a:ext>
            </a:extLst>
          </p:cNvPr>
          <p:cNvSpPr/>
          <p:nvPr/>
        </p:nvSpPr>
        <p:spPr bwMode="auto">
          <a:xfrm>
            <a:off x="5390765" y="4354597"/>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428" name="Rectangle 427">
            <a:extLst>
              <a:ext uri="{FF2B5EF4-FFF2-40B4-BE49-F238E27FC236}">
                <a16:creationId xmlns:a16="http://schemas.microsoft.com/office/drawing/2014/main" id="{77BE563F-7DBE-4783-A25A-6A64E2C0C43E}"/>
              </a:ext>
            </a:extLst>
          </p:cNvPr>
          <p:cNvSpPr/>
          <p:nvPr/>
        </p:nvSpPr>
        <p:spPr bwMode="auto">
          <a:xfrm>
            <a:off x="5363141" y="4271355"/>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429" name="Group 102">
            <a:extLst>
              <a:ext uri="{FF2B5EF4-FFF2-40B4-BE49-F238E27FC236}">
                <a16:creationId xmlns:a16="http://schemas.microsoft.com/office/drawing/2014/main" id="{F4F18C1D-9DF0-4610-8E51-E294270EED9B}"/>
              </a:ext>
            </a:extLst>
          </p:cNvPr>
          <p:cNvGrpSpPr/>
          <p:nvPr/>
        </p:nvGrpSpPr>
        <p:grpSpPr>
          <a:xfrm>
            <a:off x="5693531" y="3532356"/>
            <a:ext cx="93707" cy="238903"/>
            <a:chOff x="2289447" y="3429291"/>
            <a:chExt cx="93707" cy="647687"/>
          </a:xfrm>
          <a:solidFill>
            <a:srgbClr val="A098DA"/>
          </a:solidFill>
        </p:grpSpPr>
        <p:cxnSp>
          <p:nvCxnSpPr>
            <p:cNvPr id="430" name="Straight Connector 429">
              <a:extLst>
                <a:ext uri="{FF2B5EF4-FFF2-40B4-BE49-F238E27FC236}">
                  <a16:creationId xmlns:a16="http://schemas.microsoft.com/office/drawing/2014/main" id="{DA07A626-DEAD-4F3A-9C59-5099274AB79F}"/>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31" name="Straight Connector 430">
              <a:extLst>
                <a:ext uri="{FF2B5EF4-FFF2-40B4-BE49-F238E27FC236}">
                  <a16:creationId xmlns:a16="http://schemas.microsoft.com/office/drawing/2014/main" id="{C35F6DF4-603F-4D04-AA4D-C311B2886A86}"/>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32" name="Straight Connector 431">
              <a:extLst>
                <a:ext uri="{FF2B5EF4-FFF2-40B4-BE49-F238E27FC236}">
                  <a16:creationId xmlns:a16="http://schemas.microsoft.com/office/drawing/2014/main" id="{00DF8941-066C-4365-A9CE-19F847389BAD}"/>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grpSp>
        <p:nvGrpSpPr>
          <p:cNvPr id="433" name="Group 103">
            <a:extLst>
              <a:ext uri="{FF2B5EF4-FFF2-40B4-BE49-F238E27FC236}">
                <a16:creationId xmlns:a16="http://schemas.microsoft.com/office/drawing/2014/main" id="{DCC931E8-9110-4AEB-B51E-F8BE68BEC315}"/>
              </a:ext>
            </a:extLst>
          </p:cNvPr>
          <p:cNvGrpSpPr/>
          <p:nvPr/>
        </p:nvGrpSpPr>
        <p:grpSpPr>
          <a:xfrm>
            <a:off x="6084509" y="3220763"/>
            <a:ext cx="93707" cy="290835"/>
            <a:chOff x="2289447" y="3429291"/>
            <a:chExt cx="93707" cy="647687"/>
          </a:xfrm>
          <a:solidFill>
            <a:srgbClr val="A098DA"/>
          </a:solidFill>
        </p:grpSpPr>
        <p:cxnSp>
          <p:nvCxnSpPr>
            <p:cNvPr id="434" name="Straight Connector 433">
              <a:extLst>
                <a:ext uri="{FF2B5EF4-FFF2-40B4-BE49-F238E27FC236}">
                  <a16:creationId xmlns:a16="http://schemas.microsoft.com/office/drawing/2014/main" id="{4B4F3392-5D36-4182-B7B8-99CB1ABBD898}"/>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35" name="Straight Connector 434">
              <a:extLst>
                <a:ext uri="{FF2B5EF4-FFF2-40B4-BE49-F238E27FC236}">
                  <a16:creationId xmlns:a16="http://schemas.microsoft.com/office/drawing/2014/main" id="{FB9BBB46-699C-49C5-90F2-FF37012FBD72}"/>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36" name="Straight Connector 435">
              <a:extLst>
                <a:ext uri="{FF2B5EF4-FFF2-40B4-BE49-F238E27FC236}">
                  <a16:creationId xmlns:a16="http://schemas.microsoft.com/office/drawing/2014/main" id="{CE009AF4-BE96-49A6-938D-284F151711E1}"/>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grpSp>
        <p:nvGrpSpPr>
          <p:cNvPr id="437" name="Group 104">
            <a:extLst>
              <a:ext uri="{FF2B5EF4-FFF2-40B4-BE49-F238E27FC236}">
                <a16:creationId xmlns:a16="http://schemas.microsoft.com/office/drawing/2014/main" id="{B7030A84-7175-4F96-83CF-BA18EA97C054}"/>
              </a:ext>
            </a:extLst>
          </p:cNvPr>
          <p:cNvGrpSpPr/>
          <p:nvPr/>
        </p:nvGrpSpPr>
        <p:grpSpPr>
          <a:xfrm>
            <a:off x="6861556" y="2740472"/>
            <a:ext cx="93707" cy="334375"/>
            <a:chOff x="2289447" y="3429291"/>
            <a:chExt cx="93707" cy="647687"/>
          </a:xfrm>
          <a:solidFill>
            <a:srgbClr val="A098DA"/>
          </a:solidFill>
        </p:grpSpPr>
        <p:cxnSp>
          <p:nvCxnSpPr>
            <p:cNvPr id="438" name="Straight Connector 437">
              <a:extLst>
                <a:ext uri="{FF2B5EF4-FFF2-40B4-BE49-F238E27FC236}">
                  <a16:creationId xmlns:a16="http://schemas.microsoft.com/office/drawing/2014/main" id="{6D48C62D-D093-4F2D-A9F1-E2A25E1823E5}"/>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39" name="Straight Connector 438">
              <a:extLst>
                <a:ext uri="{FF2B5EF4-FFF2-40B4-BE49-F238E27FC236}">
                  <a16:creationId xmlns:a16="http://schemas.microsoft.com/office/drawing/2014/main" id="{2D36FEAC-C93E-49C6-BD28-7E81FCBB1859}"/>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40" name="Straight Connector 439">
              <a:extLst>
                <a:ext uri="{FF2B5EF4-FFF2-40B4-BE49-F238E27FC236}">
                  <a16:creationId xmlns:a16="http://schemas.microsoft.com/office/drawing/2014/main" id="{842BDD84-6D5F-49CA-AC65-F0455DC5222B}"/>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grpSp>
        <p:nvGrpSpPr>
          <p:cNvPr id="441" name="Group 105">
            <a:extLst>
              <a:ext uri="{FF2B5EF4-FFF2-40B4-BE49-F238E27FC236}">
                <a16:creationId xmlns:a16="http://schemas.microsoft.com/office/drawing/2014/main" id="{3E31AD57-F558-4B32-97B9-F6381FB3CD7C}"/>
              </a:ext>
            </a:extLst>
          </p:cNvPr>
          <p:cNvGrpSpPr/>
          <p:nvPr/>
        </p:nvGrpSpPr>
        <p:grpSpPr>
          <a:xfrm>
            <a:off x="7246221" y="3769122"/>
            <a:ext cx="93707" cy="318203"/>
            <a:chOff x="2289447" y="3429291"/>
            <a:chExt cx="93707" cy="647687"/>
          </a:xfrm>
          <a:solidFill>
            <a:srgbClr val="A098DA"/>
          </a:solidFill>
        </p:grpSpPr>
        <p:cxnSp>
          <p:nvCxnSpPr>
            <p:cNvPr id="442" name="Straight Connector 441">
              <a:extLst>
                <a:ext uri="{FF2B5EF4-FFF2-40B4-BE49-F238E27FC236}">
                  <a16:creationId xmlns:a16="http://schemas.microsoft.com/office/drawing/2014/main" id="{2FC009FD-DBE6-4646-B0C0-AF5D968876B2}"/>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43" name="Straight Connector 442">
              <a:extLst>
                <a:ext uri="{FF2B5EF4-FFF2-40B4-BE49-F238E27FC236}">
                  <a16:creationId xmlns:a16="http://schemas.microsoft.com/office/drawing/2014/main" id="{CBECCAB7-C0D7-4B8B-A839-28706A47BB73}"/>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44" name="Straight Connector 443">
              <a:extLst>
                <a:ext uri="{FF2B5EF4-FFF2-40B4-BE49-F238E27FC236}">
                  <a16:creationId xmlns:a16="http://schemas.microsoft.com/office/drawing/2014/main" id="{21A27D97-9D62-45AC-AA40-A66D3218E8D3}"/>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grpSp>
        <p:nvGrpSpPr>
          <p:cNvPr id="445" name="Group 106">
            <a:extLst>
              <a:ext uri="{FF2B5EF4-FFF2-40B4-BE49-F238E27FC236}">
                <a16:creationId xmlns:a16="http://schemas.microsoft.com/office/drawing/2014/main" id="{B19CFE97-F18A-4C46-B14F-565CE49B3686}"/>
              </a:ext>
            </a:extLst>
          </p:cNvPr>
          <p:cNvGrpSpPr/>
          <p:nvPr/>
        </p:nvGrpSpPr>
        <p:grpSpPr>
          <a:xfrm>
            <a:off x="7632331" y="4152441"/>
            <a:ext cx="93707" cy="345944"/>
            <a:chOff x="2289447" y="3429291"/>
            <a:chExt cx="93707" cy="647687"/>
          </a:xfrm>
        </p:grpSpPr>
        <p:cxnSp>
          <p:nvCxnSpPr>
            <p:cNvPr id="446" name="Straight Connector 445">
              <a:extLst>
                <a:ext uri="{FF2B5EF4-FFF2-40B4-BE49-F238E27FC236}">
                  <a16:creationId xmlns:a16="http://schemas.microsoft.com/office/drawing/2014/main" id="{2CB32425-035A-482E-B880-100B26D540B8}"/>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447" name="Straight Connector 446">
              <a:extLst>
                <a:ext uri="{FF2B5EF4-FFF2-40B4-BE49-F238E27FC236}">
                  <a16:creationId xmlns:a16="http://schemas.microsoft.com/office/drawing/2014/main" id="{7CE5E550-DFD1-480B-9536-F40DAA637729}"/>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448" name="Straight Connector 447">
              <a:extLst>
                <a:ext uri="{FF2B5EF4-FFF2-40B4-BE49-F238E27FC236}">
                  <a16:creationId xmlns:a16="http://schemas.microsoft.com/office/drawing/2014/main" id="{BC1373F8-8C54-47BA-B723-BB70046FEC76}"/>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449" name="Group 107">
            <a:extLst>
              <a:ext uri="{FF2B5EF4-FFF2-40B4-BE49-F238E27FC236}">
                <a16:creationId xmlns:a16="http://schemas.microsoft.com/office/drawing/2014/main" id="{B7AF6F7B-E94D-411E-95A7-20393A6CB349}"/>
              </a:ext>
            </a:extLst>
          </p:cNvPr>
          <p:cNvGrpSpPr/>
          <p:nvPr/>
        </p:nvGrpSpPr>
        <p:grpSpPr>
          <a:xfrm>
            <a:off x="8026605" y="4039327"/>
            <a:ext cx="93707" cy="345944"/>
            <a:chOff x="2289447" y="3429291"/>
            <a:chExt cx="93707" cy="647687"/>
          </a:xfrm>
          <a:solidFill>
            <a:srgbClr val="A098DA"/>
          </a:solidFill>
        </p:grpSpPr>
        <p:cxnSp>
          <p:nvCxnSpPr>
            <p:cNvPr id="450" name="Straight Connector 449">
              <a:extLst>
                <a:ext uri="{FF2B5EF4-FFF2-40B4-BE49-F238E27FC236}">
                  <a16:creationId xmlns:a16="http://schemas.microsoft.com/office/drawing/2014/main" id="{7FB8A9B9-52A6-40A2-841A-EFDE9DC8281F}"/>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51" name="Straight Connector 450">
              <a:extLst>
                <a:ext uri="{FF2B5EF4-FFF2-40B4-BE49-F238E27FC236}">
                  <a16:creationId xmlns:a16="http://schemas.microsoft.com/office/drawing/2014/main" id="{026A17BF-A29E-4AE4-80B7-372FF8953027}"/>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52" name="Straight Connector 451">
              <a:extLst>
                <a:ext uri="{FF2B5EF4-FFF2-40B4-BE49-F238E27FC236}">
                  <a16:creationId xmlns:a16="http://schemas.microsoft.com/office/drawing/2014/main" id="{BA48A057-CC2B-4816-87EA-5EEA45C5F40B}"/>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grpSp>
        <p:nvGrpSpPr>
          <p:cNvPr id="453" name="Group 108">
            <a:extLst>
              <a:ext uri="{FF2B5EF4-FFF2-40B4-BE49-F238E27FC236}">
                <a16:creationId xmlns:a16="http://schemas.microsoft.com/office/drawing/2014/main" id="{4525D1E1-3BBC-492E-AD50-B10F9FED30DA}"/>
              </a:ext>
            </a:extLst>
          </p:cNvPr>
          <p:cNvGrpSpPr/>
          <p:nvPr/>
        </p:nvGrpSpPr>
        <p:grpSpPr>
          <a:xfrm>
            <a:off x="8412324" y="4014555"/>
            <a:ext cx="93707" cy="370716"/>
            <a:chOff x="2289447" y="3429291"/>
            <a:chExt cx="93707" cy="647687"/>
          </a:xfrm>
          <a:solidFill>
            <a:srgbClr val="A098DA"/>
          </a:solidFill>
        </p:grpSpPr>
        <p:cxnSp>
          <p:nvCxnSpPr>
            <p:cNvPr id="454" name="Straight Connector 453">
              <a:extLst>
                <a:ext uri="{FF2B5EF4-FFF2-40B4-BE49-F238E27FC236}">
                  <a16:creationId xmlns:a16="http://schemas.microsoft.com/office/drawing/2014/main" id="{2456319E-ABE8-41D4-8D12-AE5AB0E7B9AE}"/>
                </a:ext>
              </a:extLst>
            </p:cNvPr>
            <p:cNvCxnSpPr/>
            <p:nvPr/>
          </p:nvCxnSpPr>
          <p:spPr bwMode="auto">
            <a:xfrm>
              <a:off x="2334689" y="3429291"/>
              <a:ext cx="0" cy="643263"/>
            </a:xfrm>
            <a:prstGeom prst="line">
              <a:avLst/>
            </a:prstGeom>
            <a:grpFill/>
            <a:ln w="12700" cap="flat" cmpd="sng" algn="ctr">
              <a:solidFill>
                <a:srgbClr val="D3C283"/>
              </a:solidFill>
              <a:prstDash val="solid"/>
              <a:round/>
              <a:headEnd type="none" w="med" len="med"/>
              <a:tailEnd type="none" w="med" len="med"/>
            </a:ln>
            <a:effectLst/>
          </p:spPr>
        </p:cxnSp>
        <p:cxnSp>
          <p:nvCxnSpPr>
            <p:cNvPr id="455" name="Straight Connector 454">
              <a:extLst>
                <a:ext uri="{FF2B5EF4-FFF2-40B4-BE49-F238E27FC236}">
                  <a16:creationId xmlns:a16="http://schemas.microsoft.com/office/drawing/2014/main" id="{FFDB581B-0022-40EF-86E8-6A77F250BAB1}"/>
                </a:ext>
              </a:extLst>
            </p:cNvPr>
            <p:cNvCxnSpPr/>
            <p:nvPr/>
          </p:nvCxnSpPr>
          <p:spPr bwMode="auto">
            <a:xfrm>
              <a:off x="2291352" y="3432012"/>
              <a:ext cx="91802" cy="0"/>
            </a:xfrm>
            <a:prstGeom prst="line">
              <a:avLst/>
            </a:prstGeom>
            <a:grpFill/>
            <a:ln w="12700" cap="flat" cmpd="sng" algn="ctr">
              <a:solidFill>
                <a:srgbClr val="D3C283"/>
              </a:solidFill>
              <a:prstDash val="solid"/>
              <a:round/>
              <a:headEnd type="none" w="med" len="med"/>
              <a:tailEnd type="none" w="med" len="med"/>
            </a:ln>
            <a:effectLst/>
          </p:spPr>
        </p:cxnSp>
        <p:cxnSp>
          <p:nvCxnSpPr>
            <p:cNvPr id="456" name="Straight Connector 455">
              <a:extLst>
                <a:ext uri="{FF2B5EF4-FFF2-40B4-BE49-F238E27FC236}">
                  <a16:creationId xmlns:a16="http://schemas.microsoft.com/office/drawing/2014/main" id="{992764A2-04F7-45A5-AFBD-26859B63B359}"/>
                </a:ext>
              </a:extLst>
            </p:cNvPr>
            <p:cNvCxnSpPr/>
            <p:nvPr/>
          </p:nvCxnSpPr>
          <p:spPr bwMode="auto">
            <a:xfrm>
              <a:off x="2289447" y="4076978"/>
              <a:ext cx="91802" cy="0"/>
            </a:xfrm>
            <a:prstGeom prst="line">
              <a:avLst/>
            </a:prstGeom>
            <a:grpFill/>
            <a:ln w="12700" cap="flat" cmpd="sng" algn="ctr">
              <a:solidFill>
                <a:srgbClr val="D3C283"/>
              </a:solidFill>
              <a:prstDash val="solid"/>
              <a:round/>
              <a:headEnd type="none" w="med" len="med"/>
              <a:tailEnd type="none" w="med" len="med"/>
            </a:ln>
            <a:effectLst/>
          </p:spPr>
        </p:cxnSp>
      </p:grpSp>
      <p:cxnSp>
        <p:nvCxnSpPr>
          <p:cNvPr id="457" name="Straight Connector 456">
            <a:extLst>
              <a:ext uri="{FF2B5EF4-FFF2-40B4-BE49-F238E27FC236}">
                <a16:creationId xmlns:a16="http://schemas.microsoft.com/office/drawing/2014/main" id="{F7BE124C-F166-4797-ACB5-F94C3C7F7B2A}"/>
              </a:ext>
            </a:extLst>
          </p:cNvPr>
          <p:cNvCxnSpPr/>
          <p:nvPr/>
        </p:nvCxnSpPr>
        <p:spPr bwMode="auto">
          <a:xfrm>
            <a:off x="5277037" y="4348749"/>
            <a:ext cx="3460039" cy="0"/>
          </a:xfrm>
          <a:prstGeom prst="line">
            <a:avLst/>
          </a:prstGeom>
          <a:noFill/>
          <a:ln w="9525">
            <a:solidFill>
              <a:sysClr val="windowText" lastClr="000000">
                <a:lumMod val="75000"/>
                <a:lumOff val="25000"/>
              </a:sysClr>
            </a:solidFill>
            <a:prstDash val="dash"/>
            <a:round/>
            <a:headEnd/>
            <a:tailEnd/>
          </a:ln>
          <a:effectLst/>
        </p:spPr>
      </p:cxnSp>
      <p:sp>
        <p:nvSpPr>
          <p:cNvPr id="458" name="Rectangle 8">
            <a:extLst>
              <a:ext uri="{FF2B5EF4-FFF2-40B4-BE49-F238E27FC236}">
                <a16:creationId xmlns:a16="http://schemas.microsoft.com/office/drawing/2014/main" id="{9337BEAA-D39C-4BE4-A753-BCD182BDC23F}"/>
              </a:ext>
            </a:extLst>
          </p:cNvPr>
          <p:cNvSpPr>
            <a:spLocks noChangeArrowheads="1"/>
          </p:cNvSpPr>
          <p:nvPr/>
        </p:nvSpPr>
        <p:spPr bwMode="auto">
          <a:xfrm>
            <a:off x="2864012" y="2314088"/>
            <a:ext cx="1726753" cy="2769996"/>
          </a:xfrm>
          <a:prstGeom prst="rect">
            <a:avLst/>
          </a:prstGeom>
          <a:solidFill>
            <a:srgbClr val="F2EBD6"/>
          </a:solidFill>
          <a:ln w="9525" algn="ctr">
            <a:noFill/>
            <a:miter lim="800000"/>
            <a:headEnd/>
            <a:tailEnd/>
          </a:ln>
          <a:effectLst/>
        </p:spPr>
        <p:txBody>
          <a:bodyPr wrap="none" lIns="9144" tIns="9144" rIns="9144" bIns="91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a typeface="+mn-ea"/>
              <a:cs typeface="+mn-cs"/>
            </a:endParaRPr>
          </a:p>
        </p:txBody>
      </p:sp>
      <p:sp>
        <p:nvSpPr>
          <p:cNvPr id="459" name="Rectangle 10">
            <a:extLst>
              <a:ext uri="{FF2B5EF4-FFF2-40B4-BE49-F238E27FC236}">
                <a16:creationId xmlns:a16="http://schemas.microsoft.com/office/drawing/2014/main" id="{75EA1E90-4AA4-43FF-988F-9B88A27C8EEA}"/>
              </a:ext>
            </a:extLst>
          </p:cNvPr>
          <p:cNvSpPr>
            <a:spLocks noChangeArrowheads="1"/>
          </p:cNvSpPr>
          <p:nvPr/>
        </p:nvSpPr>
        <p:spPr bwMode="auto">
          <a:xfrm>
            <a:off x="1096821" y="2288873"/>
            <a:ext cx="1772853" cy="2756152"/>
          </a:xfrm>
          <a:prstGeom prst="rect">
            <a:avLst/>
          </a:prstGeom>
          <a:solidFill>
            <a:srgbClr val="F9F6ED"/>
          </a:solidFill>
          <a:ln w="9525" algn="ctr">
            <a:noFill/>
            <a:miter lim="800000"/>
            <a:headEnd/>
            <a:tailEnd/>
          </a:ln>
          <a:effectLst/>
        </p:spPr>
        <p:txBody>
          <a:bodyPr wrap="none" lIns="9144" tIns="9144" rIns="9144" bIns="914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a typeface="+mn-ea"/>
              <a:cs typeface="+mn-cs"/>
            </a:endParaRPr>
          </a:p>
        </p:txBody>
      </p:sp>
      <p:cxnSp>
        <p:nvCxnSpPr>
          <p:cNvPr id="460" name="Straight Connector 459">
            <a:extLst>
              <a:ext uri="{FF2B5EF4-FFF2-40B4-BE49-F238E27FC236}">
                <a16:creationId xmlns:a16="http://schemas.microsoft.com/office/drawing/2014/main" id="{8AD24105-CBD5-4420-AFB1-721672A7AA56}"/>
              </a:ext>
            </a:extLst>
          </p:cNvPr>
          <p:cNvCxnSpPr/>
          <p:nvPr/>
        </p:nvCxnSpPr>
        <p:spPr bwMode="auto">
          <a:xfrm>
            <a:off x="1082589" y="2298875"/>
            <a:ext cx="0" cy="2777871"/>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1" name="Straight Connector 460">
            <a:extLst>
              <a:ext uri="{FF2B5EF4-FFF2-40B4-BE49-F238E27FC236}">
                <a16:creationId xmlns:a16="http://schemas.microsoft.com/office/drawing/2014/main" id="{FDEE5E4C-9495-4099-87CA-7414AE474067}"/>
              </a:ext>
            </a:extLst>
          </p:cNvPr>
          <p:cNvCxnSpPr/>
          <p:nvPr/>
        </p:nvCxnSpPr>
        <p:spPr bwMode="auto">
          <a:xfrm>
            <a:off x="1082589" y="5064554"/>
            <a:ext cx="3459480"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2" name="Straight Connector 461">
            <a:extLst>
              <a:ext uri="{FF2B5EF4-FFF2-40B4-BE49-F238E27FC236}">
                <a16:creationId xmlns:a16="http://schemas.microsoft.com/office/drawing/2014/main" id="{E3A594D4-D935-490D-99C3-8A27FF9D5B23}"/>
              </a:ext>
            </a:extLst>
          </p:cNvPr>
          <p:cNvCxnSpPr/>
          <p:nvPr/>
        </p:nvCxnSpPr>
        <p:spPr bwMode="auto">
          <a:xfrm>
            <a:off x="996864" y="254843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3" name="Straight Connector 462">
            <a:extLst>
              <a:ext uri="{FF2B5EF4-FFF2-40B4-BE49-F238E27FC236}">
                <a16:creationId xmlns:a16="http://schemas.microsoft.com/office/drawing/2014/main" id="{162B46BD-4E36-4CB8-991B-40A50B3AC215}"/>
              </a:ext>
            </a:extLst>
          </p:cNvPr>
          <p:cNvCxnSpPr/>
          <p:nvPr/>
        </p:nvCxnSpPr>
        <p:spPr bwMode="auto">
          <a:xfrm>
            <a:off x="996864" y="277322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4" name="Straight Connector 463">
            <a:extLst>
              <a:ext uri="{FF2B5EF4-FFF2-40B4-BE49-F238E27FC236}">
                <a16:creationId xmlns:a16="http://schemas.microsoft.com/office/drawing/2014/main" id="{5113996C-F063-485A-BAE8-9E644FC58878}"/>
              </a:ext>
            </a:extLst>
          </p:cNvPr>
          <p:cNvCxnSpPr/>
          <p:nvPr/>
        </p:nvCxnSpPr>
        <p:spPr bwMode="auto">
          <a:xfrm>
            <a:off x="996864" y="3007535"/>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5" name="Straight Connector 464">
            <a:extLst>
              <a:ext uri="{FF2B5EF4-FFF2-40B4-BE49-F238E27FC236}">
                <a16:creationId xmlns:a16="http://schemas.microsoft.com/office/drawing/2014/main" id="{7B239108-77AE-4FBE-81C3-7B6F71614E62}"/>
              </a:ext>
            </a:extLst>
          </p:cNvPr>
          <p:cNvCxnSpPr/>
          <p:nvPr/>
        </p:nvCxnSpPr>
        <p:spPr bwMode="auto">
          <a:xfrm>
            <a:off x="996864" y="323423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6" name="Straight Connector 465">
            <a:extLst>
              <a:ext uri="{FF2B5EF4-FFF2-40B4-BE49-F238E27FC236}">
                <a16:creationId xmlns:a16="http://schemas.microsoft.com/office/drawing/2014/main" id="{64ED90E4-58E0-4802-BC21-440755C861E5}"/>
              </a:ext>
            </a:extLst>
          </p:cNvPr>
          <p:cNvCxnSpPr/>
          <p:nvPr/>
        </p:nvCxnSpPr>
        <p:spPr bwMode="auto">
          <a:xfrm>
            <a:off x="996864" y="346283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7" name="Straight Connector 466">
            <a:extLst>
              <a:ext uri="{FF2B5EF4-FFF2-40B4-BE49-F238E27FC236}">
                <a16:creationId xmlns:a16="http://schemas.microsoft.com/office/drawing/2014/main" id="{8212D0A8-BA5D-48B7-8D3C-6BE9040D9D20}"/>
              </a:ext>
            </a:extLst>
          </p:cNvPr>
          <p:cNvCxnSpPr/>
          <p:nvPr/>
        </p:nvCxnSpPr>
        <p:spPr bwMode="auto">
          <a:xfrm>
            <a:off x="996864" y="369524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8" name="Straight Connector 467">
            <a:extLst>
              <a:ext uri="{FF2B5EF4-FFF2-40B4-BE49-F238E27FC236}">
                <a16:creationId xmlns:a16="http://schemas.microsoft.com/office/drawing/2014/main" id="{3B0A5D87-577E-4FB1-A3E7-6D607FCE8E66}"/>
              </a:ext>
            </a:extLst>
          </p:cNvPr>
          <p:cNvCxnSpPr/>
          <p:nvPr/>
        </p:nvCxnSpPr>
        <p:spPr bwMode="auto">
          <a:xfrm>
            <a:off x="996864" y="3925745"/>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9" name="Straight Connector 468">
            <a:extLst>
              <a:ext uri="{FF2B5EF4-FFF2-40B4-BE49-F238E27FC236}">
                <a16:creationId xmlns:a16="http://schemas.microsoft.com/office/drawing/2014/main" id="{6F77DD0F-9A9B-4747-88E5-6C3D43277B75}"/>
              </a:ext>
            </a:extLst>
          </p:cNvPr>
          <p:cNvCxnSpPr/>
          <p:nvPr/>
        </p:nvCxnSpPr>
        <p:spPr bwMode="auto">
          <a:xfrm>
            <a:off x="996864" y="415244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0" name="Straight Connector 469">
            <a:extLst>
              <a:ext uri="{FF2B5EF4-FFF2-40B4-BE49-F238E27FC236}">
                <a16:creationId xmlns:a16="http://schemas.microsoft.com/office/drawing/2014/main" id="{9DA383DE-A7BD-4D7E-9B41-2668AF0372BB}"/>
              </a:ext>
            </a:extLst>
          </p:cNvPr>
          <p:cNvCxnSpPr/>
          <p:nvPr/>
        </p:nvCxnSpPr>
        <p:spPr bwMode="auto">
          <a:xfrm>
            <a:off x="996864" y="438104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1" name="Straight Connector 470">
            <a:extLst>
              <a:ext uri="{FF2B5EF4-FFF2-40B4-BE49-F238E27FC236}">
                <a16:creationId xmlns:a16="http://schemas.microsoft.com/office/drawing/2014/main" id="{B057FCC4-F565-4ED0-AFC4-DB9BDF34C3E0}"/>
              </a:ext>
            </a:extLst>
          </p:cNvPr>
          <p:cNvCxnSpPr/>
          <p:nvPr/>
        </p:nvCxnSpPr>
        <p:spPr bwMode="auto">
          <a:xfrm>
            <a:off x="996864" y="460964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2" name="Straight Connector 471">
            <a:extLst>
              <a:ext uri="{FF2B5EF4-FFF2-40B4-BE49-F238E27FC236}">
                <a16:creationId xmlns:a16="http://schemas.microsoft.com/office/drawing/2014/main" id="{0CF75E51-D133-415F-A527-63C458EA59F0}"/>
              </a:ext>
            </a:extLst>
          </p:cNvPr>
          <p:cNvCxnSpPr/>
          <p:nvPr/>
        </p:nvCxnSpPr>
        <p:spPr bwMode="auto">
          <a:xfrm>
            <a:off x="996864" y="4840145"/>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3" name="Straight Connector 472">
            <a:extLst>
              <a:ext uri="{FF2B5EF4-FFF2-40B4-BE49-F238E27FC236}">
                <a16:creationId xmlns:a16="http://schemas.microsoft.com/office/drawing/2014/main" id="{9D253BC8-37E5-4857-B62C-6D7DF0D533CC}"/>
              </a:ext>
            </a:extLst>
          </p:cNvPr>
          <p:cNvCxnSpPr/>
          <p:nvPr/>
        </p:nvCxnSpPr>
        <p:spPr bwMode="auto">
          <a:xfrm>
            <a:off x="996864" y="5064554"/>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4" name="Straight Connector 473">
            <a:extLst>
              <a:ext uri="{FF2B5EF4-FFF2-40B4-BE49-F238E27FC236}">
                <a16:creationId xmlns:a16="http://schemas.microsoft.com/office/drawing/2014/main" id="{39B845D1-AA46-4E87-814D-C6272249E6BB}"/>
              </a:ext>
            </a:extLst>
          </p:cNvPr>
          <p:cNvCxnSpPr/>
          <p:nvPr/>
        </p:nvCxnSpPr>
        <p:spPr bwMode="auto">
          <a:xfrm>
            <a:off x="1082589" y="5076746"/>
            <a:ext cx="0" cy="7620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5" name="Straight Connector 474">
            <a:extLst>
              <a:ext uri="{FF2B5EF4-FFF2-40B4-BE49-F238E27FC236}">
                <a16:creationId xmlns:a16="http://schemas.microsoft.com/office/drawing/2014/main" id="{9B9490E6-B9F8-4C7B-9642-955E45F309D0}"/>
              </a:ext>
            </a:extLst>
          </p:cNvPr>
          <p:cNvCxnSpPr/>
          <p:nvPr/>
        </p:nvCxnSpPr>
        <p:spPr bwMode="auto">
          <a:xfrm>
            <a:off x="117402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6" name="Straight Connector 475">
            <a:extLst>
              <a:ext uri="{FF2B5EF4-FFF2-40B4-BE49-F238E27FC236}">
                <a16:creationId xmlns:a16="http://schemas.microsoft.com/office/drawing/2014/main" id="{68BC8D3A-DBFB-445E-B3A2-40EA905B0D44}"/>
              </a:ext>
            </a:extLst>
          </p:cNvPr>
          <p:cNvCxnSpPr/>
          <p:nvPr/>
        </p:nvCxnSpPr>
        <p:spPr bwMode="auto">
          <a:xfrm>
            <a:off x="161979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7" name="Straight Connector 476">
            <a:extLst>
              <a:ext uri="{FF2B5EF4-FFF2-40B4-BE49-F238E27FC236}">
                <a16:creationId xmlns:a16="http://schemas.microsoft.com/office/drawing/2014/main" id="{AB440EE1-E60F-4EC7-B65F-39726832F907}"/>
              </a:ext>
            </a:extLst>
          </p:cNvPr>
          <p:cNvCxnSpPr/>
          <p:nvPr/>
        </p:nvCxnSpPr>
        <p:spPr bwMode="auto">
          <a:xfrm>
            <a:off x="204270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8" name="Straight Connector 477">
            <a:extLst>
              <a:ext uri="{FF2B5EF4-FFF2-40B4-BE49-F238E27FC236}">
                <a16:creationId xmlns:a16="http://schemas.microsoft.com/office/drawing/2014/main" id="{CF414DA4-F0EB-4D91-9683-C1A71CE47DD3}"/>
              </a:ext>
            </a:extLst>
          </p:cNvPr>
          <p:cNvCxnSpPr/>
          <p:nvPr/>
        </p:nvCxnSpPr>
        <p:spPr bwMode="auto">
          <a:xfrm>
            <a:off x="244656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9" name="Straight Connector 478">
            <a:extLst>
              <a:ext uri="{FF2B5EF4-FFF2-40B4-BE49-F238E27FC236}">
                <a16:creationId xmlns:a16="http://schemas.microsoft.com/office/drawing/2014/main" id="{AA6A856E-D645-4084-A4E7-D938711962AA}"/>
              </a:ext>
            </a:extLst>
          </p:cNvPr>
          <p:cNvCxnSpPr/>
          <p:nvPr/>
        </p:nvCxnSpPr>
        <p:spPr bwMode="auto">
          <a:xfrm>
            <a:off x="285804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80" name="Straight Connector 479">
            <a:extLst>
              <a:ext uri="{FF2B5EF4-FFF2-40B4-BE49-F238E27FC236}">
                <a16:creationId xmlns:a16="http://schemas.microsoft.com/office/drawing/2014/main" id="{CEB775A0-7DC8-4FE4-94EE-D4B17D5933D2}"/>
              </a:ext>
            </a:extLst>
          </p:cNvPr>
          <p:cNvCxnSpPr/>
          <p:nvPr/>
        </p:nvCxnSpPr>
        <p:spPr bwMode="auto">
          <a:xfrm>
            <a:off x="2858049" y="2289218"/>
            <a:ext cx="0" cy="2775336"/>
          </a:xfrm>
          <a:prstGeom prst="line">
            <a:avLst/>
          </a:prstGeom>
          <a:noFill/>
          <a:ln w="19050" cap="rnd">
            <a:solidFill>
              <a:sysClr val="windowText" lastClr="000000">
                <a:lumMod val="75000"/>
                <a:lumOff val="25000"/>
              </a:sysClr>
            </a:solidFill>
            <a:prstDash val="sysDot"/>
            <a:round/>
            <a:headEnd/>
            <a:tailEnd/>
          </a:ln>
          <a:effectLst/>
        </p:spPr>
      </p:cxnSp>
      <p:cxnSp>
        <p:nvCxnSpPr>
          <p:cNvPr id="481" name="Straight Connector 480">
            <a:extLst>
              <a:ext uri="{FF2B5EF4-FFF2-40B4-BE49-F238E27FC236}">
                <a16:creationId xmlns:a16="http://schemas.microsoft.com/office/drawing/2014/main" id="{060B7D86-4D5C-4D29-B89C-C0CE4E3B40E0}"/>
              </a:ext>
            </a:extLst>
          </p:cNvPr>
          <p:cNvCxnSpPr/>
          <p:nvPr/>
        </p:nvCxnSpPr>
        <p:spPr bwMode="auto">
          <a:xfrm>
            <a:off x="3275244"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82" name="Straight Connector 481">
            <a:extLst>
              <a:ext uri="{FF2B5EF4-FFF2-40B4-BE49-F238E27FC236}">
                <a16:creationId xmlns:a16="http://schemas.microsoft.com/office/drawing/2014/main" id="{8B010EB6-DCF7-4F9A-B19B-F7A89277B177}"/>
              </a:ext>
            </a:extLst>
          </p:cNvPr>
          <p:cNvCxnSpPr/>
          <p:nvPr/>
        </p:nvCxnSpPr>
        <p:spPr bwMode="auto">
          <a:xfrm>
            <a:off x="3679104"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83" name="Straight Connector 482">
            <a:extLst>
              <a:ext uri="{FF2B5EF4-FFF2-40B4-BE49-F238E27FC236}">
                <a16:creationId xmlns:a16="http://schemas.microsoft.com/office/drawing/2014/main" id="{3EAAD8EC-136D-480F-A5DD-014E4680D458}"/>
              </a:ext>
            </a:extLst>
          </p:cNvPr>
          <p:cNvCxnSpPr/>
          <p:nvPr/>
        </p:nvCxnSpPr>
        <p:spPr bwMode="auto">
          <a:xfrm>
            <a:off x="4088679"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84" name="Straight Connector 483">
            <a:extLst>
              <a:ext uri="{FF2B5EF4-FFF2-40B4-BE49-F238E27FC236}">
                <a16:creationId xmlns:a16="http://schemas.microsoft.com/office/drawing/2014/main" id="{2CF46BDC-F83F-4D39-9E60-C1F358F8E8BC}"/>
              </a:ext>
            </a:extLst>
          </p:cNvPr>
          <p:cNvCxnSpPr/>
          <p:nvPr/>
        </p:nvCxnSpPr>
        <p:spPr bwMode="auto">
          <a:xfrm>
            <a:off x="4479204" y="5064554"/>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85" name="Straight Connector 484">
            <a:extLst>
              <a:ext uri="{FF2B5EF4-FFF2-40B4-BE49-F238E27FC236}">
                <a16:creationId xmlns:a16="http://schemas.microsoft.com/office/drawing/2014/main" id="{C7BF0088-69D9-4F8E-88BD-2128B7281A07}"/>
              </a:ext>
            </a:extLst>
          </p:cNvPr>
          <p:cNvCxnSpPr/>
          <p:nvPr/>
        </p:nvCxnSpPr>
        <p:spPr bwMode="auto">
          <a:xfrm>
            <a:off x="996864" y="2317925"/>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sp>
        <p:nvSpPr>
          <p:cNvPr id="486" name="TextBox 485">
            <a:extLst>
              <a:ext uri="{FF2B5EF4-FFF2-40B4-BE49-F238E27FC236}">
                <a16:creationId xmlns:a16="http://schemas.microsoft.com/office/drawing/2014/main" id="{8C6095D9-276B-4208-AB3A-8EA08082A71A}"/>
              </a:ext>
            </a:extLst>
          </p:cNvPr>
          <p:cNvSpPr txBox="1"/>
          <p:nvPr/>
        </p:nvSpPr>
        <p:spPr>
          <a:xfrm>
            <a:off x="639675" y="2177521"/>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1.2</a:t>
            </a:r>
          </a:p>
        </p:txBody>
      </p:sp>
      <p:sp>
        <p:nvSpPr>
          <p:cNvPr id="487" name="TextBox 486">
            <a:extLst>
              <a:ext uri="{FF2B5EF4-FFF2-40B4-BE49-F238E27FC236}">
                <a16:creationId xmlns:a16="http://schemas.microsoft.com/office/drawing/2014/main" id="{69C93AC2-812F-4702-A410-804E739AB185}"/>
              </a:ext>
            </a:extLst>
          </p:cNvPr>
          <p:cNvSpPr txBox="1"/>
          <p:nvPr/>
        </p:nvSpPr>
        <p:spPr>
          <a:xfrm>
            <a:off x="639675" y="2642340"/>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1.0</a:t>
            </a:r>
          </a:p>
        </p:txBody>
      </p:sp>
      <p:sp>
        <p:nvSpPr>
          <p:cNvPr id="488" name="TextBox 487">
            <a:extLst>
              <a:ext uri="{FF2B5EF4-FFF2-40B4-BE49-F238E27FC236}">
                <a16:creationId xmlns:a16="http://schemas.microsoft.com/office/drawing/2014/main" id="{A1C1BDF9-4ED6-48B8-A271-7CC1553D4F41}"/>
              </a:ext>
            </a:extLst>
          </p:cNvPr>
          <p:cNvSpPr txBox="1"/>
          <p:nvPr/>
        </p:nvSpPr>
        <p:spPr>
          <a:xfrm>
            <a:off x="639675" y="3096756"/>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0.8</a:t>
            </a:r>
          </a:p>
        </p:txBody>
      </p:sp>
      <p:sp>
        <p:nvSpPr>
          <p:cNvPr id="489" name="TextBox 488">
            <a:extLst>
              <a:ext uri="{FF2B5EF4-FFF2-40B4-BE49-F238E27FC236}">
                <a16:creationId xmlns:a16="http://schemas.microsoft.com/office/drawing/2014/main" id="{0DDCFF6B-876D-4D37-9DB2-CB21FD232134}"/>
              </a:ext>
            </a:extLst>
          </p:cNvPr>
          <p:cNvSpPr txBox="1"/>
          <p:nvPr/>
        </p:nvSpPr>
        <p:spPr>
          <a:xfrm>
            <a:off x="639675" y="3556740"/>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0.6</a:t>
            </a:r>
          </a:p>
        </p:txBody>
      </p:sp>
      <p:sp>
        <p:nvSpPr>
          <p:cNvPr id="490" name="TextBox 489">
            <a:extLst>
              <a:ext uri="{FF2B5EF4-FFF2-40B4-BE49-F238E27FC236}">
                <a16:creationId xmlns:a16="http://schemas.microsoft.com/office/drawing/2014/main" id="{976CFD69-B53F-4FAA-854B-87685937BB25}"/>
              </a:ext>
            </a:extLst>
          </p:cNvPr>
          <p:cNvSpPr txBox="1"/>
          <p:nvPr/>
        </p:nvSpPr>
        <p:spPr>
          <a:xfrm>
            <a:off x="639675" y="4017715"/>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0.4</a:t>
            </a:r>
          </a:p>
        </p:txBody>
      </p:sp>
      <p:sp>
        <p:nvSpPr>
          <p:cNvPr id="491" name="TextBox 490">
            <a:extLst>
              <a:ext uri="{FF2B5EF4-FFF2-40B4-BE49-F238E27FC236}">
                <a16:creationId xmlns:a16="http://schemas.microsoft.com/office/drawing/2014/main" id="{D16AF040-0AAB-483B-B309-CE0007FEA15B}"/>
              </a:ext>
            </a:extLst>
          </p:cNvPr>
          <p:cNvSpPr txBox="1"/>
          <p:nvPr/>
        </p:nvSpPr>
        <p:spPr>
          <a:xfrm>
            <a:off x="639675" y="4475554"/>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0.2</a:t>
            </a:r>
          </a:p>
        </p:txBody>
      </p:sp>
      <p:sp>
        <p:nvSpPr>
          <p:cNvPr id="492" name="TextBox 491">
            <a:extLst>
              <a:ext uri="{FF2B5EF4-FFF2-40B4-BE49-F238E27FC236}">
                <a16:creationId xmlns:a16="http://schemas.microsoft.com/office/drawing/2014/main" id="{529609C3-521F-470A-899C-653E05A922B1}"/>
              </a:ext>
            </a:extLst>
          </p:cNvPr>
          <p:cNvSpPr txBox="1"/>
          <p:nvPr/>
        </p:nvSpPr>
        <p:spPr>
          <a:xfrm>
            <a:off x="641580" y="4955927"/>
            <a:ext cx="400051"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a:t>
            </a:r>
          </a:p>
        </p:txBody>
      </p:sp>
      <p:sp>
        <p:nvSpPr>
          <p:cNvPr id="493" name="TextBox 492">
            <a:extLst>
              <a:ext uri="{FF2B5EF4-FFF2-40B4-BE49-F238E27FC236}">
                <a16:creationId xmlns:a16="http://schemas.microsoft.com/office/drawing/2014/main" id="{55589D29-9320-4D6C-9FCF-44F979C4D1B0}"/>
              </a:ext>
            </a:extLst>
          </p:cNvPr>
          <p:cNvSpPr txBox="1"/>
          <p:nvPr/>
        </p:nvSpPr>
        <p:spPr>
          <a:xfrm>
            <a:off x="1039726" y="5168715"/>
            <a:ext cx="2638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0</a:t>
            </a:r>
          </a:p>
        </p:txBody>
      </p:sp>
      <p:sp>
        <p:nvSpPr>
          <p:cNvPr id="494" name="TextBox 493">
            <a:extLst>
              <a:ext uri="{FF2B5EF4-FFF2-40B4-BE49-F238E27FC236}">
                <a16:creationId xmlns:a16="http://schemas.microsoft.com/office/drawing/2014/main" id="{B8A72564-1DF1-4077-91AB-06C6CFFA7471}"/>
              </a:ext>
            </a:extLst>
          </p:cNvPr>
          <p:cNvSpPr txBox="1"/>
          <p:nvPr/>
        </p:nvSpPr>
        <p:spPr>
          <a:xfrm>
            <a:off x="1480256" y="5168715"/>
            <a:ext cx="2638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6</a:t>
            </a:r>
          </a:p>
        </p:txBody>
      </p:sp>
      <p:sp>
        <p:nvSpPr>
          <p:cNvPr id="495" name="TextBox 494">
            <a:extLst>
              <a:ext uri="{FF2B5EF4-FFF2-40B4-BE49-F238E27FC236}">
                <a16:creationId xmlns:a16="http://schemas.microsoft.com/office/drawing/2014/main" id="{E4EA7CA4-3521-4FF8-82D7-5A912FB6FD6D}"/>
              </a:ext>
            </a:extLst>
          </p:cNvPr>
          <p:cNvSpPr txBox="1"/>
          <p:nvPr/>
        </p:nvSpPr>
        <p:spPr>
          <a:xfrm>
            <a:off x="1847441"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12</a:t>
            </a:r>
          </a:p>
        </p:txBody>
      </p:sp>
      <p:sp>
        <p:nvSpPr>
          <p:cNvPr id="496" name="TextBox 495">
            <a:extLst>
              <a:ext uri="{FF2B5EF4-FFF2-40B4-BE49-F238E27FC236}">
                <a16:creationId xmlns:a16="http://schemas.microsoft.com/office/drawing/2014/main" id="{56745D1D-25DC-4269-8737-BF830A9A0E3B}"/>
              </a:ext>
            </a:extLst>
          </p:cNvPr>
          <p:cNvSpPr txBox="1"/>
          <p:nvPr/>
        </p:nvSpPr>
        <p:spPr>
          <a:xfrm>
            <a:off x="2267972"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18</a:t>
            </a:r>
          </a:p>
        </p:txBody>
      </p:sp>
      <p:sp>
        <p:nvSpPr>
          <p:cNvPr id="497" name="TextBox 496">
            <a:extLst>
              <a:ext uri="{FF2B5EF4-FFF2-40B4-BE49-F238E27FC236}">
                <a16:creationId xmlns:a16="http://schemas.microsoft.com/office/drawing/2014/main" id="{1557E93C-675B-4E59-8B76-D629EF9B95C4}"/>
              </a:ext>
            </a:extLst>
          </p:cNvPr>
          <p:cNvSpPr txBox="1"/>
          <p:nvPr/>
        </p:nvSpPr>
        <p:spPr>
          <a:xfrm>
            <a:off x="2664212"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24</a:t>
            </a:r>
          </a:p>
        </p:txBody>
      </p:sp>
      <p:sp>
        <p:nvSpPr>
          <p:cNvPr id="498" name="TextBox 497">
            <a:extLst>
              <a:ext uri="{FF2B5EF4-FFF2-40B4-BE49-F238E27FC236}">
                <a16:creationId xmlns:a16="http://schemas.microsoft.com/office/drawing/2014/main" id="{D6EC5E01-C067-4D56-BE4D-795AE6B1153D}"/>
              </a:ext>
            </a:extLst>
          </p:cNvPr>
          <p:cNvSpPr txBox="1"/>
          <p:nvPr/>
        </p:nvSpPr>
        <p:spPr>
          <a:xfrm>
            <a:off x="3082839"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30</a:t>
            </a:r>
          </a:p>
        </p:txBody>
      </p:sp>
      <p:sp>
        <p:nvSpPr>
          <p:cNvPr id="499" name="TextBox 498">
            <a:extLst>
              <a:ext uri="{FF2B5EF4-FFF2-40B4-BE49-F238E27FC236}">
                <a16:creationId xmlns:a16="http://schemas.microsoft.com/office/drawing/2014/main" id="{8D186F5A-1EE9-4477-9357-976266F2E624}"/>
              </a:ext>
            </a:extLst>
          </p:cNvPr>
          <p:cNvSpPr txBox="1"/>
          <p:nvPr/>
        </p:nvSpPr>
        <p:spPr>
          <a:xfrm>
            <a:off x="3460504"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36</a:t>
            </a:r>
          </a:p>
        </p:txBody>
      </p:sp>
      <p:sp>
        <p:nvSpPr>
          <p:cNvPr id="500" name="TextBox 499">
            <a:extLst>
              <a:ext uri="{FF2B5EF4-FFF2-40B4-BE49-F238E27FC236}">
                <a16:creationId xmlns:a16="http://schemas.microsoft.com/office/drawing/2014/main" id="{417D8691-9735-42DE-824F-9EB9EC02EACC}"/>
              </a:ext>
            </a:extLst>
          </p:cNvPr>
          <p:cNvSpPr txBox="1"/>
          <p:nvPr/>
        </p:nvSpPr>
        <p:spPr>
          <a:xfrm>
            <a:off x="3910082"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42</a:t>
            </a:r>
          </a:p>
        </p:txBody>
      </p:sp>
      <p:sp>
        <p:nvSpPr>
          <p:cNvPr id="501" name="TextBox 500">
            <a:extLst>
              <a:ext uri="{FF2B5EF4-FFF2-40B4-BE49-F238E27FC236}">
                <a16:creationId xmlns:a16="http://schemas.microsoft.com/office/drawing/2014/main" id="{64B225DF-5707-4AD1-9065-6A9A2592FFD0}"/>
              </a:ext>
            </a:extLst>
          </p:cNvPr>
          <p:cNvSpPr txBox="1"/>
          <p:nvPr/>
        </p:nvSpPr>
        <p:spPr>
          <a:xfrm>
            <a:off x="4296797" y="5168715"/>
            <a:ext cx="35719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48</a:t>
            </a:r>
          </a:p>
        </p:txBody>
      </p:sp>
      <p:sp>
        <p:nvSpPr>
          <p:cNvPr id="502" name="TextBox 501">
            <a:extLst>
              <a:ext uri="{FF2B5EF4-FFF2-40B4-BE49-F238E27FC236}">
                <a16:creationId xmlns:a16="http://schemas.microsoft.com/office/drawing/2014/main" id="{824E9A92-12CC-493F-A082-BCC60F3264F3}"/>
              </a:ext>
            </a:extLst>
          </p:cNvPr>
          <p:cNvSpPr txBox="1"/>
          <p:nvPr/>
        </p:nvSpPr>
        <p:spPr>
          <a:xfrm>
            <a:off x="2077694" y="5545325"/>
            <a:ext cx="15483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Month</a:t>
            </a:r>
          </a:p>
        </p:txBody>
      </p:sp>
      <p:sp>
        <p:nvSpPr>
          <p:cNvPr id="503" name="TextBox 502">
            <a:extLst>
              <a:ext uri="{FF2B5EF4-FFF2-40B4-BE49-F238E27FC236}">
                <a16:creationId xmlns:a16="http://schemas.microsoft.com/office/drawing/2014/main" id="{CF17AB4B-92C2-40D3-B31A-2F161019A164}"/>
              </a:ext>
            </a:extLst>
          </p:cNvPr>
          <p:cNvSpPr txBox="1"/>
          <p:nvPr/>
        </p:nvSpPr>
        <p:spPr>
          <a:xfrm>
            <a:off x="1848959" y="5864146"/>
            <a:ext cx="12066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Last dose</a:t>
            </a:r>
          </a:p>
        </p:txBody>
      </p:sp>
      <p:cxnSp>
        <p:nvCxnSpPr>
          <p:cNvPr id="504" name="Straight Arrow Connector 503">
            <a:extLst>
              <a:ext uri="{FF2B5EF4-FFF2-40B4-BE49-F238E27FC236}">
                <a16:creationId xmlns:a16="http://schemas.microsoft.com/office/drawing/2014/main" id="{B66BEBD6-8D4C-43AF-9C7D-A617D51916DA}"/>
              </a:ext>
            </a:extLst>
          </p:cNvPr>
          <p:cNvCxnSpPr/>
          <p:nvPr/>
        </p:nvCxnSpPr>
        <p:spPr bwMode="auto">
          <a:xfrm flipV="1">
            <a:off x="2455646" y="5613618"/>
            <a:ext cx="0" cy="296889"/>
          </a:xfrm>
          <a:prstGeom prst="straightConnector1">
            <a:avLst/>
          </a:prstGeom>
          <a:solidFill>
            <a:srgbClr val="F93482"/>
          </a:solidFill>
          <a:ln w="38100" cap="flat" cmpd="sng" algn="ctr">
            <a:solidFill>
              <a:sysClr val="windowText" lastClr="000000">
                <a:lumMod val="75000"/>
                <a:lumOff val="25000"/>
              </a:sysClr>
            </a:solidFill>
            <a:prstDash val="solid"/>
            <a:round/>
            <a:headEnd type="none" w="med" len="med"/>
            <a:tailEnd type="triangle"/>
          </a:ln>
          <a:effectLst/>
        </p:spPr>
      </p:cxnSp>
      <p:sp>
        <p:nvSpPr>
          <p:cNvPr id="505" name="TextBox 504">
            <a:extLst>
              <a:ext uri="{FF2B5EF4-FFF2-40B4-BE49-F238E27FC236}">
                <a16:creationId xmlns:a16="http://schemas.microsoft.com/office/drawing/2014/main" id="{E5FA2007-B568-45DD-8CD0-738C60D49F65}"/>
              </a:ext>
            </a:extLst>
          </p:cNvPr>
          <p:cNvSpPr txBox="1"/>
          <p:nvPr/>
        </p:nvSpPr>
        <p:spPr>
          <a:xfrm rot="16200000">
            <a:off x="-1304268" y="3433899"/>
            <a:ext cx="36571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Median ng/mL (interquartile range)</a:t>
            </a:r>
          </a:p>
        </p:txBody>
      </p:sp>
      <p:sp>
        <p:nvSpPr>
          <p:cNvPr id="506" name="TextBox 505">
            <a:extLst>
              <a:ext uri="{FF2B5EF4-FFF2-40B4-BE49-F238E27FC236}">
                <a16:creationId xmlns:a16="http://schemas.microsoft.com/office/drawing/2014/main" id="{5F6900D1-281F-4451-984A-FC3B54212880}"/>
              </a:ext>
            </a:extLst>
          </p:cNvPr>
          <p:cNvSpPr txBox="1"/>
          <p:nvPr/>
        </p:nvSpPr>
        <p:spPr>
          <a:xfrm>
            <a:off x="928621" y="2338526"/>
            <a:ext cx="15483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60 mg Q6M</a:t>
            </a:r>
          </a:p>
        </p:txBody>
      </p:sp>
      <p:sp>
        <p:nvSpPr>
          <p:cNvPr id="507" name="TextBox 506">
            <a:extLst>
              <a:ext uri="{FF2B5EF4-FFF2-40B4-BE49-F238E27FC236}">
                <a16:creationId xmlns:a16="http://schemas.microsoft.com/office/drawing/2014/main" id="{AE01592C-1200-4AEC-BDA6-6EACEF652757}"/>
              </a:ext>
            </a:extLst>
          </p:cNvPr>
          <p:cNvSpPr txBox="1"/>
          <p:nvPr/>
        </p:nvSpPr>
        <p:spPr>
          <a:xfrm>
            <a:off x="2835285" y="2307478"/>
            <a:ext cx="171489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Discontinued Treatment</a:t>
            </a:r>
          </a:p>
        </p:txBody>
      </p:sp>
      <p:sp>
        <p:nvSpPr>
          <p:cNvPr id="508" name="Freeform 185">
            <a:extLst>
              <a:ext uri="{FF2B5EF4-FFF2-40B4-BE49-F238E27FC236}">
                <a16:creationId xmlns:a16="http://schemas.microsoft.com/office/drawing/2014/main" id="{F30B7297-36F5-4E17-B300-FAF7169809E9}"/>
              </a:ext>
            </a:extLst>
          </p:cNvPr>
          <p:cNvSpPr/>
          <p:nvPr/>
        </p:nvSpPr>
        <p:spPr bwMode="auto">
          <a:xfrm>
            <a:off x="1152693" y="3860594"/>
            <a:ext cx="1633728" cy="274320"/>
          </a:xfrm>
          <a:custGeom>
            <a:avLst/>
            <a:gdLst>
              <a:gd name="connsiteX0" fmla="*/ 0 w 1633728"/>
              <a:gd name="connsiteY0" fmla="*/ 79248 h 274320"/>
              <a:gd name="connsiteX1" fmla="*/ 91440 w 1633728"/>
              <a:gd name="connsiteY1" fmla="*/ 134112 h 274320"/>
              <a:gd name="connsiteX2" fmla="*/ 432816 w 1633728"/>
              <a:gd name="connsiteY2" fmla="*/ 6096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4112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2207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2207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728" h="274320">
                <a:moveTo>
                  <a:pt x="0" y="79248"/>
                </a:moveTo>
                <a:lnTo>
                  <a:pt x="91440" y="132207"/>
                </a:lnTo>
                <a:lnTo>
                  <a:pt x="430911" y="72390"/>
                </a:lnTo>
                <a:lnTo>
                  <a:pt x="719328" y="274320"/>
                </a:lnTo>
                <a:lnTo>
                  <a:pt x="841248" y="164592"/>
                </a:lnTo>
                <a:lnTo>
                  <a:pt x="969264" y="207264"/>
                </a:lnTo>
                <a:lnTo>
                  <a:pt x="1237488" y="0"/>
                </a:lnTo>
                <a:lnTo>
                  <a:pt x="1633728" y="73152"/>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509" name="Rectangle 508">
            <a:extLst>
              <a:ext uri="{FF2B5EF4-FFF2-40B4-BE49-F238E27FC236}">
                <a16:creationId xmlns:a16="http://schemas.microsoft.com/office/drawing/2014/main" id="{4B840D33-FFEB-4BD3-89C0-2072D0E2EFE4}"/>
              </a:ext>
            </a:extLst>
          </p:cNvPr>
          <p:cNvSpPr/>
          <p:nvPr/>
        </p:nvSpPr>
        <p:spPr bwMode="auto">
          <a:xfrm>
            <a:off x="2753900" y="389681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10" name="Rectangle 509">
            <a:extLst>
              <a:ext uri="{FF2B5EF4-FFF2-40B4-BE49-F238E27FC236}">
                <a16:creationId xmlns:a16="http://schemas.microsoft.com/office/drawing/2014/main" id="{99F0DA2B-6CFD-4B95-8562-C0B22B416111}"/>
              </a:ext>
            </a:extLst>
          </p:cNvPr>
          <p:cNvSpPr/>
          <p:nvPr/>
        </p:nvSpPr>
        <p:spPr bwMode="auto">
          <a:xfrm>
            <a:off x="2350956" y="3829060"/>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11" name="Rectangle 510">
            <a:extLst>
              <a:ext uri="{FF2B5EF4-FFF2-40B4-BE49-F238E27FC236}">
                <a16:creationId xmlns:a16="http://schemas.microsoft.com/office/drawing/2014/main" id="{DD6DEE16-D112-47D0-B978-91E5CB13C4D0}"/>
              </a:ext>
            </a:extLst>
          </p:cNvPr>
          <p:cNvSpPr/>
          <p:nvPr/>
        </p:nvSpPr>
        <p:spPr bwMode="auto">
          <a:xfrm>
            <a:off x="2089814" y="400308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12" name="Rectangle 511">
            <a:extLst>
              <a:ext uri="{FF2B5EF4-FFF2-40B4-BE49-F238E27FC236}">
                <a16:creationId xmlns:a16="http://schemas.microsoft.com/office/drawing/2014/main" id="{8C62C21A-FD78-4BDB-AC3B-D59559DA5187}"/>
              </a:ext>
            </a:extLst>
          </p:cNvPr>
          <p:cNvSpPr/>
          <p:nvPr/>
        </p:nvSpPr>
        <p:spPr bwMode="auto">
          <a:xfrm>
            <a:off x="1955009" y="3986641"/>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13" name="Rectangle 512">
            <a:extLst>
              <a:ext uri="{FF2B5EF4-FFF2-40B4-BE49-F238E27FC236}">
                <a16:creationId xmlns:a16="http://schemas.microsoft.com/office/drawing/2014/main" id="{77CB55D8-A357-452E-9004-D96B283D5575}"/>
              </a:ext>
            </a:extLst>
          </p:cNvPr>
          <p:cNvSpPr/>
          <p:nvPr/>
        </p:nvSpPr>
        <p:spPr bwMode="auto">
          <a:xfrm>
            <a:off x="1810916" y="408691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14" name="Rectangle 513">
            <a:extLst>
              <a:ext uri="{FF2B5EF4-FFF2-40B4-BE49-F238E27FC236}">
                <a16:creationId xmlns:a16="http://schemas.microsoft.com/office/drawing/2014/main" id="{23D60445-6806-496F-ABC4-4E760F842611}"/>
              </a:ext>
            </a:extLst>
          </p:cNvPr>
          <p:cNvSpPr/>
          <p:nvPr/>
        </p:nvSpPr>
        <p:spPr bwMode="auto">
          <a:xfrm>
            <a:off x="1534654" y="389681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515" name="Group 167">
            <a:extLst>
              <a:ext uri="{FF2B5EF4-FFF2-40B4-BE49-F238E27FC236}">
                <a16:creationId xmlns:a16="http://schemas.microsoft.com/office/drawing/2014/main" id="{C70DDC98-73FA-4BAF-984A-576A25C33F5F}"/>
              </a:ext>
            </a:extLst>
          </p:cNvPr>
          <p:cNvGrpSpPr/>
          <p:nvPr/>
        </p:nvGrpSpPr>
        <p:grpSpPr>
          <a:xfrm>
            <a:off x="2350956" y="3472355"/>
            <a:ext cx="93707" cy="754044"/>
            <a:chOff x="2289447" y="3324225"/>
            <a:chExt cx="93707" cy="754044"/>
          </a:xfrm>
        </p:grpSpPr>
        <p:cxnSp>
          <p:nvCxnSpPr>
            <p:cNvPr id="516" name="Straight Connector 515">
              <a:extLst>
                <a:ext uri="{FF2B5EF4-FFF2-40B4-BE49-F238E27FC236}">
                  <a16:creationId xmlns:a16="http://schemas.microsoft.com/office/drawing/2014/main" id="{C7D4F316-CC6B-4933-AFDB-E6BDCE3E3C2E}"/>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17" name="Straight Connector 516">
              <a:extLst>
                <a:ext uri="{FF2B5EF4-FFF2-40B4-BE49-F238E27FC236}">
                  <a16:creationId xmlns:a16="http://schemas.microsoft.com/office/drawing/2014/main" id="{20D90B88-1924-4FD1-811B-389E0B64E486}"/>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18" name="Straight Connector 517">
              <a:extLst>
                <a:ext uri="{FF2B5EF4-FFF2-40B4-BE49-F238E27FC236}">
                  <a16:creationId xmlns:a16="http://schemas.microsoft.com/office/drawing/2014/main" id="{E5484832-AF5C-4711-A64F-F98AFDDA977F}"/>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19" name="Group 168">
            <a:extLst>
              <a:ext uri="{FF2B5EF4-FFF2-40B4-BE49-F238E27FC236}">
                <a16:creationId xmlns:a16="http://schemas.microsoft.com/office/drawing/2014/main" id="{7CE93BED-AA3D-462A-87EC-EF28A69AC25D}"/>
              </a:ext>
            </a:extLst>
          </p:cNvPr>
          <p:cNvGrpSpPr/>
          <p:nvPr/>
        </p:nvGrpSpPr>
        <p:grpSpPr>
          <a:xfrm>
            <a:off x="2756035" y="3559649"/>
            <a:ext cx="93707" cy="754044"/>
            <a:chOff x="2289447" y="3324225"/>
            <a:chExt cx="93707" cy="754044"/>
          </a:xfrm>
        </p:grpSpPr>
        <p:cxnSp>
          <p:nvCxnSpPr>
            <p:cNvPr id="520" name="Straight Connector 519">
              <a:extLst>
                <a:ext uri="{FF2B5EF4-FFF2-40B4-BE49-F238E27FC236}">
                  <a16:creationId xmlns:a16="http://schemas.microsoft.com/office/drawing/2014/main" id="{33EC61BF-FC1C-46F2-A923-9C595C4EB4A1}"/>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21" name="Straight Connector 520">
              <a:extLst>
                <a:ext uri="{FF2B5EF4-FFF2-40B4-BE49-F238E27FC236}">
                  <a16:creationId xmlns:a16="http://schemas.microsoft.com/office/drawing/2014/main" id="{D8580BFF-2D6E-4B4C-8809-510056F9A9A5}"/>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22" name="Straight Connector 521">
              <a:extLst>
                <a:ext uri="{FF2B5EF4-FFF2-40B4-BE49-F238E27FC236}">
                  <a16:creationId xmlns:a16="http://schemas.microsoft.com/office/drawing/2014/main" id="{25811B80-602F-4334-BC2B-981EECAE2F8C}"/>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23" name="Group 169">
            <a:extLst>
              <a:ext uri="{FF2B5EF4-FFF2-40B4-BE49-F238E27FC236}">
                <a16:creationId xmlns:a16="http://schemas.microsoft.com/office/drawing/2014/main" id="{E9AD148E-790F-4132-B3EE-5D5DABF33767}"/>
              </a:ext>
            </a:extLst>
          </p:cNvPr>
          <p:cNvGrpSpPr/>
          <p:nvPr/>
        </p:nvGrpSpPr>
        <p:grpSpPr>
          <a:xfrm>
            <a:off x="2083646" y="3564705"/>
            <a:ext cx="93707" cy="754044"/>
            <a:chOff x="2289447" y="3324225"/>
            <a:chExt cx="93707" cy="754044"/>
          </a:xfrm>
        </p:grpSpPr>
        <p:cxnSp>
          <p:nvCxnSpPr>
            <p:cNvPr id="524" name="Straight Connector 523">
              <a:extLst>
                <a:ext uri="{FF2B5EF4-FFF2-40B4-BE49-F238E27FC236}">
                  <a16:creationId xmlns:a16="http://schemas.microsoft.com/office/drawing/2014/main" id="{0A1E4F0D-BC3B-4731-992B-24BFFF665BD6}"/>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25" name="Straight Connector 524">
              <a:extLst>
                <a:ext uri="{FF2B5EF4-FFF2-40B4-BE49-F238E27FC236}">
                  <a16:creationId xmlns:a16="http://schemas.microsoft.com/office/drawing/2014/main" id="{4B985CA4-E9AB-4396-B988-445D11C302B2}"/>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26" name="Straight Connector 525">
              <a:extLst>
                <a:ext uri="{FF2B5EF4-FFF2-40B4-BE49-F238E27FC236}">
                  <a16:creationId xmlns:a16="http://schemas.microsoft.com/office/drawing/2014/main" id="{4946A24F-3A7D-4417-A898-78CC7D4054E0}"/>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27" name="Group 170">
            <a:extLst>
              <a:ext uri="{FF2B5EF4-FFF2-40B4-BE49-F238E27FC236}">
                <a16:creationId xmlns:a16="http://schemas.microsoft.com/office/drawing/2014/main" id="{2F4F6A4B-B87E-4003-B245-A480ECFC7247}"/>
              </a:ext>
            </a:extLst>
          </p:cNvPr>
          <p:cNvGrpSpPr/>
          <p:nvPr/>
        </p:nvGrpSpPr>
        <p:grpSpPr>
          <a:xfrm>
            <a:off x="1942227" y="3664760"/>
            <a:ext cx="93707" cy="669451"/>
            <a:chOff x="2289447" y="3408818"/>
            <a:chExt cx="93707" cy="669451"/>
          </a:xfrm>
        </p:grpSpPr>
        <p:cxnSp>
          <p:nvCxnSpPr>
            <p:cNvPr id="528" name="Straight Connector 527">
              <a:extLst>
                <a:ext uri="{FF2B5EF4-FFF2-40B4-BE49-F238E27FC236}">
                  <a16:creationId xmlns:a16="http://schemas.microsoft.com/office/drawing/2014/main" id="{C25D0F16-2823-46E3-A97F-237991234A3C}"/>
                </a:ext>
              </a:extLst>
            </p:cNvPr>
            <p:cNvCxnSpPr/>
            <p:nvPr/>
          </p:nvCxnSpPr>
          <p:spPr bwMode="auto">
            <a:xfrm>
              <a:off x="2334689" y="3408818"/>
              <a:ext cx="0" cy="663736"/>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29" name="Straight Connector 528">
              <a:extLst>
                <a:ext uri="{FF2B5EF4-FFF2-40B4-BE49-F238E27FC236}">
                  <a16:creationId xmlns:a16="http://schemas.microsoft.com/office/drawing/2014/main" id="{08B35F44-8DDC-45F6-B802-B2AA4ED74922}"/>
                </a:ext>
              </a:extLst>
            </p:cNvPr>
            <p:cNvCxnSpPr/>
            <p:nvPr/>
          </p:nvCxnSpPr>
          <p:spPr bwMode="auto">
            <a:xfrm>
              <a:off x="2291352" y="3408818"/>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30" name="Straight Connector 529">
              <a:extLst>
                <a:ext uri="{FF2B5EF4-FFF2-40B4-BE49-F238E27FC236}">
                  <a16:creationId xmlns:a16="http://schemas.microsoft.com/office/drawing/2014/main" id="{DC717F90-25FD-49B0-BB96-E0DA7B0A47C8}"/>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31" name="Group 171">
            <a:extLst>
              <a:ext uri="{FF2B5EF4-FFF2-40B4-BE49-F238E27FC236}">
                <a16:creationId xmlns:a16="http://schemas.microsoft.com/office/drawing/2014/main" id="{B16E4F2D-C2AA-4CD0-BE09-DE070BC93C0C}"/>
              </a:ext>
            </a:extLst>
          </p:cNvPr>
          <p:cNvGrpSpPr/>
          <p:nvPr/>
        </p:nvGrpSpPr>
        <p:grpSpPr>
          <a:xfrm>
            <a:off x="1813637" y="3723815"/>
            <a:ext cx="93707" cy="594934"/>
            <a:chOff x="2289447" y="3483335"/>
            <a:chExt cx="93707" cy="594934"/>
          </a:xfrm>
        </p:grpSpPr>
        <p:cxnSp>
          <p:nvCxnSpPr>
            <p:cNvPr id="532" name="Straight Connector 531">
              <a:extLst>
                <a:ext uri="{FF2B5EF4-FFF2-40B4-BE49-F238E27FC236}">
                  <a16:creationId xmlns:a16="http://schemas.microsoft.com/office/drawing/2014/main" id="{41421A40-DE1A-415D-87C9-8FAEA8DBC808}"/>
                </a:ext>
              </a:extLst>
            </p:cNvPr>
            <p:cNvCxnSpPr/>
            <p:nvPr/>
          </p:nvCxnSpPr>
          <p:spPr bwMode="auto">
            <a:xfrm>
              <a:off x="2334689" y="3483335"/>
              <a:ext cx="0" cy="589219"/>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33" name="Straight Connector 532">
              <a:extLst>
                <a:ext uri="{FF2B5EF4-FFF2-40B4-BE49-F238E27FC236}">
                  <a16:creationId xmlns:a16="http://schemas.microsoft.com/office/drawing/2014/main" id="{7C753FAA-7A86-4DEC-8C8B-6150CE5C429E}"/>
                </a:ext>
              </a:extLst>
            </p:cNvPr>
            <p:cNvCxnSpPr/>
            <p:nvPr/>
          </p:nvCxnSpPr>
          <p:spPr bwMode="auto">
            <a:xfrm>
              <a:off x="2291352" y="348424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34" name="Straight Connector 533">
              <a:extLst>
                <a:ext uri="{FF2B5EF4-FFF2-40B4-BE49-F238E27FC236}">
                  <a16:creationId xmlns:a16="http://schemas.microsoft.com/office/drawing/2014/main" id="{6AF9CFA4-AF36-4D47-98D3-9EBB910037F7}"/>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35" name="Group 172">
            <a:extLst>
              <a:ext uri="{FF2B5EF4-FFF2-40B4-BE49-F238E27FC236}">
                <a16:creationId xmlns:a16="http://schemas.microsoft.com/office/drawing/2014/main" id="{73E67CAC-8F5F-4798-A529-2132A5EC7C0A}"/>
              </a:ext>
            </a:extLst>
          </p:cNvPr>
          <p:cNvGrpSpPr/>
          <p:nvPr/>
        </p:nvGrpSpPr>
        <p:grpSpPr>
          <a:xfrm>
            <a:off x="1541026" y="3523454"/>
            <a:ext cx="93707" cy="784524"/>
            <a:chOff x="2289447" y="3293745"/>
            <a:chExt cx="93707" cy="784524"/>
          </a:xfrm>
        </p:grpSpPr>
        <p:cxnSp>
          <p:nvCxnSpPr>
            <p:cNvPr id="536" name="Straight Connector 535">
              <a:extLst>
                <a:ext uri="{FF2B5EF4-FFF2-40B4-BE49-F238E27FC236}">
                  <a16:creationId xmlns:a16="http://schemas.microsoft.com/office/drawing/2014/main" id="{0AE774C2-D372-493B-A7E9-EE70EF49A1B0}"/>
                </a:ext>
              </a:extLst>
            </p:cNvPr>
            <p:cNvCxnSpPr/>
            <p:nvPr/>
          </p:nvCxnSpPr>
          <p:spPr bwMode="auto">
            <a:xfrm>
              <a:off x="2334689" y="3295986"/>
              <a:ext cx="0" cy="776568"/>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37" name="Straight Connector 536">
              <a:extLst>
                <a:ext uri="{FF2B5EF4-FFF2-40B4-BE49-F238E27FC236}">
                  <a16:creationId xmlns:a16="http://schemas.microsoft.com/office/drawing/2014/main" id="{EE156EA5-ACF4-4DF1-9F42-AE549C3BB648}"/>
                </a:ext>
              </a:extLst>
            </p:cNvPr>
            <p:cNvCxnSpPr/>
            <p:nvPr/>
          </p:nvCxnSpPr>
          <p:spPr bwMode="auto">
            <a:xfrm>
              <a:off x="2291352" y="329374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38" name="Straight Connector 537">
              <a:extLst>
                <a:ext uri="{FF2B5EF4-FFF2-40B4-BE49-F238E27FC236}">
                  <a16:creationId xmlns:a16="http://schemas.microsoft.com/office/drawing/2014/main" id="{8A126FEE-83D0-4B38-BD0A-7F8A5C196ED6}"/>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39" name="Group 173">
            <a:extLst>
              <a:ext uri="{FF2B5EF4-FFF2-40B4-BE49-F238E27FC236}">
                <a16:creationId xmlns:a16="http://schemas.microsoft.com/office/drawing/2014/main" id="{9EF72E50-A7FB-467C-9E58-00E059819FD9}"/>
              </a:ext>
            </a:extLst>
          </p:cNvPr>
          <p:cNvGrpSpPr/>
          <p:nvPr/>
        </p:nvGrpSpPr>
        <p:grpSpPr>
          <a:xfrm>
            <a:off x="1198215" y="3462830"/>
            <a:ext cx="93707" cy="845148"/>
            <a:chOff x="2289447" y="3233121"/>
            <a:chExt cx="93707" cy="845148"/>
          </a:xfrm>
        </p:grpSpPr>
        <p:cxnSp>
          <p:nvCxnSpPr>
            <p:cNvPr id="540" name="Straight Connector 539">
              <a:extLst>
                <a:ext uri="{FF2B5EF4-FFF2-40B4-BE49-F238E27FC236}">
                  <a16:creationId xmlns:a16="http://schemas.microsoft.com/office/drawing/2014/main" id="{5E652372-C5AF-4E47-B74F-678224DEB7CF}"/>
                </a:ext>
              </a:extLst>
            </p:cNvPr>
            <p:cNvCxnSpPr/>
            <p:nvPr/>
          </p:nvCxnSpPr>
          <p:spPr bwMode="auto">
            <a:xfrm>
              <a:off x="2334689" y="3233121"/>
              <a:ext cx="0" cy="83943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41" name="Straight Connector 540">
              <a:extLst>
                <a:ext uri="{FF2B5EF4-FFF2-40B4-BE49-F238E27FC236}">
                  <a16:creationId xmlns:a16="http://schemas.microsoft.com/office/drawing/2014/main" id="{6965B20E-306B-454C-B8FB-ACB4FCC5662D}"/>
                </a:ext>
              </a:extLst>
            </p:cNvPr>
            <p:cNvCxnSpPr/>
            <p:nvPr/>
          </p:nvCxnSpPr>
          <p:spPr bwMode="auto">
            <a:xfrm>
              <a:off x="2291352" y="3242646"/>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42" name="Straight Connector 541">
              <a:extLst>
                <a:ext uri="{FF2B5EF4-FFF2-40B4-BE49-F238E27FC236}">
                  <a16:creationId xmlns:a16="http://schemas.microsoft.com/office/drawing/2014/main" id="{CC59AB80-3D29-45BB-8A0D-9A78FC025001}"/>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43" name="Group 174">
            <a:extLst>
              <a:ext uri="{FF2B5EF4-FFF2-40B4-BE49-F238E27FC236}">
                <a16:creationId xmlns:a16="http://schemas.microsoft.com/office/drawing/2014/main" id="{3E01A634-B5E8-43D2-AE4F-95C8B24225DC}"/>
              </a:ext>
            </a:extLst>
          </p:cNvPr>
          <p:cNvGrpSpPr/>
          <p:nvPr/>
        </p:nvGrpSpPr>
        <p:grpSpPr>
          <a:xfrm>
            <a:off x="1129938" y="3462830"/>
            <a:ext cx="93707" cy="754044"/>
            <a:chOff x="2289447" y="3324225"/>
            <a:chExt cx="93707" cy="754044"/>
          </a:xfrm>
        </p:grpSpPr>
        <p:cxnSp>
          <p:nvCxnSpPr>
            <p:cNvPr id="544" name="Straight Connector 543">
              <a:extLst>
                <a:ext uri="{FF2B5EF4-FFF2-40B4-BE49-F238E27FC236}">
                  <a16:creationId xmlns:a16="http://schemas.microsoft.com/office/drawing/2014/main" id="{684227F0-EDC5-4238-9D84-6697D45F84E0}"/>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45" name="Straight Connector 544">
              <a:extLst>
                <a:ext uri="{FF2B5EF4-FFF2-40B4-BE49-F238E27FC236}">
                  <a16:creationId xmlns:a16="http://schemas.microsoft.com/office/drawing/2014/main" id="{59495D6F-EFAC-4C35-B440-1F27BCBD4C1B}"/>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46" name="Straight Connector 545">
              <a:extLst>
                <a:ext uri="{FF2B5EF4-FFF2-40B4-BE49-F238E27FC236}">
                  <a16:creationId xmlns:a16="http://schemas.microsoft.com/office/drawing/2014/main" id="{BDCD32E8-831B-4818-93E2-7B17650D6A83}"/>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47" name="Group 175">
            <a:extLst>
              <a:ext uri="{FF2B5EF4-FFF2-40B4-BE49-F238E27FC236}">
                <a16:creationId xmlns:a16="http://schemas.microsoft.com/office/drawing/2014/main" id="{54D475E3-33A0-4410-B364-8A26B077F2BE}"/>
              </a:ext>
            </a:extLst>
          </p:cNvPr>
          <p:cNvGrpSpPr/>
          <p:nvPr/>
        </p:nvGrpSpPr>
        <p:grpSpPr>
          <a:xfrm>
            <a:off x="2979864" y="3413300"/>
            <a:ext cx="93707" cy="779661"/>
            <a:chOff x="2289447" y="3298608"/>
            <a:chExt cx="93707" cy="779661"/>
          </a:xfrm>
        </p:grpSpPr>
        <p:cxnSp>
          <p:nvCxnSpPr>
            <p:cNvPr id="548" name="Straight Connector 547">
              <a:extLst>
                <a:ext uri="{FF2B5EF4-FFF2-40B4-BE49-F238E27FC236}">
                  <a16:creationId xmlns:a16="http://schemas.microsoft.com/office/drawing/2014/main" id="{A21AE2C8-5954-4532-A917-97B45C51B26E}"/>
                </a:ext>
              </a:extLst>
            </p:cNvPr>
            <p:cNvCxnSpPr/>
            <p:nvPr/>
          </p:nvCxnSpPr>
          <p:spPr bwMode="auto">
            <a:xfrm>
              <a:off x="2334689" y="3298608"/>
              <a:ext cx="0" cy="773946"/>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49" name="Straight Connector 548">
              <a:extLst>
                <a:ext uri="{FF2B5EF4-FFF2-40B4-BE49-F238E27FC236}">
                  <a16:creationId xmlns:a16="http://schemas.microsoft.com/office/drawing/2014/main" id="{F211F79B-0A18-4E94-B8A4-DBC0554C4BB8}"/>
                </a:ext>
              </a:extLst>
            </p:cNvPr>
            <p:cNvCxnSpPr/>
            <p:nvPr/>
          </p:nvCxnSpPr>
          <p:spPr bwMode="auto">
            <a:xfrm>
              <a:off x="2291352" y="3299460"/>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50" name="Straight Connector 549">
              <a:extLst>
                <a:ext uri="{FF2B5EF4-FFF2-40B4-BE49-F238E27FC236}">
                  <a16:creationId xmlns:a16="http://schemas.microsoft.com/office/drawing/2014/main" id="{BEE0C580-C3BA-4937-AB9E-94DD730383A5}"/>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551" name="Rectangle 550">
            <a:extLst>
              <a:ext uri="{FF2B5EF4-FFF2-40B4-BE49-F238E27FC236}">
                <a16:creationId xmlns:a16="http://schemas.microsoft.com/office/drawing/2014/main" id="{29EF6F53-3D39-4241-A434-6B6B632F444D}"/>
              </a:ext>
            </a:extLst>
          </p:cNvPr>
          <p:cNvSpPr/>
          <p:nvPr/>
        </p:nvSpPr>
        <p:spPr bwMode="auto">
          <a:xfrm>
            <a:off x="3156252" y="3851899"/>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552" name="Group 177">
            <a:extLst>
              <a:ext uri="{FF2B5EF4-FFF2-40B4-BE49-F238E27FC236}">
                <a16:creationId xmlns:a16="http://schemas.microsoft.com/office/drawing/2014/main" id="{FF7D53C0-C593-4744-937F-0B03477C96E4}"/>
              </a:ext>
            </a:extLst>
          </p:cNvPr>
          <p:cNvGrpSpPr/>
          <p:nvPr/>
        </p:nvGrpSpPr>
        <p:grpSpPr>
          <a:xfrm>
            <a:off x="3158387" y="3440440"/>
            <a:ext cx="93707" cy="816909"/>
            <a:chOff x="2289447" y="3261360"/>
            <a:chExt cx="93707" cy="816909"/>
          </a:xfrm>
        </p:grpSpPr>
        <p:cxnSp>
          <p:nvCxnSpPr>
            <p:cNvPr id="553" name="Straight Connector 552">
              <a:extLst>
                <a:ext uri="{FF2B5EF4-FFF2-40B4-BE49-F238E27FC236}">
                  <a16:creationId xmlns:a16="http://schemas.microsoft.com/office/drawing/2014/main" id="{979D6E32-49EE-4F91-A8C9-9D9DBD5F5B4A}"/>
                </a:ext>
              </a:extLst>
            </p:cNvPr>
            <p:cNvCxnSpPr/>
            <p:nvPr/>
          </p:nvCxnSpPr>
          <p:spPr bwMode="auto">
            <a:xfrm>
              <a:off x="2334689" y="3261360"/>
              <a:ext cx="0" cy="811194"/>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54" name="Straight Connector 553">
              <a:extLst>
                <a:ext uri="{FF2B5EF4-FFF2-40B4-BE49-F238E27FC236}">
                  <a16:creationId xmlns:a16="http://schemas.microsoft.com/office/drawing/2014/main" id="{5C54B5E9-547C-4426-A592-B387F8138F9C}"/>
                </a:ext>
              </a:extLst>
            </p:cNvPr>
            <p:cNvCxnSpPr/>
            <p:nvPr/>
          </p:nvCxnSpPr>
          <p:spPr bwMode="auto">
            <a:xfrm>
              <a:off x="2291352" y="3261360"/>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55" name="Straight Connector 554">
              <a:extLst>
                <a:ext uri="{FF2B5EF4-FFF2-40B4-BE49-F238E27FC236}">
                  <a16:creationId xmlns:a16="http://schemas.microsoft.com/office/drawing/2014/main" id="{951B107E-B607-42C0-A12A-4CF2C89A3B4E}"/>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56" name="Group 178">
            <a:extLst>
              <a:ext uri="{FF2B5EF4-FFF2-40B4-BE49-F238E27FC236}">
                <a16:creationId xmlns:a16="http://schemas.microsoft.com/office/drawing/2014/main" id="{70AC3AEB-1D68-487F-A9E8-6ADC45096480}"/>
              </a:ext>
            </a:extLst>
          </p:cNvPr>
          <p:cNvGrpSpPr/>
          <p:nvPr/>
        </p:nvGrpSpPr>
        <p:grpSpPr>
          <a:xfrm>
            <a:off x="3568513" y="3641900"/>
            <a:ext cx="93707" cy="660060"/>
            <a:chOff x="2289447" y="3418209"/>
            <a:chExt cx="93707" cy="660060"/>
          </a:xfrm>
        </p:grpSpPr>
        <p:cxnSp>
          <p:nvCxnSpPr>
            <p:cNvPr id="557" name="Straight Connector 556">
              <a:extLst>
                <a:ext uri="{FF2B5EF4-FFF2-40B4-BE49-F238E27FC236}">
                  <a16:creationId xmlns:a16="http://schemas.microsoft.com/office/drawing/2014/main" id="{70061328-07EB-4D6D-8744-36ADABA53E21}"/>
                </a:ext>
              </a:extLst>
            </p:cNvPr>
            <p:cNvCxnSpPr/>
            <p:nvPr/>
          </p:nvCxnSpPr>
          <p:spPr bwMode="auto">
            <a:xfrm>
              <a:off x="2334689" y="3418209"/>
              <a:ext cx="0" cy="65434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58" name="Straight Connector 557">
              <a:extLst>
                <a:ext uri="{FF2B5EF4-FFF2-40B4-BE49-F238E27FC236}">
                  <a16:creationId xmlns:a16="http://schemas.microsoft.com/office/drawing/2014/main" id="{C442A778-5862-43DD-80C0-1AEB41DB5A86}"/>
                </a:ext>
              </a:extLst>
            </p:cNvPr>
            <p:cNvCxnSpPr/>
            <p:nvPr/>
          </p:nvCxnSpPr>
          <p:spPr bwMode="auto">
            <a:xfrm>
              <a:off x="2291352" y="341820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59" name="Straight Connector 558">
              <a:extLst>
                <a:ext uri="{FF2B5EF4-FFF2-40B4-BE49-F238E27FC236}">
                  <a16:creationId xmlns:a16="http://schemas.microsoft.com/office/drawing/2014/main" id="{74B63F09-83CF-4FC8-BECB-66938298252C}"/>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60" name="Group 179">
            <a:extLst>
              <a:ext uri="{FF2B5EF4-FFF2-40B4-BE49-F238E27FC236}">
                <a16:creationId xmlns:a16="http://schemas.microsoft.com/office/drawing/2014/main" id="{9F396750-28C9-46C2-A77D-E9B9E094C960}"/>
              </a:ext>
            </a:extLst>
          </p:cNvPr>
          <p:cNvGrpSpPr/>
          <p:nvPr/>
        </p:nvGrpSpPr>
        <p:grpSpPr>
          <a:xfrm>
            <a:off x="3979376" y="3687810"/>
            <a:ext cx="93707" cy="615354"/>
            <a:chOff x="2289447" y="3462915"/>
            <a:chExt cx="93707" cy="615354"/>
          </a:xfrm>
        </p:grpSpPr>
        <p:cxnSp>
          <p:nvCxnSpPr>
            <p:cNvPr id="561" name="Straight Connector 560">
              <a:extLst>
                <a:ext uri="{FF2B5EF4-FFF2-40B4-BE49-F238E27FC236}">
                  <a16:creationId xmlns:a16="http://schemas.microsoft.com/office/drawing/2014/main" id="{6FC2EDCD-9EEB-4F70-8026-4154BFBFE5C5}"/>
                </a:ext>
              </a:extLst>
            </p:cNvPr>
            <p:cNvCxnSpPr/>
            <p:nvPr/>
          </p:nvCxnSpPr>
          <p:spPr bwMode="auto">
            <a:xfrm>
              <a:off x="2334689" y="3462915"/>
              <a:ext cx="0" cy="609639"/>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62" name="Straight Connector 561">
              <a:extLst>
                <a:ext uri="{FF2B5EF4-FFF2-40B4-BE49-F238E27FC236}">
                  <a16:creationId xmlns:a16="http://schemas.microsoft.com/office/drawing/2014/main" id="{FB647197-FBCB-495A-AC7F-D874253FFD74}"/>
                </a:ext>
              </a:extLst>
            </p:cNvPr>
            <p:cNvCxnSpPr/>
            <p:nvPr/>
          </p:nvCxnSpPr>
          <p:spPr bwMode="auto">
            <a:xfrm>
              <a:off x="2291352" y="346291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63" name="Straight Connector 562">
              <a:extLst>
                <a:ext uri="{FF2B5EF4-FFF2-40B4-BE49-F238E27FC236}">
                  <a16:creationId xmlns:a16="http://schemas.microsoft.com/office/drawing/2014/main" id="{278330AB-59BC-4199-82A2-E4E140A2B77A}"/>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564" name="Group 180">
            <a:extLst>
              <a:ext uri="{FF2B5EF4-FFF2-40B4-BE49-F238E27FC236}">
                <a16:creationId xmlns:a16="http://schemas.microsoft.com/office/drawing/2014/main" id="{79334093-5C21-424E-809C-AC973709CD97}"/>
              </a:ext>
            </a:extLst>
          </p:cNvPr>
          <p:cNvGrpSpPr/>
          <p:nvPr/>
        </p:nvGrpSpPr>
        <p:grpSpPr>
          <a:xfrm>
            <a:off x="4385283" y="3986641"/>
            <a:ext cx="93707" cy="498838"/>
            <a:chOff x="2289447" y="3579431"/>
            <a:chExt cx="93707" cy="498838"/>
          </a:xfrm>
        </p:grpSpPr>
        <p:cxnSp>
          <p:nvCxnSpPr>
            <p:cNvPr id="565" name="Straight Connector 564">
              <a:extLst>
                <a:ext uri="{FF2B5EF4-FFF2-40B4-BE49-F238E27FC236}">
                  <a16:creationId xmlns:a16="http://schemas.microsoft.com/office/drawing/2014/main" id="{EE62C6D0-F47C-4CB3-8FA7-6E3EE92DE3A0}"/>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66" name="Straight Connector 565">
              <a:extLst>
                <a:ext uri="{FF2B5EF4-FFF2-40B4-BE49-F238E27FC236}">
                  <a16:creationId xmlns:a16="http://schemas.microsoft.com/office/drawing/2014/main" id="{54A3D01C-F4FF-451B-B292-08762CF13BAD}"/>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567" name="Straight Connector 566">
              <a:extLst>
                <a:ext uri="{FF2B5EF4-FFF2-40B4-BE49-F238E27FC236}">
                  <a16:creationId xmlns:a16="http://schemas.microsoft.com/office/drawing/2014/main" id="{9B981F85-DB96-41F2-BAF8-DC7B08D1616B}"/>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568" name="Freeform 206">
            <a:extLst>
              <a:ext uri="{FF2B5EF4-FFF2-40B4-BE49-F238E27FC236}">
                <a16:creationId xmlns:a16="http://schemas.microsoft.com/office/drawing/2014/main" id="{ED69BA78-7245-4D87-85E4-C96B0BB59696}"/>
              </a:ext>
            </a:extLst>
          </p:cNvPr>
          <p:cNvSpPr/>
          <p:nvPr/>
        </p:nvSpPr>
        <p:spPr bwMode="auto">
          <a:xfrm>
            <a:off x="1229909" y="3902250"/>
            <a:ext cx="1640840" cy="1056640"/>
          </a:xfrm>
          <a:custGeom>
            <a:avLst/>
            <a:gdLst>
              <a:gd name="connsiteX0" fmla="*/ 0 w 1640840"/>
              <a:gd name="connsiteY0" fmla="*/ 0 h 1056640"/>
              <a:gd name="connsiteX1" fmla="*/ 50800 w 1640840"/>
              <a:gd name="connsiteY1" fmla="*/ 1051560 h 1056640"/>
              <a:gd name="connsiteX2" fmla="*/ 401320 w 1640840"/>
              <a:gd name="connsiteY2" fmla="*/ 914400 h 1056640"/>
              <a:gd name="connsiteX3" fmla="*/ 670560 w 1640840"/>
              <a:gd name="connsiteY3" fmla="*/ 1051560 h 1056640"/>
              <a:gd name="connsiteX4" fmla="*/ 802640 w 1640840"/>
              <a:gd name="connsiteY4" fmla="*/ 899160 h 1056640"/>
              <a:gd name="connsiteX5" fmla="*/ 949960 w 1640840"/>
              <a:gd name="connsiteY5" fmla="*/ 1056640 h 1056640"/>
              <a:gd name="connsiteX6" fmla="*/ 1219200 w 1640840"/>
              <a:gd name="connsiteY6" fmla="*/ 858520 h 1056640"/>
              <a:gd name="connsiteX7" fmla="*/ 1640840 w 1640840"/>
              <a:gd name="connsiteY7" fmla="*/ 762000 h 10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0840" h="1056640">
                <a:moveTo>
                  <a:pt x="0" y="0"/>
                </a:moveTo>
                <a:lnTo>
                  <a:pt x="50800" y="1051560"/>
                </a:lnTo>
                <a:lnTo>
                  <a:pt x="401320" y="914400"/>
                </a:lnTo>
                <a:lnTo>
                  <a:pt x="670560" y="1051560"/>
                </a:lnTo>
                <a:lnTo>
                  <a:pt x="802640" y="899160"/>
                </a:lnTo>
                <a:lnTo>
                  <a:pt x="949960" y="1056640"/>
                </a:lnTo>
                <a:lnTo>
                  <a:pt x="1219200" y="858520"/>
                </a:lnTo>
                <a:lnTo>
                  <a:pt x="1640840" y="762000"/>
                </a:lnTo>
              </a:path>
            </a:pathLst>
          </a:custGeom>
          <a:noFill/>
          <a:ln w="19050" cap="flat" cmpd="sng" algn="ctr">
            <a:solidFill>
              <a:srgbClr val="D3C283"/>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569" name="Oval 568">
            <a:extLst>
              <a:ext uri="{FF2B5EF4-FFF2-40B4-BE49-F238E27FC236}">
                <a16:creationId xmlns:a16="http://schemas.microsoft.com/office/drawing/2014/main" id="{B3822E01-5B9C-4277-939A-2CABF38EC8D0}"/>
              </a:ext>
            </a:extLst>
          </p:cNvPr>
          <p:cNvSpPr/>
          <p:nvPr/>
        </p:nvSpPr>
        <p:spPr bwMode="auto">
          <a:xfrm>
            <a:off x="1223441" y="4891106"/>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0" name="Oval 569">
            <a:extLst>
              <a:ext uri="{FF2B5EF4-FFF2-40B4-BE49-F238E27FC236}">
                <a16:creationId xmlns:a16="http://schemas.microsoft.com/office/drawing/2014/main" id="{37097A9A-C38F-4635-BB08-90CCA44A467C}"/>
              </a:ext>
            </a:extLst>
          </p:cNvPr>
          <p:cNvSpPr/>
          <p:nvPr/>
        </p:nvSpPr>
        <p:spPr bwMode="auto">
          <a:xfrm>
            <a:off x="1577958" y="4783004"/>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1" name="Oval 570">
            <a:extLst>
              <a:ext uri="{FF2B5EF4-FFF2-40B4-BE49-F238E27FC236}">
                <a16:creationId xmlns:a16="http://schemas.microsoft.com/office/drawing/2014/main" id="{A8C1099F-0487-4262-B9A2-88E4637BB957}"/>
              </a:ext>
            </a:extLst>
          </p:cNvPr>
          <p:cNvSpPr/>
          <p:nvPr/>
        </p:nvSpPr>
        <p:spPr bwMode="auto">
          <a:xfrm>
            <a:off x="1830720" y="4898628"/>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2" name="Oval 571">
            <a:extLst>
              <a:ext uri="{FF2B5EF4-FFF2-40B4-BE49-F238E27FC236}">
                <a16:creationId xmlns:a16="http://schemas.microsoft.com/office/drawing/2014/main" id="{8DA9B360-6EB1-44EC-A1DA-47959586768B}"/>
              </a:ext>
            </a:extLst>
          </p:cNvPr>
          <p:cNvSpPr/>
          <p:nvPr/>
        </p:nvSpPr>
        <p:spPr bwMode="auto">
          <a:xfrm>
            <a:off x="1968192" y="4740915"/>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3" name="Oval 572">
            <a:extLst>
              <a:ext uri="{FF2B5EF4-FFF2-40B4-BE49-F238E27FC236}">
                <a16:creationId xmlns:a16="http://schemas.microsoft.com/office/drawing/2014/main" id="{1BB1D42A-5DD4-4AA5-ACFF-AB751FF165CF}"/>
              </a:ext>
            </a:extLst>
          </p:cNvPr>
          <p:cNvSpPr/>
          <p:nvPr/>
        </p:nvSpPr>
        <p:spPr bwMode="auto">
          <a:xfrm>
            <a:off x="2111915" y="4891106"/>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4" name="Oval 573">
            <a:extLst>
              <a:ext uri="{FF2B5EF4-FFF2-40B4-BE49-F238E27FC236}">
                <a16:creationId xmlns:a16="http://schemas.microsoft.com/office/drawing/2014/main" id="{F6B6C3A2-8C1B-4239-9921-C24F15AC00D7}"/>
              </a:ext>
            </a:extLst>
          </p:cNvPr>
          <p:cNvSpPr/>
          <p:nvPr/>
        </p:nvSpPr>
        <p:spPr bwMode="auto">
          <a:xfrm>
            <a:off x="2375820" y="4708003"/>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75" name="Oval 574">
            <a:extLst>
              <a:ext uri="{FF2B5EF4-FFF2-40B4-BE49-F238E27FC236}">
                <a16:creationId xmlns:a16="http://schemas.microsoft.com/office/drawing/2014/main" id="{2075CDA3-7A53-4569-8F2A-656CD452DEDC}"/>
              </a:ext>
            </a:extLst>
          </p:cNvPr>
          <p:cNvSpPr/>
          <p:nvPr/>
        </p:nvSpPr>
        <p:spPr bwMode="auto">
          <a:xfrm>
            <a:off x="2795568" y="4620462"/>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576" name="Group 189">
            <a:extLst>
              <a:ext uri="{FF2B5EF4-FFF2-40B4-BE49-F238E27FC236}">
                <a16:creationId xmlns:a16="http://schemas.microsoft.com/office/drawing/2014/main" id="{FD26CE4C-63C4-4687-A799-E0143391563C}"/>
              </a:ext>
            </a:extLst>
          </p:cNvPr>
          <p:cNvGrpSpPr/>
          <p:nvPr/>
        </p:nvGrpSpPr>
        <p:grpSpPr>
          <a:xfrm>
            <a:off x="1581984" y="4677403"/>
            <a:ext cx="93707" cy="252655"/>
            <a:chOff x="2289447" y="3825614"/>
            <a:chExt cx="93707" cy="252655"/>
          </a:xfrm>
        </p:grpSpPr>
        <p:cxnSp>
          <p:nvCxnSpPr>
            <p:cNvPr id="577" name="Straight Connector 576">
              <a:extLst>
                <a:ext uri="{FF2B5EF4-FFF2-40B4-BE49-F238E27FC236}">
                  <a16:creationId xmlns:a16="http://schemas.microsoft.com/office/drawing/2014/main" id="{C971B5DD-DB22-4E75-9C2B-E32FA814EDFE}"/>
                </a:ext>
              </a:extLst>
            </p:cNvPr>
            <p:cNvCxnSpPr/>
            <p:nvPr/>
          </p:nvCxnSpPr>
          <p:spPr bwMode="auto">
            <a:xfrm>
              <a:off x="2334689" y="3828710"/>
              <a:ext cx="0" cy="243844"/>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78" name="Straight Connector 577">
              <a:extLst>
                <a:ext uri="{FF2B5EF4-FFF2-40B4-BE49-F238E27FC236}">
                  <a16:creationId xmlns:a16="http://schemas.microsoft.com/office/drawing/2014/main" id="{51E01314-E714-4C6C-85E5-F5F2E71D4F93}"/>
                </a:ext>
              </a:extLst>
            </p:cNvPr>
            <p:cNvCxnSpPr/>
            <p:nvPr/>
          </p:nvCxnSpPr>
          <p:spPr bwMode="auto">
            <a:xfrm>
              <a:off x="2291352" y="3825614"/>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79" name="Straight Connector 578">
              <a:extLst>
                <a:ext uri="{FF2B5EF4-FFF2-40B4-BE49-F238E27FC236}">
                  <a16:creationId xmlns:a16="http://schemas.microsoft.com/office/drawing/2014/main" id="{EB3EDA6C-C554-443C-9BC5-17433072DEF7}"/>
                </a:ext>
              </a:extLst>
            </p:cNvPr>
            <p:cNvCxnSpPr/>
            <p:nvPr/>
          </p:nvCxnSpPr>
          <p:spPr bwMode="auto">
            <a:xfrm>
              <a:off x="2289447" y="4078269"/>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580" name="Group 190">
            <a:extLst>
              <a:ext uri="{FF2B5EF4-FFF2-40B4-BE49-F238E27FC236}">
                <a16:creationId xmlns:a16="http://schemas.microsoft.com/office/drawing/2014/main" id="{137ABA0C-F19D-4350-9F87-27615CD01A8F}"/>
              </a:ext>
            </a:extLst>
          </p:cNvPr>
          <p:cNvGrpSpPr/>
          <p:nvPr/>
        </p:nvGrpSpPr>
        <p:grpSpPr>
          <a:xfrm>
            <a:off x="1989080" y="4581065"/>
            <a:ext cx="93707" cy="346344"/>
            <a:chOff x="2289447" y="3731925"/>
            <a:chExt cx="93707" cy="346344"/>
          </a:xfrm>
        </p:grpSpPr>
        <p:cxnSp>
          <p:nvCxnSpPr>
            <p:cNvPr id="581" name="Straight Connector 580">
              <a:extLst>
                <a:ext uri="{FF2B5EF4-FFF2-40B4-BE49-F238E27FC236}">
                  <a16:creationId xmlns:a16="http://schemas.microsoft.com/office/drawing/2014/main" id="{8591DD44-E159-4AEB-A811-7FB9BC3715B8}"/>
                </a:ext>
              </a:extLst>
            </p:cNvPr>
            <p:cNvCxnSpPr/>
            <p:nvPr/>
          </p:nvCxnSpPr>
          <p:spPr bwMode="auto">
            <a:xfrm>
              <a:off x="2334689" y="3731925"/>
              <a:ext cx="0" cy="340629"/>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82" name="Straight Connector 581">
              <a:extLst>
                <a:ext uri="{FF2B5EF4-FFF2-40B4-BE49-F238E27FC236}">
                  <a16:creationId xmlns:a16="http://schemas.microsoft.com/office/drawing/2014/main" id="{B7DBA8F9-99EE-4772-BFBA-9D432AA8468E}"/>
                </a:ext>
              </a:extLst>
            </p:cNvPr>
            <p:cNvCxnSpPr/>
            <p:nvPr/>
          </p:nvCxnSpPr>
          <p:spPr bwMode="auto">
            <a:xfrm>
              <a:off x="2291352" y="3731925"/>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83" name="Straight Connector 582">
              <a:extLst>
                <a:ext uri="{FF2B5EF4-FFF2-40B4-BE49-F238E27FC236}">
                  <a16:creationId xmlns:a16="http://schemas.microsoft.com/office/drawing/2014/main" id="{E7698744-2E13-4F69-B0E9-2E0FA147A14B}"/>
                </a:ext>
              </a:extLst>
            </p:cNvPr>
            <p:cNvCxnSpPr/>
            <p:nvPr/>
          </p:nvCxnSpPr>
          <p:spPr bwMode="auto">
            <a:xfrm>
              <a:off x="2289447" y="4078269"/>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584" name="Group 191">
            <a:extLst>
              <a:ext uri="{FF2B5EF4-FFF2-40B4-BE49-F238E27FC236}">
                <a16:creationId xmlns:a16="http://schemas.microsoft.com/office/drawing/2014/main" id="{8AE4F778-431B-4918-8C7B-E2BFC1D19F61}"/>
              </a:ext>
            </a:extLst>
          </p:cNvPr>
          <p:cNvGrpSpPr/>
          <p:nvPr/>
        </p:nvGrpSpPr>
        <p:grpSpPr>
          <a:xfrm>
            <a:off x="2402122" y="4465077"/>
            <a:ext cx="93707" cy="426029"/>
            <a:chOff x="2289447" y="3652240"/>
            <a:chExt cx="93707" cy="426029"/>
          </a:xfrm>
        </p:grpSpPr>
        <p:cxnSp>
          <p:nvCxnSpPr>
            <p:cNvPr id="585" name="Straight Connector 584">
              <a:extLst>
                <a:ext uri="{FF2B5EF4-FFF2-40B4-BE49-F238E27FC236}">
                  <a16:creationId xmlns:a16="http://schemas.microsoft.com/office/drawing/2014/main" id="{06DAAFD4-B051-4DE6-9C34-7DD59A521AE8}"/>
                </a:ext>
              </a:extLst>
            </p:cNvPr>
            <p:cNvCxnSpPr/>
            <p:nvPr/>
          </p:nvCxnSpPr>
          <p:spPr bwMode="auto">
            <a:xfrm>
              <a:off x="2334689" y="3652240"/>
              <a:ext cx="0" cy="420314"/>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86" name="Straight Connector 585">
              <a:extLst>
                <a:ext uri="{FF2B5EF4-FFF2-40B4-BE49-F238E27FC236}">
                  <a16:creationId xmlns:a16="http://schemas.microsoft.com/office/drawing/2014/main" id="{6E18E4B0-8A4F-4357-A353-EC3DCB0B826D}"/>
                </a:ext>
              </a:extLst>
            </p:cNvPr>
            <p:cNvCxnSpPr/>
            <p:nvPr/>
          </p:nvCxnSpPr>
          <p:spPr bwMode="auto">
            <a:xfrm>
              <a:off x="2291352" y="3652240"/>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87" name="Straight Connector 586">
              <a:extLst>
                <a:ext uri="{FF2B5EF4-FFF2-40B4-BE49-F238E27FC236}">
                  <a16:creationId xmlns:a16="http://schemas.microsoft.com/office/drawing/2014/main" id="{91A34F81-1B7D-4737-BD0D-C51E725D46CA}"/>
                </a:ext>
              </a:extLst>
            </p:cNvPr>
            <p:cNvCxnSpPr/>
            <p:nvPr/>
          </p:nvCxnSpPr>
          <p:spPr bwMode="auto">
            <a:xfrm>
              <a:off x="2289447" y="4078269"/>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588" name="Group 192">
            <a:extLst>
              <a:ext uri="{FF2B5EF4-FFF2-40B4-BE49-F238E27FC236}">
                <a16:creationId xmlns:a16="http://schemas.microsoft.com/office/drawing/2014/main" id="{2955C7A7-D43D-4AC1-9F16-575A012957D7}"/>
              </a:ext>
            </a:extLst>
          </p:cNvPr>
          <p:cNvGrpSpPr/>
          <p:nvPr/>
        </p:nvGrpSpPr>
        <p:grpSpPr>
          <a:xfrm>
            <a:off x="2813538" y="4233202"/>
            <a:ext cx="93707" cy="648978"/>
            <a:chOff x="2289447" y="3429291"/>
            <a:chExt cx="93707" cy="648978"/>
          </a:xfrm>
        </p:grpSpPr>
        <p:cxnSp>
          <p:nvCxnSpPr>
            <p:cNvPr id="589" name="Straight Connector 588">
              <a:extLst>
                <a:ext uri="{FF2B5EF4-FFF2-40B4-BE49-F238E27FC236}">
                  <a16:creationId xmlns:a16="http://schemas.microsoft.com/office/drawing/2014/main" id="{52530CB0-FF6E-45A9-A961-AC3265F30EB2}"/>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90" name="Straight Connector 589">
              <a:extLst>
                <a:ext uri="{FF2B5EF4-FFF2-40B4-BE49-F238E27FC236}">
                  <a16:creationId xmlns:a16="http://schemas.microsoft.com/office/drawing/2014/main" id="{C5D6D811-23ED-40A2-9614-DBE2762FEA65}"/>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91" name="Straight Connector 590">
              <a:extLst>
                <a:ext uri="{FF2B5EF4-FFF2-40B4-BE49-F238E27FC236}">
                  <a16:creationId xmlns:a16="http://schemas.microsoft.com/office/drawing/2014/main" id="{AF9C89C0-961A-4B48-B2CF-036BFFF0292C}"/>
                </a:ext>
              </a:extLst>
            </p:cNvPr>
            <p:cNvCxnSpPr/>
            <p:nvPr/>
          </p:nvCxnSpPr>
          <p:spPr bwMode="auto">
            <a:xfrm>
              <a:off x="2289447" y="4078269"/>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cxnSp>
        <p:nvCxnSpPr>
          <p:cNvPr id="592" name="Straight Connector 591">
            <a:extLst>
              <a:ext uri="{FF2B5EF4-FFF2-40B4-BE49-F238E27FC236}">
                <a16:creationId xmlns:a16="http://schemas.microsoft.com/office/drawing/2014/main" id="{56575DF0-9339-4E5A-AC47-3C6FFE1EFC26}"/>
              </a:ext>
            </a:extLst>
          </p:cNvPr>
          <p:cNvCxnSpPr/>
          <p:nvPr/>
        </p:nvCxnSpPr>
        <p:spPr bwMode="auto">
          <a:xfrm>
            <a:off x="1833418" y="4876465"/>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sp>
        <p:nvSpPr>
          <p:cNvPr id="593" name="Oval 592">
            <a:extLst>
              <a:ext uri="{FF2B5EF4-FFF2-40B4-BE49-F238E27FC236}">
                <a16:creationId xmlns:a16="http://schemas.microsoft.com/office/drawing/2014/main" id="{A9FC1F0B-3238-490A-9ECA-CCB6EBFA4CB4}"/>
              </a:ext>
            </a:extLst>
          </p:cNvPr>
          <p:cNvSpPr/>
          <p:nvPr/>
        </p:nvSpPr>
        <p:spPr bwMode="auto">
          <a:xfrm>
            <a:off x="1165951" y="3829227"/>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594" name="Group 195">
            <a:extLst>
              <a:ext uri="{FF2B5EF4-FFF2-40B4-BE49-F238E27FC236}">
                <a16:creationId xmlns:a16="http://schemas.microsoft.com/office/drawing/2014/main" id="{FB172A5C-36D2-4D22-BE34-AC7FAF7B1748}"/>
              </a:ext>
            </a:extLst>
          </p:cNvPr>
          <p:cNvGrpSpPr/>
          <p:nvPr/>
        </p:nvGrpSpPr>
        <p:grpSpPr>
          <a:xfrm>
            <a:off x="1181213" y="3523454"/>
            <a:ext cx="96756" cy="778555"/>
            <a:chOff x="2289447" y="3299714"/>
            <a:chExt cx="96756" cy="778555"/>
          </a:xfrm>
        </p:grpSpPr>
        <p:cxnSp>
          <p:nvCxnSpPr>
            <p:cNvPr id="595" name="Straight Connector 594">
              <a:extLst>
                <a:ext uri="{FF2B5EF4-FFF2-40B4-BE49-F238E27FC236}">
                  <a16:creationId xmlns:a16="http://schemas.microsoft.com/office/drawing/2014/main" id="{63A4EF68-2731-4FA8-95D1-B8878059C8A7}"/>
                </a:ext>
              </a:extLst>
            </p:cNvPr>
            <p:cNvCxnSpPr/>
            <p:nvPr/>
          </p:nvCxnSpPr>
          <p:spPr bwMode="auto">
            <a:xfrm>
              <a:off x="2334689" y="3299714"/>
              <a:ext cx="0" cy="77284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96" name="Straight Connector 595">
              <a:extLst>
                <a:ext uri="{FF2B5EF4-FFF2-40B4-BE49-F238E27FC236}">
                  <a16:creationId xmlns:a16="http://schemas.microsoft.com/office/drawing/2014/main" id="{61B03CB0-F5EA-4D9C-BD74-FB35487F7CD6}"/>
                </a:ext>
              </a:extLst>
            </p:cNvPr>
            <p:cNvCxnSpPr/>
            <p:nvPr/>
          </p:nvCxnSpPr>
          <p:spPr bwMode="auto">
            <a:xfrm>
              <a:off x="2294401" y="3299714"/>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597" name="Straight Connector 596">
              <a:extLst>
                <a:ext uri="{FF2B5EF4-FFF2-40B4-BE49-F238E27FC236}">
                  <a16:creationId xmlns:a16="http://schemas.microsoft.com/office/drawing/2014/main" id="{F0F0BD51-752A-4096-B6D1-BA4B5DBD9E21}"/>
                </a:ext>
              </a:extLst>
            </p:cNvPr>
            <p:cNvCxnSpPr/>
            <p:nvPr/>
          </p:nvCxnSpPr>
          <p:spPr bwMode="auto">
            <a:xfrm>
              <a:off x="2289447" y="4078269"/>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sp>
        <p:nvSpPr>
          <p:cNvPr id="598" name="Rectangle 597">
            <a:extLst>
              <a:ext uri="{FF2B5EF4-FFF2-40B4-BE49-F238E27FC236}">
                <a16:creationId xmlns:a16="http://schemas.microsoft.com/office/drawing/2014/main" id="{D44AD50D-E673-47D2-86DE-485C3C24AE2B}"/>
              </a:ext>
            </a:extLst>
          </p:cNvPr>
          <p:cNvSpPr/>
          <p:nvPr/>
        </p:nvSpPr>
        <p:spPr bwMode="auto">
          <a:xfrm>
            <a:off x="1198637" y="3934849"/>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599" name="Rectangle 598">
            <a:extLst>
              <a:ext uri="{FF2B5EF4-FFF2-40B4-BE49-F238E27FC236}">
                <a16:creationId xmlns:a16="http://schemas.microsoft.com/office/drawing/2014/main" id="{DC79A95B-AA83-46D2-AF7B-74EB3744D6E5}"/>
              </a:ext>
            </a:extLst>
          </p:cNvPr>
          <p:cNvSpPr/>
          <p:nvPr/>
        </p:nvSpPr>
        <p:spPr bwMode="auto">
          <a:xfrm>
            <a:off x="1120208" y="3880082"/>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00" name="Freeform 223">
            <a:extLst>
              <a:ext uri="{FF2B5EF4-FFF2-40B4-BE49-F238E27FC236}">
                <a16:creationId xmlns:a16="http://schemas.microsoft.com/office/drawing/2014/main" id="{ABB0875A-9381-4207-AA69-D66F73415DB6}"/>
              </a:ext>
            </a:extLst>
          </p:cNvPr>
          <p:cNvSpPr/>
          <p:nvPr/>
        </p:nvSpPr>
        <p:spPr bwMode="auto">
          <a:xfrm>
            <a:off x="2840269" y="3160570"/>
            <a:ext cx="1661160" cy="1524000"/>
          </a:xfrm>
          <a:custGeom>
            <a:avLst/>
            <a:gdLst>
              <a:gd name="connsiteX0" fmla="*/ 0 w 1661160"/>
              <a:gd name="connsiteY0" fmla="*/ 1524000 h 1524000"/>
              <a:gd name="connsiteX1" fmla="*/ 91440 w 1661160"/>
              <a:gd name="connsiteY1" fmla="*/ 1127760 h 1524000"/>
              <a:gd name="connsiteX2" fmla="*/ 137160 w 1661160"/>
              <a:gd name="connsiteY2" fmla="*/ 965200 h 1524000"/>
              <a:gd name="connsiteX3" fmla="*/ 172720 w 1661160"/>
              <a:gd name="connsiteY3" fmla="*/ 782320 h 1524000"/>
              <a:gd name="connsiteX4" fmla="*/ 193040 w 1661160"/>
              <a:gd name="connsiteY4" fmla="*/ 645160 h 1524000"/>
              <a:gd name="connsiteX5" fmla="*/ 208280 w 1661160"/>
              <a:gd name="connsiteY5" fmla="*/ 523240 h 1524000"/>
              <a:gd name="connsiteX6" fmla="*/ 233680 w 1661160"/>
              <a:gd name="connsiteY6" fmla="*/ 452120 h 1524000"/>
              <a:gd name="connsiteX7" fmla="*/ 416560 w 1661160"/>
              <a:gd name="connsiteY7" fmla="*/ 0 h 1524000"/>
              <a:gd name="connsiteX8" fmla="*/ 833120 w 1661160"/>
              <a:gd name="connsiteY8" fmla="*/ 289560 h 1524000"/>
              <a:gd name="connsiteX9" fmla="*/ 955040 w 1661160"/>
              <a:gd name="connsiteY9" fmla="*/ 421640 h 1524000"/>
              <a:gd name="connsiteX10" fmla="*/ 1087120 w 1661160"/>
              <a:gd name="connsiteY10" fmla="*/ 538480 h 1524000"/>
              <a:gd name="connsiteX11" fmla="*/ 1219200 w 1661160"/>
              <a:gd name="connsiteY11" fmla="*/ 645160 h 1524000"/>
              <a:gd name="connsiteX12" fmla="*/ 1300480 w 1661160"/>
              <a:gd name="connsiteY12" fmla="*/ 706120 h 1524000"/>
              <a:gd name="connsiteX13" fmla="*/ 1447800 w 1661160"/>
              <a:gd name="connsiteY13" fmla="*/ 802640 h 1524000"/>
              <a:gd name="connsiteX14" fmla="*/ 1630680 w 1661160"/>
              <a:gd name="connsiteY14" fmla="*/ 868680 h 1524000"/>
              <a:gd name="connsiteX15" fmla="*/ 1661160 w 1661160"/>
              <a:gd name="connsiteY15" fmla="*/ 90424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1160" h="1524000">
                <a:moveTo>
                  <a:pt x="0" y="1524000"/>
                </a:moveTo>
                <a:lnTo>
                  <a:pt x="91440" y="1127760"/>
                </a:lnTo>
                <a:lnTo>
                  <a:pt x="137160" y="965200"/>
                </a:lnTo>
                <a:lnTo>
                  <a:pt x="172720" y="782320"/>
                </a:lnTo>
                <a:lnTo>
                  <a:pt x="193040" y="645160"/>
                </a:lnTo>
                <a:lnTo>
                  <a:pt x="208280" y="523240"/>
                </a:lnTo>
                <a:lnTo>
                  <a:pt x="233680" y="452120"/>
                </a:lnTo>
                <a:lnTo>
                  <a:pt x="416560" y="0"/>
                </a:lnTo>
                <a:lnTo>
                  <a:pt x="833120" y="289560"/>
                </a:lnTo>
                <a:lnTo>
                  <a:pt x="955040" y="421640"/>
                </a:lnTo>
                <a:lnTo>
                  <a:pt x="1087120" y="538480"/>
                </a:lnTo>
                <a:lnTo>
                  <a:pt x="1219200" y="645160"/>
                </a:lnTo>
                <a:lnTo>
                  <a:pt x="1300480" y="706120"/>
                </a:lnTo>
                <a:lnTo>
                  <a:pt x="1447800" y="802640"/>
                </a:lnTo>
                <a:lnTo>
                  <a:pt x="1630680" y="868680"/>
                </a:lnTo>
                <a:lnTo>
                  <a:pt x="1661160" y="904240"/>
                </a:lnTo>
              </a:path>
            </a:pathLst>
          </a:custGeom>
          <a:noFill/>
          <a:ln w="19050" cap="flat" cmpd="sng" algn="ctr">
            <a:solidFill>
              <a:srgbClr val="D3C283"/>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601" name="Oval 600">
            <a:extLst>
              <a:ext uri="{FF2B5EF4-FFF2-40B4-BE49-F238E27FC236}">
                <a16:creationId xmlns:a16="http://schemas.microsoft.com/office/drawing/2014/main" id="{687F7C3E-08DA-44B2-A0E1-DE7E78F7487D}"/>
              </a:ext>
            </a:extLst>
          </p:cNvPr>
          <p:cNvSpPr/>
          <p:nvPr/>
        </p:nvSpPr>
        <p:spPr bwMode="auto">
          <a:xfrm>
            <a:off x="3009031" y="3649048"/>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02" name="Oval 601">
            <a:extLst>
              <a:ext uri="{FF2B5EF4-FFF2-40B4-BE49-F238E27FC236}">
                <a16:creationId xmlns:a16="http://schemas.microsoft.com/office/drawing/2014/main" id="{968CE5CE-BC1C-4B62-B545-3CE47F9B0763}"/>
              </a:ext>
            </a:extLst>
          </p:cNvPr>
          <p:cNvSpPr/>
          <p:nvPr/>
        </p:nvSpPr>
        <p:spPr bwMode="auto">
          <a:xfrm>
            <a:off x="3190152" y="3110215"/>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03" name="Oval 602">
            <a:extLst>
              <a:ext uri="{FF2B5EF4-FFF2-40B4-BE49-F238E27FC236}">
                <a16:creationId xmlns:a16="http://schemas.microsoft.com/office/drawing/2014/main" id="{985CE804-6099-4891-AAA9-9EF4FA927E98}"/>
              </a:ext>
            </a:extLst>
          </p:cNvPr>
          <p:cNvSpPr/>
          <p:nvPr/>
        </p:nvSpPr>
        <p:spPr bwMode="auto">
          <a:xfrm>
            <a:off x="3601918" y="3406267"/>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04" name="Oval 603">
            <a:extLst>
              <a:ext uri="{FF2B5EF4-FFF2-40B4-BE49-F238E27FC236}">
                <a16:creationId xmlns:a16="http://schemas.microsoft.com/office/drawing/2014/main" id="{F79BAD63-9BCB-4A6A-8BB9-0374E35AD2BD}"/>
              </a:ext>
            </a:extLst>
          </p:cNvPr>
          <p:cNvSpPr/>
          <p:nvPr/>
        </p:nvSpPr>
        <p:spPr bwMode="auto">
          <a:xfrm>
            <a:off x="4033804" y="3786000"/>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605" name="Group 203">
            <a:extLst>
              <a:ext uri="{FF2B5EF4-FFF2-40B4-BE49-F238E27FC236}">
                <a16:creationId xmlns:a16="http://schemas.microsoft.com/office/drawing/2014/main" id="{17EC2DCB-6543-4F90-884C-7269DCC7866B}"/>
              </a:ext>
            </a:extLst>
          </p:cNvPr>
          <p:cNvGrpSpPr/>
          <p:nvPr/>
        </p:nvGrpSpPr>
        <p:grpSpPr>
          <a:xfrm>
            <a:off x="3010345" y="3084344"/>
            <a:ext cx="93707" cy="955838"/>
            <a:chOff x="2289447" y="3429291"/>
            <a:chExt cx="93707" cy="647687"/>
          </a:xfrm>
        </p:grpSpPr>
        <p:cxnSp>
          <p:nvCxnSpPr>
            <p:cNvPr id="606" name="Straight Connector 605">
              <a:extLst>
                <a:ext uri="{FF2B5EF4-FFF2-40B4-BE49-F238E27FC236}">
                  <a16:creationId xmlns:a16="http://schemas.microsoft.com/office/drawing/2014/main" id="{0F611100-5714-4052-8B47-790496BEA62A}"/>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07" name="Straight Connector 606">
              <a:extLst>
                <a:ext uri="{FF2B5EF4-FFF2-40B4-BE49-F238E27FC236}">
                  <a16:creationId xmlns:a16="http://schemas.microsoft.com/office/drawing/2014/main" id="{76ED39F8-2355-4A31-945B-4E84B793E935}"/>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08" name="Straight Connector 607">
              <a:extLst>
                <a:ext uri="{FF2B5EF4-FFF2-40B4-BE49-F238E27FC236}">
                  <a16:creationId xmlns:a16="http://schemas.microsoft.com/office/drawing/2014/main" id="{0C6DDBC9-6BC0-411A-B1EB-4DC46DEBC0C7}"/>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609" name="Group 204">
            <a:extLst>
              <a:ext uri="{FF2B5EF4-FFF2-40B4-BE49-F238E27FC236}">
                <a16:creationId xmlns:a16="http://schemas.microsoft.com/office/drawing/2014/main" id="{FB415281-1888-4707-A2D6-11202A30096C}"/>
              </a:ext>
            </a:extLst>
          </p:cNvPr>
          <p:cNvGrpSpPr/>
          <p:nvPr/>
        </p:nvGrpSpPr>
        <p:grpSpPr>
          <a:xfrm>
            <a:off x="3214717" y="2548430"/>
            <a:ext cx="93707" cy="1118796"/>
            <a:chOff x="2289447" y="3429291"/>
            <a:chExt cx="93707" cy="647687"/>
          </a:xfrm>
        </p:grpSpPr>
        <p:cxnSp>
          <p:nvCxnSpPr>
            <p:cNvPr id="610" name="Straight Connector 609">
              <a:extLst>
                <a:ext uri="{FF2B5EF4-FFF2-40B4-BE49-F238E27FC236}">
                  <a16:creationId xmlns:a16="http://schemas.microsoft.com/office/drawing/2014/main" id="{5F0A271C-FF8D-4CE5-B0EB-CAF661FE739F}"/>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11" name="Straight Connector 610">
              <a:extLst>
                <a:ext uri="{FF2B5EF4-FFF2-40B4-BE49-F238E27FC236}">
                  <a16:creationId xmlns:a16="http://schemas.microsoft.com/office/drawing/2014/main" id="{F00D2C30-B27E-41EF-AE80-EEFC267C16E4}"/>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12" name="Straight Connector 611">
              <a:extLst>
                <a:ext uri="{FF2B5EF4-FFF2-40B4-BE49-F238E27FC236}">
                  <a16:creationId xmlns:a16="http://schemas.microsoft.com/office/drawing/2014/main" id="{F06FC1EC-8D00-418C-B408-DCA7D1778E24}"/>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613" name="Group 205">
            <a:extLst>
              <a:ext uri="{FF2B5EF4-FFF2-40B4-BE49-F238E27FC236}">
                <a16:creationId xmlns:a16="http://schemas.microsoft.com/office/drawing/2014/main" id="{67FE46D7-7E4F-4A0E-8628-D240A04DAFE2}"/>
              </a:ext>
            </a:extLst>
          </p:cNvPr>
          <p:cNvGrpSpPr/>
          <p:nvPr/>
        </p:nvGrpSpPr>
        <p:grpSpPr>
          <a:xfrm>
            <a:off x="3618042" y="3033196"/>
            <a:ext cx="93707" cy="907415"/>
            <a:chOff x="2289447" y="3429291"/>
            <a:chExt cx="93707" cy="647687"/>
          </a:xfrm>
        </p:grpSpPr>
        <p:cxnSp>
          <p:nvCxnSpPr>
            <p:cNvPr id="614" name="Straight Connector 613">
              <a:extLst>
                <a:ext uri="{FF2B5EF4-FFF2-40B4-BE49-F238E27FC236}">
                  <a16:creationId xmlns:a16="http://schemas.microsoft.com/office/drawing/2014/main" id="{75E2EF65-22E3-460F-8EEC-CE335A41D66B}"/>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15" name="Straight Connector 614">
              <a:extLst>
                <a:ext uri="{FF2B5EF4-FFF2-40B4-BE49-F238E27FC236}">
                  <a16:creationId xmlns:a16="http://schemas.microsoft.com/office/drawing/2014/main" id="{8DC28116-D845-40E0-890C-AF402562CC57}"/>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16" name="Straight Connector 615">
              <a:extLst>
                <a:ext uri="{FF2B5EF4-FFF2-40B4-BE49-F238E27FC236}">
                  <a16:creationId xmlns:a16="http://schemas.microsoft.com/office/drawing/2014/main" id="{BE54AFE7-95EB-43F2-9B54-789F8D8F2F5F}"/>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grpSp>
        <p:nvGrpSpPr>
          <p:cNvPr id="617" name="Group 206">
            <a:extLst>
              <a:ext uri="{FF2B5EF4-FFF2-40B4-BE49-F238E27FC236}">
                <a16:creationId xmlns:a16="http://schemas.microsoft.com/office/drawing/2014/main" id="{CF636EA0-4F1B-4F32-82F9-41A0A5E5FB7B}"/>
              </a:ext>
            </a:extLst>
          </p:cNvPr>
          <p:cNvGrpSpPr/>
          <p:nvPr/>
        </p:nvGrpSpPr>
        <p:grpSpPr>
          <a:xfrm>
            <a:off x="4036859" y="3413300"/>
            <a:ext cx="93707" cy="707633"/>
            <a:chOff x="2289447" y="3429291"/>
            <a:chExt cx="93707" cy="647687"/>
          </a:xfrm>
        </p:grpSpPr>
        <p:cxnSp>
          <p:nvCxnSpPr>
            <p:cNvPr id="618" name="Straight Connector 617">
              <a:extLst>
                <a:ext uri="{FF2B5EF4-FFF2-40B4-BE49-F238E27FC236}">
                  <a16:creationId xmlns:a16="http://schemas.microsoft.com/office/drawing/2014/main" id="{AEAFAA3C-C403-499E-9ACC-150499DB6FBC}"/>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19" name="Straight Connector 618">
              <a:extLst>
                <a:ext uri="{FF2B5EF4-FFF2-40B4-BE49-F238E27FC236}">
                  <a16:creationId xmlns:a16="http://schemas.microsoft.com/office/drawing/2014/main" id="{1730CF86-C2C7-4DF5-9C21-74405FB69CBE}"/>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20" name="Straight Connector 619">
              <a:extLst>
                <a:ext uri="{FF2B5EF4-FFF2-40B4-BE49-F238E27FC236}">
                  <a16:creationId xmlns:a16="http://schemas.microsoft.com/office/drawing/2014/main" id="{ADFE13CA-FB02-4C2F-AADF-756E441B1864}"/>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sp>
        <p:nvSpPr>
          <p:cNvPr id="621" name="Rectangle 620">
            <a:extLst>
              <a:ext uri="{FF2B5EF4-FFF2-40B4-BE49-F238E27FC236}">
                <a16:creationId xmlns:a16="http://schemas.microsoft.com/office/drawing/2014/main" id="{37207DA6-8EB4-4DA7-A029-4932C77A619A}"/>
              </a:ext>
            </a:extLst>
          </p:cNvPr>
          <p:cNvSpPr/>
          <p:nvPr/>
        </p:nvSpPr>
        <p:spPr bwMode="auto">
          <a:xfrm>
            <a:off x="3977241" y="4027494"/>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22" name="Rectangle 621">
            <a:extLst>
              <a:ext uri="{FF2B5EF4-FFF2-40B4-BE49-F238E27FC236}">
                <a16:creationId xmlns:a16="http://schemas.microsoft.com/office/drawing/2014/main" id="{71BA4E1B-2276-48F7-81DD-CE5A12F1F3C8}"/>
              </a:ext>
            </a:extLst>
          </p:cNvPr>
          <p:cNvSpPr/>
          <p:nvPr/>
        </p:nvSpPr>
        <p:spPr bwMode="auto">
          <a:xfrm>
            <a:off x="3566378" y="3946025"/>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23" name="Rectangle 622">
            <a:extLst>
              <a:ext uri="{FF2B5EF4-FFF2-40B4-BE49-F238E27FC236}">
                <a16:creationId xmlns:a16="http://schemas.microsoft.com/office/drawing/2014/main" id="{E496B037-DED8-4132-A3D2-078A9BA11258}"/>
              </a:ext>
            </a:extLst>
          </p:cNvPr>
          <p:cNvSpPr/>
          <p:nvPr/>
        </p:nvSpPr>
        <p:spPr bwMode="auto">
          <a:xfrm>
            <a:off x="2977729" y="389681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24" name="Oval 623">
            <a:extLst>
              <a:ext uri="{FF2B5EF4-FFF2-40B4-BE49-F238E27FC236}">
                <a16:creationId xmlns:a16="http://schemas.microsoft.com/office/drawing/2014/main" id="{7AFD8AF7-DA6F-4F89-9C94-D23EF1D152E5}"/>
              </a:ext>
            </a:extLst>
          </p:cNvPr>
          <p:cNvSpPr/>
          <p:nvPr/>
        </p:nvSpPr>
        <p:spPr bwMode="auto">
          <a:xfrm>
            <a:off x="4413146" y="4006390"/>
            <a:ext cx="120074" cy="120074"/>
          </a:xfrm>
          <a:prstGeom prst="ellipse">
            <a:avLst/>
          </a:prstGeom>
          <a:solidFill>
            <a:srgbClr val="D3C283"/>
          </a:solidFill>
          <a:ln w="19050" cap="flat" cmpd="sng" algn="ctr">
            <a:solidFill>
              <a:srgbClr val="D3C283"/>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grpSp>
        <p:nvGrpSpPr>
          <p:cNvPr id="625" name="Group 211">
            <a:extLst>
              <a:ext uri="{FF2B5EF4-FFF2-40B4-BE49-F238E27FC236}">
                <a16:creationId xmlns:a16="http://schemas.microsoft.com/office/drawing/2014/main" id="{45640A34-9183-4D23-A2B0-C516B1A61C68}"/>
              </a:ext>
            </a:extLst>
          </p:cNvPr>
          <p:cNvGrpSpPr/>
          <p:nvPr/>
        </p:nvGrpSpPr>
        <p:grpSpPr>
          <a:xfrm>
            <a:off x="4427252" y="3695240"/>
            <a:ext cx="93707" cy="636195"/>
            <a:chOff x="2289447" y="3429291"/>
            <a:chExt cx="93707" cy="647687"/>
          </a:xfrm>
        </p:grpSpPr>
        <p:cxnSp>
          <p:nvCxnSpPr>
            <p:cNvPr id="626" name="Straight Connector 625">
              <a:extLst>
                <a:ext uri="{FF2B5EF4-FFF2-40B4-BE49-F238E27FC236}">
                  <a16:creationId xmlns:a16="http://schemas.microsoft.com/office/drawing/2014/main" id="{BDB0269B-0A59-4F1D-A4E2-4C4BA5E02BE3}"/>
                </a:ext>
              </a:extLst>
            </p:cNvPr>
            <p:cNvCxnSpPr/>
            <p:nvPr/>
          </p:nvCxnSpPr>
          <p:spPr bwMode="auto">
            <a:xfrm>
              <a:off x="2334689" y="3429291"/>
              <a:ext cx="0" cy="643263"/>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1AB398D0-B1DA-42CA-BB13-4EF3D2CA072E}"/>
                </a:ext>
              </a:extLst>
            </p:cNvPr>
            <p:cNvCxnSpPr/>
            <p:nvPr/>
          </p:nvCxnSpPr>
          <p:spPr bwMode="auto">
            <a:xfrm>
              <a:off x="2291352" y="3432012"/>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DC5DEE9F-53CD-4F2B-92D6-9C7FAB91AFCE}"/>
                </a:ext>
              </a:extLst>
            </p:cNvPr>
            <p:cNvCxnSpPr/>
            <p:nvPr/>
          </p:nvCxnSpPr>
          <p:spPr bwMode="auto">
            <a:xfrm>
              <a:off x="2289447" y="4076978"/>
              <a:ext cx="91802" cy="0"/>
            </a:xfrm>
            <a:prstGeom prst="line">
              <a:avLst/>
            </a:prstGeom>
            <a:solidFill>
              <a:srgbClr val="F93482"/>
            </a:solidFill>
            <a:ln w="12700" cap="flat" cmpd="sng" algn="ctr">
              <a:solidFill>
                <a:srgbClr val="D3C283"/>
              </a:solidFill>
              <a:prstDash val="solid"/>
              <a:round/>
              <a:headEnd type="none" w="med" len="med"/>
              <a:tailEnd type="none" w="med" len="med"/>
            </a:ln>
            <a:effectLst/>
          </p:spPr>
        </p:cxnSp>
      </p:grpSp>
      <p:sp>
        <p:nvSpPr>
          <p:cNvPr id="629" name="Freeform 237">
            <a:extLst>
              <a:ext uri="{FF2B5EF4-FFF2-40B4-BE49-F238E27FC236}">
                <a16:creationId xmlns:a16="http://schemas.microsoft.com/office/drawing/2014/main" id="{53CB642D-B54A-461A-9E2B-B12D8F68433A}"/>
              </a:ext>
            </a:extLst>
          </p:cNvPr>
          <p:cNvSpPr/>
          <p:nvPr/>
        </p:nvSpPr>
        <p:spPr bwMode="auto">
          <a:xfrm>
            <a:off x="2804709" y="3897170"/>
            <a:ext cx="1630680" cy="396240"/>
          </a:xfrm>
          <a:custGeom>
            <a:avLst/>
            <a:gdLst>
              <a:gd name="connsiteX0" fmla="*/ 0 w 1630680"/>
              <a:gd name="connsiteY0" fmla="*/ 60960 h 396240"/>
              <a:gd name="connsiteX1" fmla="*/ 201930 w 1630680"/>
              <a:gd name="connsiteY1" fmla="*/ 38100 h 396240"/>
              <a:gd name="connsiteX2" fmla="*/ 388620 w 1630680"/>
              <a:gd name="connsiteY2" fmla="*/ 0 h 396240"/>
              <a:gd name="connsiteX3" fmla="*/ 815340 w 1630680"/>
              <a:gd name="connsiteY3" fmla="*/ 83820 h 396240"/>
              <a:gd name="connsiteX4" fmla="*/ 1215390 w 1630680"/>
              <a:gd name="connsiteY4" fmla="*/ 171450 h 396240"/>
              <a:gd name="connsiteX5" fmla="*/ 1630680 w 1630680"/>
              <a:gd name="connsiteY5"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0680" h="396240">
                <a:moveTo>
                  <a:pt x="0" y="60960"/>
                </a:moveTo>
                <a:lnTo>
                  <a:pt x="201930" y="38100"/>
                </a:lnTo>
                <a:lnTo>
                  <a:pt x="388620" y="0"/>
                </a:lnTo>
                <a:lnTo>
                  <a:pt x="815340" y="83820"/>
                </a:lnTo>
                <a:lnTo>
                  <a:pt x="1215390" y="171450"/>
                </a:lnTo>
                <a:lnTo>
                  <a:pt x="1630680" y="396240"/>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a typeface="+mn-ea"/>
              <a:cs typeface="+mn-cs"/>
            </a:endParaRPr>
          </a:p>
        </p:txBody>
      </p:sp>
      <p:sp>
        <p:nvSpPr>
          <p:cNvPr id="630" name="Rectangle 629">
            <a:extLst>
              <a:ext uri="{FF2B5EF4-FFF2-40B4-BE49-F238E27FC236}">
                <a16:creationId xmlns:a16="http://schemas.microsoft.com/office/drawing/2014/main" id="{6B102169-EA19-45BA-99C8-784956553043}"/>
              </a:ext>
            </a:extLst>
          </p:cNvPr>
          <p:cNvSpPr/>
          <p:nvPr/>
        </p:nvSpPr>
        <p:spPr bwMode="auto">
          <a:xfrm>
            <a:off x="4383148" y="423866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a typeface="+mn-ea"/>
              <a:cs typeface="+mn-cs"/>
            </a:endParaRPr>
          </a:p>
        </p:txBody>
      </p:sp>
      <p:sp>
        <p:nvSpPr>
          <p:cNvPr id="631" name="Text Box 397">
            <a:extLst>
              <a:ext uri="{FF2B5EF4-FFF2-40B4-BE49-F238E27FC236}">
                <a16:creationId xmlns:a16="http://schemas.microsoft.com/office/drawing/2014/main" id="{DBC6E19F-E44D-441E-B165-30F40E8C066C}"/>
              </a:ext>
            </a:extLst>
          </p:cNvPr>
          <p:cNvSpPr txBox="1">
            <a:spLocks noChangeArrowheads="1"/>
          </p:cNvSpPr>
          <p:nvPr/>
        </p:nvSpPr>
        <p:spPr bwMode="invGray">
          <a:xfrm>
            <a:off x="1682788" y="1890226"/>
            <a:ext cx="2200275" cy="336550"/>
          </a:xfrm>
          <a:prstGeom prst="rect">
            <a:avLst/>
          </a:prstGeom>
          <a:noFill/>
          <a:ln w="9525" algn="ctr">
            <a:noFill/>
            <a:miter lim="800000"/>
            <a:headEnd/>
            <a:tailEnd/>
          </a:ln>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Serum </a:t>
            </a:r>
            <a:r>
              <a:rPr kumimoji="0" lang="en-US" sz="1800" b="1" i="0" u="none" strike="noStrike" kern="0" cap="none" spc="0" normalizeH="0" baseline="0" noProof="0" dirty="0" err="1">
                <a:ln>
                  <a:noFill/>
                </a:ln>
                <a:solidFill>
                  <a:srgbClr val="000000">
                    <a:lumMod val="75000"/>
                    <a:lumOff val="25000"/>
                  </a:srgbClr>
                </a:solidFill>
                <a:effectLst/>
                <a:uLnTx/>
                <a:uFillTx/>
                <a:latin typeface="Arial Narrow" panose="020B0606020202030204" pitchFamily="34" charset="0"/>
                <a:ea typeface="+mn-ea"/>
                <a:cs typeface="+mn-cs"/>
              </a:rPr>
              <a:t>CTx</a:t>
            </a:r>
            <a:endPar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endParaRPr>
          </a:p>
        </p:txBody>
      </p:sp>
      <p:grpSp>
        <p:nvGrpSpPr>
          <p:cNvPr id="632" name="Group 371">
            <a:extLst>
              <a:ext uri="{FF2B5EF4-FFF2-40B4-BE49-F238E27FC236}">
                <a16:creationId xmlns:a16="http://schemas.microsoft.com/office/drawing/2014/main" id="{D7AF65A7-8B5F-4F63-BBFD-90F72AF692D5}"/>
              </a:ext>
            </a:extLst>
          </p:cNvPr>
          <p:cNvGrpSpPr>
            <a:grpSpLocks/>
          </p:cNvGrpSpPr>
          <p:nvPr/>
        </p:nvGrpSpPr>
        <p:grpSpPr bwMode="auto">
          <a:xfrm>
            <a:off x="752615" y="1556067"/>
            <a:ext cx="9469944" cy="276225"/>
            <a:chOff x="680" y="1009"/>
            <a:chExt cx="4059" cy="174"/>
          </a:xfrm>
        </p:grpSpPr>
        <p:sp>
          <p:nvSpPr>
            <p:cNvPr id="633" name="Line 372">
              <a:extLst>
                <a:ext uri="{FF2B5EF4-FFF2-40B4-BE49-F238E27FC236}">
                  <a16:creationId xmlns:a16="http://schemas.microsoft.com/office/drawing/2014/main" id="{29E9CC16-A0C7-49EE-AB85-2C743AABCD19}"/>
                </a:ext>
              </a:extLst>
            </p:cNvPr>
            <p:cNvSpPr>
              <a:spLocks noChangeShapeType="1"/>
            </p:cNvSpPr>
            <p:nvPr/>
          </p:nvSpPr>
          <p:spPr bwMode="auto">
            <a:xfrm>
              <a:off x="680" y="1105"/>
              <a:ext cx="167" cy="0"/>
            </a:xfrm>
            <a:prstGeom prst="line">
              <a:avLst/>
            </a:prstGeom>
            <a:solidFill>
              <a:srgbClr val="999999"/>
            </a:solidFill>
            <a:ln w="28575">
              <a:solidFill>
                <a:srgbClr val="999999"/>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634" name="Text Box 374">
              <a:extLst>
                <a:ext uri="{FF2B5EF4-FFF2-40B4-BE49-F238E27FC236}">
                  <a16:creationId xmlns:a16="http://schemas.microsoft.com/office/drawing/2014/main" id="{EC54299F-9245-4AC9-9FBE-E1F7A02C91C3}"/>
                </a:ext>
              </a:extLst>
            </p:cNvPr>
            <p:cNvSpPr txBox="1">
              <a:spLocks noChangeArrowheads="1"/>
            </p:cNvSpPr>
            <p:nvPr/>
          </p:nvSpPr>
          <p:spPr bwMode="auto">
            <a:xfrm>
              <a:off x="863" y="1009"/>
              <a:ext cx="484" cy="174"/>
            </a:xfrm>
            <a:prstGeom prst="rect">
              <a:avLst/>
            </a:prstGeom>
            <a:noFill/>
            <a:ln w="28575" algn="ctr">
              <a:noFill/>
              <a:miter lim="800000"/>
              <a:headEnd/>
              <a:tailEnd/>
            </a:ln>
            <a:effectLst/>
          </p:spPr>
          <p:txBody>
            <a:bodyPr wrap="none" lIns="45720" rIns="4572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Placebo (n = 128)</a:t>
              </a:r>
            </a:p>
          </p:txBody>
        </p:sp>
        <p:sp>
          <p:nvSpPr>
            <p:cNvPr id="635" name="Line 375">
              <a:extLst>
                <a:ext uri="{FF2B5EF4-FFF2-40B4-BE49-F238E27FC236}">
                  <a16:creationId xmlns:a16="http://schemas.microsoft.com/office/drawing/2014/main" id="{3CC70721-A971-4C11-AE64-D413F6EFC0F5}"/>
                </a:ext>
              </a:extLst>
            </p:cNvPr>
            <p:cNvSpPr>
              <a:spLocks noChangeShapeType="1"/>
            </p:cNvSpPr>
            <p:nvPr/>
          </p:nvSpPr>
          <p:spPr bwMode="auto">
            <a:xfrm>
              <a:off x="2947" y="1105"/>
              <a:ext cx="231" cy="0"/>
            </a:xfrm>
            <a:prstGeom prst="line">
              <a:avLst/>
            </a:prstGeom>
            <a:solidFill>
              <a:srgbClr val="F93482"/>
            </a:solidFill>
            <a:ln w="28575">
              <a:solidFill>
                <a:srgbClr val="D3C283"/>
              </a:solidFill>
              <a:prstDash val="dash"/>
              <a:round/>
              <a:headEnd/>
              <a:tailEnd/>
            </a:ln>
            <a:effec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636" name="Text Box 377">
              <a:extLst>
                <a:ext uri="{FF2B5EF4-FFF2-40B4-BE49-F238E27FC236}">
                  <a16:creationId xmlns:a16="http://schemas.microsoft.com/office/drawing/2014/main" id="{2CA22C08-4CDD-4F7B-940E-217314C911FD}"/>
                </a:ext>
              </a:extLst>
            </p:cNvPr>
            <p:cNvSpPr txBox="1">
              <a:spLocks noChangeArrowheads="1"/>
            </p:cNvSpPr>
            <p:nvPr/>
          </p:nvSpPr>
          <p:spPr bwMode="auto">
            <a:xfrm>
              <a:off x="3191" y="1009"/>
              <a:ext cx="1548" cy="174"/>
            </a:xfrm>
            <a:prstGeom prst="rect">
              <a:avLst/>
            </a:prstGeom>
            <a:noFill/>
            <a:ln w="28575" algn="ctr">
              <a:noFill/>
              <a:miter lim="800000"/>
              <a:headEnd/>
              <a:tailEnd/>
            </a:ln>
            <a:effectLst/>
          </p:spPr>
          <p:txBody>
            <a:bodyPr wrap="square" lIns="45720" rIns="4572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Discontinued denosumab </a:t>
              </a:r>
            </a:p>
          </p:txBody>
        </p:sp>
        <p:sp>
          <p:nvSpPr>
            <p:cNvPr id="637" name="Line 375">
              <a:extLst>
                <a:ext uri="{FF2B5EF4-FFF2-40B4-BE49-F238E27FC236}">
                  <a16:creationId xmlns:a16="http://schemas.microsoft.com/office/drawing/2014/main" id="{A51590B6-F35C-489F-AD3E-87FA27FDE451}"/>
                </a:ext>
              </a:extLst>
            </p:cNvPr>
            <p:cNvSpPr>
              <a:spLocks noChangeShapeType="1"/>
            </p:cNvSpPr>
            <p:nvPr/>
          </p:nvSpPr>
          <p:spPr bwMode="auto">
            <a:xfrm>
              <a:off x="1729" y="1105"/>
              <a:ext cx="151" cy="0"/>
            </a:xfrm>
            <a:prstGeom prst="line">
              <a:avLst/>
            </a:prstGeom>
            <a:solidFill>
              <a:srgbClr val="F93482"/>
            </a:solidFill>
            <a:ln w="28575">
              <a:solidFill>
                <a:srgbClr val="D3C283"/>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a typeface="+mn-ea"/>
                <a:cs typeface="+mn-cs"/>
              </a:endParaRPr>
            </a:p>
          </p:txBody>
        </p:sp>
        <p:sp>
          <p:nvSpPr>
            <p:cNvPr id="638" name="Text Box 377">
              <a:extLst>
                <a:ext uri="{FF2B5EF4-FFF2-40B4-BE49-F238E27FC236}">
                  <a16:creationId xmlns:a16="http://schemas.microsoft.com/office/drawing/2014/main" id="{03B0D8D0-81A1-4EFD-BE26-17E339A3C765}"/>
                </a:ext>
              </a:extLst>
            </p:cNvPr>
            <p:cNvSpPr txBox="1">
              <a:spLocks noChangeArrowheads="1"/>
            </p:cNvSpPr>
            <p:nvPr/>
          </p:nvSpPr>
          <p:spPr bwMode="auto">
            <a:xfrm>
              <a:off x="1898" y="1009"/>
              <a:ext cx="1121" cy="174"/>
            </a:xfrm>
            <a:prstGeom prst="rect">
              <a:avLst/>
            </a:prstGeom>
            <a:noFill/>
            <a:ln w="28575" algn="ctr">
              <a:noFill/>
              <a:miter lim="800000"/>
              <a:headEnd/>
              <a:tailEnd/>
            </a:ln>
            <a:effectLst/>
          </p:spPr>
          <p:txBody>
            <a:bodyPr wrap="square" lIns="45720" rIns="4572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Denosumab (n = 128)</a:t>
              </a:r>
            </a:p>
          </p:txBody>
        </p:sp>
      </p:grpSp>
      <p:sp>
        <p:nvSpPr>
          <p:cNvPr id="639" name="Text Box 397">
            <a:extLst>
              <a:ext uri="{FF2B5EF4-FFF2-40B4-BE49-F238E27FC236}">
                <a16:creationId xmlns:a16="http://schemas.microsoft.com/office/drawing/2014/main" id="{8C5C4EFB-9292-462B-81BB-BAD5479D268C}"/>
              </a:ext>
            </a:extLst>
          </p:cNvPr>
          <p:cNvSpPr txBox="1">
            <a:spLocks noChangeArrowheads="1"/>
          </p:cNvSpPr>
          <p:nvPr/>
        </p:nvSpPr>
        <p:spPr bwMode="invGray">
          <a:xfrm>
            <a:off x="5612483" y="1890226"/>
            <a:ext cx="2887635" cy="336550"/>
          </a:xfrm>
          <a:prstGeom prst="rect">
            <a:avLst/>
          </a:prstGeom>
          <a:noFill/>
          <a:ln w="9525" algn="ctr">
            <a:noFill/>
            <a:miter lim="800000"/>
            <a:headEnd/>
            <a:tailEnd/>
          </a:ln>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mn-cs"/>
              </a:rPr>
              <a:t>Lumbar Spine BMD</a:t>
            </a:r>
          </a:p>
        </p:txBody>
      </p:sp>
    </p:spTree>
    <p:extLst>
      <p:ext uri="{BB962C8B-B14F-4D97-AF65-F5344CB8AC3E}">
        <p14:creationId xmlns:p14="http://schemas.microsoft.com/office/powerpoint/2010/main" val="5109566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8338"/>
            <a:ext cx="7389845" cy="923330"/>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On- vs Off-Treatment Vertebral Fracture Rate: </a:t>
            </a:r>
            <a:r>
              <a:rPr kumimoji="0" lang="en-US" sz="22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All Patients FREEDOM and Extension Study – Analysis of MVF</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PY = patient-years; CI = confidence interval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Cummings SR,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 </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2017; [Published only ahead of print November 4, 2017]. 10.1002/jbmr.3337. </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1. Data on File, Amgen.</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25" name="Rectangle 724">
            <a:extLst>
              <a:ext uri="{FF2B5EF4-FFF2-40B4-BE49-F238E27FC236}">
                <a16:creationId xmlns:a16="http://schemas.microsoft.com/office/drawing/2014/main" id="{C0C354B8-6C9C-43BB-8346-3FD432460F40}"/>
              </a:ext>
            </a:extLst>
          </p:cNvPr>
          <p:cNvSpPr/>
          <p:nvPr/>
        </p:nvSpPr>
        <p:spPr>
          <a:xfrm>
            <a:off x="427161" y="1590855"/>
            <a:ext cx="4144838" cy="1311128"/>
          </a:xfrm>
          <a:prstGeom prst="rect">
            <a:avLst/>
          </a:prstGeom>
        </p:spPr>
        <p:txBody>
          <a:bodyPr wrap="square">
            <a:spAutoFit/>
          </a:bodyPr>
          <a:lstStyle/>
          <a:p>
            <a:pPr marL="231775" marR="0" lvl="0" indent="-231775" algn="l" defTabSz="914400" rtl="0" eaLnBrk="0" fontAlgn="base" latinLnBrk="0" hangingPunct="0">
              <a:lnSpc>
                <a:spcPct val="90000"/>
              </a:lnSpc>
              <a:spcBef>
                <a:spcPct val="30000"/>
              </a:spcBef>
              <a:spcAft>
                <a:spcPct val="0"/>
              </a:spcAft>
              <a:buClr>
                <a:srgbClr val="A16040"/>
              </a:buClr>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During treatment, the rate of new vertebral fractures was lower in patients receiving denosumab compared to placebo (1.2 versus 7.0 per 100 patient-years)</a:t>
            </a:r>
          </a:p>
          <a:p>
            <a:pPr marL="231775" marR="0" lvl="0" indent="-231775" algn="l" defTabSz="914400" rtl="0" eaLnBrk="0" fontAlgn="base" latinLnBrk="0" hangingPunct="0">
              <a:lnSpc>
                <a:spcPct val="90000"/>
              </a:lnSpc>
              <a:spcBef>
                <a:spcPct val="30000"/>
              </a:spcBef>
              <a:spcAft>
                <a:spcPct val="0"/>
              </a:spcAft>
              <a:buClr>
                <a:srgbClr val="A16040"/>
              </a:buClr>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After discontinuation of denosumab, the rate of vertebral fractures increased relative to the on-treatment period and became similar to that of patients discontinuing placebo (7.1 versus 8.5 per 100 patient-years)</a:t>
            </a:r>
          </a:p>
        </p:txBody>
      </p:sp>
      <p:sp>
        <p:nvSpPr>
          <p:cNvPr id="726" name="Rectangle 725">
            <a:extLst>
              <a:ext uri="{FF2B5EF4-FFF2-40B4-BE49-F238E27FC236}">
                <a16:creationId xmlns:a16="http://schemas.microsoft.com/office/drawing/2014/main" id="{A6DD5685-EF5B-4379-8238-D66FD6B4C09D}"/>
              </a:ext>
            </a:extLst>
          </p:cNvPr>
          <p:cNvSpPr/>
          <p:nvPr/>
        </p:nvSpPr>
        <p:spPr>
          <a:xfrm>
            <a:off x="4942139" y="1590855"/>
            <a:ext cx="3968146" cy="849463"/>
          </a:xfrm>
          <a:prstGeom prst="rect">
            <a:avLst/>
          </a:prstGeom>
        </p:spPr>
        <p:txBody>
          <a:bodyPr wrap="square">
            <a:spAutoFit/>
          </a:bodyPr>
          <a:lstStyle/>
          <a:p>
            <a:pPr marL="231775" marR="0" lvl="0" indent="-231775" algn="l" defTabSz="914400" rtl="0" eaLnBrk="0" fontAlgn="base" latinLnBrk="0" hangingPunct="0">
              <a:lnSpc>
                <a:spcPct val="90000"/>
              </a:lnSpc>
              <a:spcBef>
                <a:spcPct val="30000"/>
              </a:spcBef>
              <a:spcAft>
                <a:spcPct val="0"/>
              </a:spcAft>
              <a:buClr>
                <a:srgbClr val="A16040"/>
              </a:buClr>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rate of multiple vertebral fracture was slightly higher in patients discontinuing denosumab compared to discontinuing placebo (4.2 versus 3.2 per 100 patient-years)</a:t>
            </a:r>
          </a:p>
          <a:p>
            <a:pPr marL="285750" marR="0" lvl="0" indent="-285750" algn="l" defTabSz="914400" rtl="0" eaLnBrk="0" fontAlgn="base" latinLnBrk="0" hangingPunct="0">
              <a:lnSpc>
                <a:spcPct val="90000"/>
              </a:lnSpc>
              <a:spcBef>
                <a:spcPct val="30000"/>
              </a:spcBef>
              <a:spcAft>
                <a:spcPct val="0"/>
              </a:spcAft>
              <a:buClr>
                <a:srgbClr val="554856"/>
              </a:buClr>
              <a:buSzTx/>
              <a:buFont typeface="Wingdings" panose="05000000000000000000" pitchFamily="2" charset="2"/>
              <a:buChar char="§"/>
              <a:tabLst/>
              <a:defRPr/>
            </a:pPr>
            <a:endParaRPr kumimoji="0" 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nvGrpSpPr>
          <p:cNvPr id="727" name="Group 824">
            <a:extLst>
              <a:ext uri="{FF2B5EF4-FFF2-40B4-BE49-F238E27FC236}">
                <a16:creationId xmlns:a16="http://schemas.microsoft.com/office/drawing/2014/main" id="{349F94C3-6C6B-42AE-BE90-8118C88EE204}"/>
              </a:ext>
            </a:extLst>
          </p:cNvPr>
          <p:cNvGrpSpPr/>
          <p:nvPr/>
        </p:nvGrpSpPr>
        <p:grpSpPr>
          <a:xfrm>
            <a:off x="487205" y="3139226"/>
            <a:ext cx="8473621" cy="2701127"/>
            <a:chOff x="304806" y="1548554"/>
            <a:chExt cx="8188470" cy="4696155"/>
          </a:xfrm>
        </p:grpSpPr>
        <p:sp>
          <p:nvSpPr>
            <p:cNvPr id="728" name="Line 171">
              <a:extLst>
                <a:ext uri="{FF2B5EF4-FFF2-40B4-BE49-F238E27FC236}">
                  <a16:creationId xmlns:a16="http://schemas.microsoft.com/office/drawing/2014/main" id="{122058D0-8965-4B35-8FCE-718CCFAD7CBC}"/>
                </a:ext>
              </a:extLst>
            </p:cNvPr>
            <p:cNvSpPr>
              <a:spLocks noChangeAspect="1" noChangeShapeType="1"/>
            </p:cNvSpPr>
            <p:nvPr/>
          </p:nvSpPr>
          <p:spPr bwMode="auto">
            <a:xfrm flipV="1">
              <a:off x="5292876" y="2012166"/>
              <a:ext cx="0" cy="2777491"/>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9" name="Freeform 172">
              <a:extLst>
                <a:ext uri="{FF2B5EF4-FFF2-40B4-BE49-F238E27FC236}">
                  <a16:creationId xmlns:a16="http://schemas.microsoft.com/office/drawing/2014/main" id="{AE5ACE9B-E2B2-4042-A412-BA81DDA5FDE1}"/>
                </a:ext>
              </a:extLst>
            </p:cNvPr>
            <p:cNvSpPr>
              <a:spLocks noChangeAspect="1" noEditPoints="1"/>
            </p:cNvSpPr>
            <p:nvPr/>
          </p:nvSpPr>
          <p:spPr bwMode="auto">
            <a:xfrm>
              <a:off x="5247156" y="2032652"/>
              <a:ext cx="45720" cy="2777491"/>
            </a:xfrm>
            <a:custGeom>
              <a:avLst/>
              <a:gdLst>
                <a:gd name="T0" fmla="*/ 0 w 24"/>
                <a:gd name="T1" fmla="*/ 1458 h 1458"/>
                <a:gd name="T2" fmla="*/ 24 w 24"/>
                <a:gd name="T3" fmla="*/ 1458 h 1458"/>
                <a:gd name="T4" fmla="*/ 0 w 24"/>
                <a:gd name="T5" fmla="*/ 1166 h 1458"/>
                <a:gd name="T6" fmla="*/ 24 w 24"/>
                <a:gd name="T7" fmla="*/ 1166 h 1458"/>
                <a:gd name="T8" fmla="*/ 0 w 24"/>
                <a:gd name="T9" fmla="*/ 874 h 1458"/>
                <a:gd name="T10" fmla="*/ 24 w 24"/>
                <a:gd name="T11" fmla="*/ 874 h 1458"/>
                <a:gd name="T12" fmla="*/ 0 w 24"/>
                <a:gd name="T13" fmla="*/ 582 h 1458"/>
                <a:gd name="T14" fmla="*/ 24 w 24"/>
                <a:gd name="T15" fmla="*/ 582 h 1458"/>
                <a:gd name="T16" fmla="*/ 0 w 24"/>
                <a:gd name="T17" fmla="*/ 290 h 1458"/>
                <a:gd name="T18" fmla="*/ 24 w 24"/>
                <a:gd name="T19" fmla="*/ 290 h 1458"/>
                <a:gd name="T20" fmla="*/ 0 w 24"/>
                <a:gd name="T21" fmla="*/ 0 h 1458"/>
                <a:gd name="T22" fmla="*/ 24 w 24"/>
                <a:gd name="T23" fmla="*/ 0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458">
                  <a:moveTo>
                    <a:pt x="0" y="1458"/>
                  </a:moveTo>
                  <a:lnTo>
                    <a:pt x="24" y="1458"/>
                  </a:lnTo>
                  <a:moveTo>
                    <a:pt x="0" y="1166"/>
                  </a:moveTo>
                  <a:lnTo>
                    <a:pt x="24" y="1166"/>
                  </a:lnTo>
                  <a:moveTo>
                    <a:pt x="0" y="874"/>
                  </a:moveTo>
                  <a:lnTo>
                    <a:pt x="24" y="874"/>
                  </a:lnTo>
                  <a:moveTo>
                    <a:pt x="0" y="582"/>
                  </a:moveTo>
                  <a:lnTo>
                    <a:pt x="24" y="582"/>
                  </a:lnTo>
                  <a:moveTo>
                    <a:pt x="0" y="290"/>
                  </a:moveTo>
                  <a:lnTo>
                    <a:pt x="24" y="290"/>
                  </a:lnTo>
                  <a:moveTo>
                    <a:pt x="0" y="0"/>
                  </a:moveTo>
                  <a:lnTo>
                    <a:pt x="24" y="0"/>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30" name="Line 173">
              <a:extLst>
                <a:ext uri="{FF2B5EF4-FFF2-40B4-BE49-F238E27FC236}">
                  <a16:creationId xmlns:a16="http://schemas.microsoft.com/office/drawing/2014/main" id="{C693EAE0-9E47-4007-9A90-3B64D7A1A820}"/>
                </a:ext>
              </a:extLst>
            </p:cNvPr>
            <p:cNvSpPr>
              <a:spLocks noChangeAspect="1" noChangeShapeType="1"/>
            </p:cNvSpPr>
            <p:nvPr/>
          </p:nvSpPr>
          <p:spPr bwMode="auto">
            <a:xfrm>
              <a:off x="5292876" y="4810143"/>
              <a:ext cx="3200400" cy="0"/>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31" name="Freeform 174">
              <a:extLst>
                <a:ext uri="{FF2B5EF4-FFF2-40B4-BE49-F238E27FC236}">
                  <a16:creationId xmlns:a16="http://schemas.microsoft.com/office/drawing/2014/main" id="{B7B7E8C2-06ED-40F2-9443-65855AB1D09A}"/>
                </a:ext>
              </a:extLst>
            </p:cNvPr>
            <p:cNvSpPr>
              <a:spLocks noChangeAspect="1" noEditPoints="1"/>
            </p:cNvSpPr>
            <p:nvPr/>
          </p:nvSpPr>
          <p:spPr bwMode="auto">
            <a:xfrm>
              <a:off x="5292876" y="4772620"/>
              <a:ext cx="3200400" cy="37523"/>
            </a:xfrm>
            <a:custGeom>
              <a:avLst/>
              <a:gdLst>
                <a:gd name="T0" fmla="*/ 0 w 2047"/>
                <a:gd name="T1" fmla="*/ 0 h 24"/>
                <a:gd name="T2" fmla="*/ 0 w 2047"/>
                <a:gd name="T3" fmla="*/ 24 h 24"/>
                <a:gd name="T4" fmla="*/ 1024 w 2047"/>
                <a:gd name="T5" fmla="*/ 0 h 24"/>
                <a:gd name="T6" fmla="*/ 1024 w 2047"/>
                <a:gd name="T7" fmla="*/ 24 h 24"/>
                <a:gd name="T8" fmla="*/ 2047 w 2047"/>
                <a:gd name="T9" fmla="*/ 0 h 24"/>
                <a:gd name="T10" fmla="*/ 2047 w 2047"/>
                <a:gd name="T11" fmla="*/ 24 h 24"/>
              </a:gdLst>
              <a:ahLst/>
              <a:cxnLst>
                <a:cxn ang="0">
                  <a:pos x="T0" y="T1"/>
                </a:cxn>
                <a:cxn ang="0">
                  <a:pos x="T2" y="T3"/>
                </a:cxn>
                <a:cxn ang="0">
                  <a:pos x="T4" y="T5"/>
                </a:cxn>
                <a:cxn ang="0">
                  <a:pos x="T6" y="T7"/>
                </a:cxn>
                <a:cxn ang="0">
                  <a:pos x="T8" y="T9"/>
                </a:cxn>
                <a:cxn ang="0">
                  <a:pos x="T10" y="T11"/>
                </a:cxn>
              </a:cxnLst>
              <a:rect l="0" t="0" r="r" b="b"/>
              <a:pathLst>
                <a:path w="2047" h="24">
                  <a:moveTo>
                    <a:pt x="0" y="0"/>
                  </a:moveTo>
                  <a:lnTo>
                    <a:pt x="0" y="24"/>
                  </a:lnTo>
                  <a:moveTo>
                    <a:pt x="1024" y="0"/>
                  </a:moveTo>
                  <a:lnTo>
                    <a:pt x="1024" y="24"/>
                  </a:lnTo>
                  <a:moveTo>
                    <a:pt x="2047" y="0"/>
                  </a:moveTo>
                  <a:lnTo>
                    <a:pt x="2047" y="24"/>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32" name="Rectangle 183">
              <a:extLst>
                <a:ext uri="{FF2B5EF4-FFF2-40B4-BE49-F238E27FC236}">
                  <a16:creationId xmlns:a16="http://schemas.microsoft.com/office/drawing/2014/main" id="{9BFBD498-CC02-40C3-AEE7-6FC56FCB2F5E}"/>
                </a:ext>
              </a:extLst>
            </p:cNvPr>
            <p:cNvSpPr>
              <a:spLocks noChangeArrowheads="1"/>
            </p:cNvSpPr>
            <p:nvPr/>
          </p:nvSpPr>
          <p:spPr bwMode="auto">
            <a:xfrm>
              <a:off x="5126825" y="4712186"/>
              <a:ext cx="6196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0</a:t>
              </a:r>
            </a:p>
          </p:txBody>
        </p:sp>
        <p:sp>
          <p:nvSpPr>
            <p:cNvPr id="733" name="Rectangle 184">
              <a:extLst>
                <a:ext uri="{FF2B5EF4-FFF2-40B4-BE49-F238E27FC236}">
                  <a16:creationId xmlns:a16="http://schemas.microsoft.com/office/drawing/2014/main" id="{A939386E-E87F-4DAE-AD13-C232F8D14751}"/>
                </a:ext>
              </a:extLst>
            </p:cNvPr>
            <p:cNvSpPr>
              <a:spLocks noChangeArrowheads="1"/>
            </p:cNvSpPr>
            <p:nvPr/>
          </p:nvSpPr>
          <p:spPr bwMode="auto">
            <a:xfrm>
              <a:off x="5126825" y="4155926"/>
              <a:ext cx="6196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5</a:t>
              </a:r>
            </a:p>
          </p:txBody>
        </p:sp>
        <p:sp>
          <p:nvSpPr>
            <p:cNvPr id="734" name="Rectangle 185">
              <a:extLst>
                <a:ext uri="{FF2B5EF4-FFF2-40B4-BE49-F238E27FC236}">
                  <a16:creationId xmlns:a16="http://schemas.microsoft.com/office/drawing/2014/main" id="{DBF873C4-882B-47B1-9F56-FF290F6A3B93}"/>
                </a:ext>
              </a:extLst>
            </p:cNvPr>
            <p:cNvSpPr>
              <a:spLocks noChangeArrowheads="1"/>
            </p:cNvSpPr>
            <p:nvPr/>
          </p:nvSpPr>
          <p:spPr bwMode="auto">
            <a:xfrm>
              <a:off x="5058245" y="3599670"/>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10</a:t>
              </a:r>
            </a:p>
          </p:txBody>
        </p:sp>
        <p:sp>
          <p:nvSpPr>
            <p:cNvPr id="735" name="Rectangle 187">
              <a:extLst>
                <a:ext uri="{FF2B5EF4-FFF2-40B4-BE49-F238E27FC236}">
                  <a16:creationId xmlns:a16="http://schemas.microsoft.com/office/drawing/2014/main" id="{EE9D5F55-BC46-47E6-A5FA-4F466B0C8ABF}"/>
                </a:ext>
              </a:extLst>
            </p:cNvPr>
            <p:cNvSpPr>
              <a:spLocks noChangeArrowheads="1"/>
            </p:cNvSpPr>
            <p:nvPr/>
          </p:nvSpPr>
          <p:spPr bwMode="auto">
            <a:xfrm>
              <a:off x="5058245" y="3041501"/>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15</a:t>
              </a:r>
            </a:p>
          </p:txBody>
        </p:sp>
        <p:sp>
          <p:nvSpPr>
            <p:cNvPr id="736" name="Rectangle 189">
              <a:extLst>
                <a:ext uri="{FF2B5EF4-FFF2-40B4-BE49-F238E27FC236}">
                  <a16:creationId xmlns:a16="http://schemas.microsoft.com/office/drawing/2014/main" id="{6DB3EFC1-A8A1-49AA-8522-2E4FFCCFE00D}"/>
                </a:ext>
              </a:extLst>
            </p:cNvPr>
            <p:cNvSpPr>
              <a:spLocks noChangeArrowheads="1"/>
            </p:cNvSpPr>
            <p:nvPr/>
          </p:nvSpPr>
          <p:spPr bwMode="auto">
            <a:xfrm>
              <a:off x="5058245" y="2489052"/>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20</a:t>
              </a:r>
            </a:p>
          </p:txBody>
        </p:sp>
        <p:sp>
          <p:nvSpPr>
            <p:cNvPr id="737" name="Rectangle 191">
              <a:extLst>
                <a:ext uri="{FF2B5EF4-FFF2-40B4-BE49-F238E27FC236}">
                  <a16:creationId xmlns:a16="http://schemas.microsoft.com/office/drawing/2014/main" id="{67317FC9-9144-4A05-B4B4-7EC625F79F79}"/>
                </a:ext>
              </a:extLst>
            </p:cNvPr>
            <p:cNvSpPr>
              <a:spLocks noChangeArrowheads="1"/>
            </p:cNvSpPr>
            <p:nvPr/>
          </p:nvSpPr>
          <p:spPr bwMode="auto">
            <a:xfrm>
              <a:off x="5058245" y="1932791"/>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25</a:t>
              </a:r>
            </a:p>
          </p:txBody>
        </p:sp>
        <p:sp>
          <p:nvSpPr>
            <p:cNvPr id="738" name="Rectangle 193">
              <a:extLst>
                <a:ext uri="{FF2B5EF4-FFF2-40B4-BE49-F238E27FC236}">
                  <a16:creationId xmlns:a16="http://schemas.microsoft.com/office/drawing/2014/main" id="{627DF685-35A9-4853-BC24-376787B64E5C}"/>
                </a:ext>
              </a:extLst>
            </p:cNvPr>
            <p:cNvSpPr>
              <a:spLocks noChangeArrowheads="1"/>
            </p:cNvSpPr>
            <p:nvPr/>
          </p:nvSpPr>
          <p:spPr bwMode="auto">
            <a:xfrm>
              <a:off x="5790915" y="4855378"/>
              <a:ext cx="469365"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Placebo</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739" name="Rectangle 199">
              <a:extLst>
                <a:ext uri="{FF2B5EF4-FFF2-40B4-BE49-F238E27FC236}">
                  <a16:creationId xmlns:a16="http://schemas.microsoft.com/office/drawing/2014/main" id="{18113DFC-DFAC-41D8-9444-154FA40B5DAF}"/>
                </a:ext>
              </a:extLst>
            </p:cNvPr>
            <p:cNvSpPr>
              <a:spLocks noChangeArrowheads="1"/>
            </p:cNvSpPr>
            <p:nvPr/>
          </p:nvSpPr>
          <p:spPr bwMode="auto">
            <a:xfrm>
              <a:off x="7162800" y="4855378"/>
              <a:ext cx="698626"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Denosumab</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740" name="Rectangle 739">
              <a:extLst>
                <a:ext uri="{FF2B5EF4-FFF2-40B4-BE49-F238E27FC236}">
                  <a16:creationId xmlns:a16="http://schemas.microsoft.com/office/drawing/2014/main" id="{A373961D-3943-456B-9C7D-9DC3A7DB3FA3}"/>
                </a:ext>
              </a:extLst>
            </p:cNvPr>
            <p:cNvSpPr/>
            <p:nvPr/>
          </p:nvSpPr>
          <p:spPr>
            <a:xfrm>
              <a:off x="7071679" y="5159453"/>
              <a:ext cx="550226" cy="45483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4,081.3</a:t>
              </a:r>
            </a:p>
          </p:txBody>
        </p:sp>
        <p:sp>
          <p:nvSpPr>
            <p:cNvPr id="741" name="Line 97">
              <a:extLst>
                <a:ext uri="{FF2B5EF4-FFF2-40B4-BE49-F238E27FC236}">
                  <a16:creationId xmlns:a16="http://schemas.microsoft.com/office/drawing/2014/main" id="{9774EBC6-9FCF-4E39-BA65-2D252D489506}"/>
                </a:ext>
              </a:extLst>
            </p:cNvPr>
            <p:cNvSpPr>
              <a:spLocks noChangeAspect="1" noChangeShapeType="1"/>
            </p:cNvSpPr>
            <p:nvPr/>
          </p:nvSpPr>
          <p:spPr bwMode="auto">
            <a:xfrm flipV="1">
              <a:off x="1013486" y="2028033"/>
              <a:ext cx="0" cy="2779395"/>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42" name="Freeform 98">
              <a:extLst>
                <a:ext uri="{FF2B5EF4-FFF2-40B4-BE49-F238E27FC236}">
                  <a16:creationId xmlns:a16="http://schemas.microsoft.com/office/drawing/2014/main" id="{5373F6BD-7890-4C95-BF98-ADF9FF2FE3C4}"/>
                </a:ext>
              </a:extLst>
            </p:cNvPr>
            <p:cNvSpPr>
              <a:spLocks noChangeAspect="1" noEditPoints="1"/>
            </p:cNvSpPr>
            <p:nvPr/>
          </p:nvSpPr>
          <p:spPr bwMode="auto">
            <a:xfrm>
              <a:off x="975386" y="2028033"/>
              <a:ext cx="45720" cy="2779395"/>
            </a:xfrm>
            <a:custGeom>
              <a:avLst/>
              <a:gdLst>
                <a:gd name="T0" fmla="*/ 0 w 24"/>
                <a:gd name="T1" fmla="*/ 1459 h 1459"/>
                <a:gd name="T2" fmla="*/ 24 w 24"/>
                <a:gd name="T3" fmla="*/ 1459 h 1459"/>
                <a:gd name="T4" fmla="*/ 0 w 24"/>
                <a:gd name="T5" fmla="*/ 1167 h 1459"/>
                <a:gd name="T6" fmla="*/ 24 w 24"/>
                <a:gd name="T7" fmla="*/ 1167 h 1459"/>
                <a:gd name="T8" fmla="*/ 0 w 24"/>
                <a:gd name="T9" fmla="*/ 875 h 1459"/>
                <a:gd name="T10" fmla="*/ 24 w 24"/>
                <a:gd name="T11" fmla="*/ 875 h 1459"/>
                <a:gd name="T12" fmla="*/ 0 w 24"/>
                <a:gd name="T13" fmla="*/ 583 h 1459"/>
                <a:gd name="T14" fmla="*/ 24 w 24"/>
                <a:gd name="T15" fmla="*/ 583 h 1459"/>
                <a:gd name="T16" fmla="*/ 0 w 24"/>
                <a:gd name="T17" fmla="*/ 291 h 1459"/>
                <a:gd name="T18" fmla="*/ 24 w 24"/>
                <a:gd name="T19" fmla="*/ 291 h 1459"/>
                <a:gd name="T20" fmla="*/ 0 w 24"/>
                <a:gd name="T21" fmla="*/ 0 h 1459"/>
                <a:gd name="T22" fmla="*/ 24 w 24"/>
                <a:gd name="T23"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459">
                  <a:moveTo>
                    <a:pt x="0" y="1459"/>
                  </a:moveTo>
                  <a:lnTo>
                    <a:pt x="24" y="1459"/>
                  </a:lnTo>
                  <a:moveTo>
                    <a:pt x="0" y="1167"/>
                  </a:moveTo>
                  <a:lnTo>
                    <a:pt x="24" y="1167"/>
                  </a:lnTo>
                  <a:moveTo>
                    <a:pt x="0" y="875"/>
                  </a:moveTo>
                  <a:lnTo>
                    <a:pt x="24" y="875"/>
                  </a:lnTo>
                  <a:moveTo>
                    <a:pt x="0" y="583"/>
                  </a:moveTo>
                  <a:lnTo>
                    <a:pt x="24" y="583"/>
                  </a:lnTo>
                  <a:moveTo>
                    <a:pt x="0" y="291"/>
                  </a:moveTo>
                  <a:lnTo>
                    <a:pt x="24" y="291"/>
                  </a:lnTo>
                  <a:moveTo>
                    <a:pt x="0" y="0"/>
                  </a:moveTo>
                  <a:lnTo>
                    <a:pt x="24" y="0"/>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43" name="Line 99">
              <a:extLst>
                <a:ext uri="{FF2B5EF4-FFF2-40B4-BE49-F238E27FC236}">
                  <a16:creationId xmlns:a16="http://schemas.microsoft.com/office/drawing/2014/main" id="{E168AEA9-D663-4D5A-AE96-45EB3E2A859E}"/>
                </a:ext>
              </a:extLst>
            </p:cNvPr>
            <p:cNvSpPr>
              <a:spLocks noChangeAspect="1" noChangeShapeType="1"/>
            </p:cNvSpPr>
            <p:nvPr/>
          </p:nvSpPr>
          <p:spPr bwMode="auto">
            <a:xfrm>
              <a:off x="1013486" y="4810135"/>
              <a:ext cx="3200400" cy="0"/>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44" name="Freeform 100">
              <a:extLst>
                <a:ext uri="{FF2B5EF4-FFF2-40B4-BE49-F238E27FC236}">
                  <a16:creationId xmlns:a16="http://schemas.microsoft.com/office/drawing/2014/main" id="{B22F82C4-55B7-4B2E-9857-E840DBD58383}"/>
                </a:ext>
              </a:extLst>
            </p:cNvPr>
            <p:cNvSpPr>
              <a:spLocks noChangeAspect="1" noEditPoints="1"/>
            </p:cNvSpPr>
            <p:nvPr/>
          </p:nvSpPr>
          <p:spPr bwMode="auto">
            <a:xfrm>
              <a:off x="1013486" y="4772604"/>
              <a:ext cx="3200400" cy="37541"/>
            </a:xfrm>
            <a:custGeom>
              <a:avLst/>
              <a:gdLst>
                <a:gd name="T0" fmla="*/ 0 w 2046"/>
                <a:gd name="T1" fmla="*/ 0 h 24"/>
                <a:gd name="T2" fmla="*/ 0 w 2046"/>
                <a:gd name="T3" fmla="*/ 24 h 24"/>
                <a:gd name="T4" fmla="*/ 1022 w 2046"/>
                <a:gd name="T5" fmla="*/ 0 h 24"/>
                <a:gd name="T6" fmla="*/ 1022 w 2046"/>
                <a:gd name="T7" fmla="*/ 24 h 24"/>
                <a:gd name="T8" fmla="*/ 2046 w 2046"/>
                <a:gd name="T9" fmla="*/ 0 h 24"/>
                <a:gd name="T10" fmla="*/ 2046 w 2046"/>
                <a:gd name="T11" fmla="*/ 24 h 24"/>
              </a:gdLst>
              <a:ahLst/>
              <a:cxnLst>
                <a:cxn ang="0">
                  <a:pos x="T0" y="T1"/>
                </a:cxn>
                <a:cxn ang="0">
                  <a:pos x="T2" y="T3"/>
                </a:cxn>
                <a:cxn ang="0">
                  <a:pos x="T4" y="T5"/>
                </a:cxn>
                <a:cxn ang="0">
                  <a:pos x="T6" y="T7"/>
                </a:cxn>
                <a:cxn ang="0">
                  <a:pos x="T8" y="T9"/>
                </a:cxn>
                <a:cxn ang="0">
                  <a:pos x="T10" y="T11"/>
                </a:cxn>
              </a:cxnLst>
              <a:rect l="0" t="0" r="r" b="b"/>
              <a:pathLst>
                <a:path w="2046" h="24">
                  <a:moveTo>
                    <a:pt x="0" y="0"/>
                  </a:moveTo>
                  <a:lnTo>
                    <a:pt x="0" y="24"/>
                  </a:lnTo>
                  <a:moveTo>
                    <a:pt x="1022" y="0"/>
                  </a:moveTo>
                  <a:lnTo>
                    <a:pt x="1022" y="24"/>
                  </a:lnTo>
                  <a:moveTo>
                    <a:pt x="2046" y="0"/>
                  </a:moveTo>
                  <a:lnTo>
                    <a:pt x="2046" y="24"/>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45" name="Group 842">
              <a:extLst>
                <a:ext uri="{FF2B5EF4-FFF2-40B4-BE49-F238E27FC236}">
                  <a16:creationId xmlns:a16="http://schemas.microsoft.com/office/drawing/2014/main" id="{368D650D-7166-4BF2-BA10-843911FFA61E}"/>
                </a:ext>
              </a:extLst>
            </p:cNvPr>
            <p:cNvGrpSpPr>
              <a:grpSpLocks noChangeAspect="1"/>
            </p:cNvGrpSpPr>
            <p:nvPr/>
          </p:nvGrpSpPr>
          <p:grpSpPr>
            <a:xfrm>
              <a:off x="784886" y="1947069"/>
              <a:ext cx="132448" cy="3073699"/>
              <a:chOff x="561974" y="2143125"/>
              <a:chExt cx="110373" cy="1921062"/>
            </a:xfrm>
          </p:grpSpPr>
          <p:sp>
            <p:nvSpPr>
              <p:cNvPr id="804" name="Rectangle 109">
                <a:extLst>
                  <a:ext uri="{FF2B5EF4-FFF2-40B4-BE49-F238E27FC236}">
                    <a16:creationId xmlns:a16="http://schemas.microsoft.com/office/drawing/2014/main" id="{507B6E99-6822-4D74-8DE5-95CE2E22EFC4}"/>
                  </a:ext>
                </a:extLst>
              </p:cNvPr>
              <p:cNvSpPr>
                <a:spLocks noChangeArrowheads="1"/>
              </p:cNvSpPr>
              <p:nvPr/>
            </p:nvSpPr>
            <p:spPr bwMode="auto">
              <a:xfrm>
                <a:off x="620712" y="3880247"/>
                <a:ext cx="51635"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0</a:t>
                </a:r>
              </a:p>
            </p:txBody>
          </p:sp>
          <p:sp>
            <p:nvSpPr>
              <p:cNvPr id="805" name="Rectangle 110">
                <a:extLst>
                  <a:ext uri="{FF2B5EF4-FFF2-40B4-BE49-F238E27FC236}">
                    <a16:creationId xmlns:a16="http://schemas.microsoft.com/office/drawing/2014/main" id="{0347C6AB-2B57-4297-BDC5-D0E43BC9252A}"/>
                  </a:ext>
                </a:extLst>
              </p:cNvPr>
              <p:cNvSpPr>
                <a:spLocks noChangeArrowheads="1"/>
              </p:cNvSpPr>
              <p:nvPr/>
            </p:nvSpPr>
            <p:spPr bwMode="auto">
              <a:xfrm>
                <a:off x="620712" y="3532586"/>
                <a:ext cx="51635"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5</a:t>
                </a:r>
              </a:p>
            </p:txBody>
          </p:sp>
          <p:sp>
            <p:nvSpPr>
              <p:cNvPr id="806" name="Rectangle 111">
                <a:extLst>
                  <a:ext uri="{FF2B5EF4-FFF2-40B4-BE49-F238E27FC236}">
                    <a16:creationId xmlns:a16="http://schemas.microsoft.com/office/drawing/2014/main" id="{BA21FF93-32BD-440E-807B-152007C0B6A9}"/>
                  </a:ext>
                </a:extLst>
              </p:cNvPr>
              <p:cNvSpPr>
                <a:spLocks noChangeArrowheads="1"/>
              </p:cNvSpPr>
              <p:nvPr/>
            </p:nvSpPr>
            <p:spPr bwMode="auto">
              <a:xfrm>
                <a:off x="561974" y="3187305"/>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10</a:t>
                </a:r>
              </a:p>
            </p:txBody>
          </p:sp>
          <p:sp>
            <p:nvSpPr>
              <p:cNvPr id="807" name="Rectangle 113">
                <a:extLst>
                  <a:ext uri="{FF2B5EF4-FFF2-40B4-BE49-F238E27FC236}">
                    <a16:creationId xmlns:a16="http://schemas.microsoft.com/office/drawing/2014/main" id="{0E54A8C2-1CAE-4154-88EA-0C4CB99ED449}"/>
                  </a:ext>
                </a:extLst>
              </p:cNvPr>
              <p:cNvSpPr>
                <a:spLocks noChangeArrowheads="1"/>
              </p:cNvSpPr>
              <p:nvPr/>
            </p:nvSpPr>
            <p:spPr bwMode="auto">
              <a:xfrm>
                <a:off x="561974" y="2839641"/>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15</a:t>
                </a:r>
              </a:p>
            </p:txBody>
          </p:sp>
          <p:sp>
            <p:nvSpPr>
              <p:cNvPr id="808" name="Rectangle 115">
                <a:extLst>
                  <a:ext uri="{FF2B5EF4-FFF2-40B4-BE49-F238E27FC236}">
                    <a16:creationId xmlns:a16="http://schemas.microsoft.com/office/drawing/2014/main" id="{ABCA696B-796B-49B8-9685-A889EC39DA5F}"/>
                  </a:ext>
                </a:extLst>
              </p:cNvPr>
              <p:cNvSpPr>
                <a:spLocks noChangeArrowheads="1"/>
              </p:cNvSpPr>
              <p:nvPr/>
            </p:nvSpPr>
            <p:spPr bwMode="auto">
              <a:xfrm>
                <a:off x="561974" y="2490788"/>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20</a:t>
                </a:r>
              </a:p>
            </p:txBody>
          </p:sp>
          <p:sp>
            <p:nvSpPr>
              <p:cNvPr id="809" name="Rectangle 117">
                <a:extLst>
                  <a:ext uri="{FF2B5EF4-FFF2-40B4-BE49-F238E27FC236}">
                    <a16:creationId xmlns:a16="http://schemas.microsoft.com/office/drawing/2014/main" id="{61AF8215-0C9F-4A7A-8F01-B374C1C7F9A2}"/>
                  </a:ext>
                </a:extLst>
              </p:cNvPr>
              <p:cNvSpPr>
                <a:spLocks noChangeArrowheads="1"/>
              </p:cNvSpPr>
              <p:nvPr/>
            </p:nvSpPr>
            <p:spPr bwMode="auto">
              <a:xfrm>
                <a:off x="561974" y="2143125"/>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25</a:t>
                </a:r>
              </a:p>
            </p:txBody>
          </p:sp>
        </p:grpSp>
        <p:sp>
          <p:nvSpPr>
            <p:cNvPr id="746" name="Rectangle 119">
              <a:extLst>
                <a:ext uri="{FF2B5EF4-FFF2-40B4-BE49-F238E27FC236}">
                  <a16:creationId xmlns:a16="http://schemas.microsoft.com/office/drawing/2014/main" id="{A9AFCF9D-E464-493F-90F6-EEE85B663246}"/>
                </a:ext>
              </a:extLst>
            </p:cNvPr>
            <p:cNvSpPr>
              <a:spLocks noChangeArrowheads="1"/>
            </p:cNvSpPr>
            <p:nvPr/>
          </p:nvSpPr>
          <p:spPr bwMode="auto">
            <a:xfrm>
              <a:off x="1481342" y="4855375"/>
              <a:ext cx="469365"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Placebo</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747" name="Rectangle 125">
              <a:extLst>
                <a:ext uri="{FF2B5EF4-FFF2-40B4-BE49-F238E27FC236}">
                  <a16:creationId xmlns:a16="http://schemas.microsoft.com/office/drawing/2014/main" id="{339DD9B2-CC26-4666-8153-9B2A81156F48}"/>
                </a:ext>
              </a:extLst>
            </p:cNvPr>
            <p:cNvSpPr>
              <a:spLocks noChangeArrowheads="1"/>
            </p:cNvSpPr>
            <p:nvPr/>
          </p:nvSpPr>
          <p:spPr bwMode="auto">
            <a:xfrm>
              <a:off x="2895603" y="4855375"/>
              <a:ext cx="698626"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Denosumab</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748" name="TextBox 747">
              <a:extLst>
                <a:ext uri="{FF2B5EF4-FFF2-40B4-BE49-F238E27FC236}">
                  <a16:creationId xmlns:a16="http://schemas.microsoft.com/office/drawing/2014/main" id="{3235B597-4775-4396-8F90-FE407DF54EF6}"/>
                </a:ext>
              </a:extLst>
            </p:cNvPr>
            <p:cNvSpPr txBox="1"/>
            <p:nvPr/>
          </p:nvSpPr>
          <p:spPr>
            <a:xfrm rot="16200000">
              <a:off x="-1180388" y="3336904"/>
              <a:ext cx="3565426" cy="38367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Rate of Vertebral Fracture,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Per 100 PY</a:t>
              </a:r>
            </a:p>
          </p:txBody>
        </p:sp>
        <p:grpSp>
          <p:nvGrpSpPr>
            <p:cNvPr id="749" name="Group 846">
              <a:extLst>
                <a:ext uri="{FF2B5EF4-FFF2-40B4-BE49-F238E27FC236}">
                  <a16:creationId xmlns:a16="http://schemas.microsoft.com/office/drawing/2014/main" id="{837EE52A-FEDE-4B56-BC15-03801D606FA9}"/>
                </a:ext>
              </a:extLst>
            </p:cNvPr>
            <p:cNvGrpSpPr/>
            <p:nvPr/>
          </p:nvGrpSpPr>
          <p:grpSpPr>
            <a:xfrm>
              <a:off x="2857189" y="4320442"/>
              <a:ext cx="556260" cy="489680"/>
              <a:chOff x="2849569" y="3240340"/>
              <a:chExt cx="556260" cy="367261"/>
            </a:xfrm>
          </p:grpSpPr>
          <p:sp>
            <p:nvSpPr>
              <p:cNvPr id="800" name="Freeform 87">
                <a:extLst>
                  <a:ext uri="{FF2B5EF4-FFF2-40B4-BE49-F238E27FC236}">
                    <a16:creationId xmlns:a16="http://schemas.microsoft.com/office/drawing/2014/main" id="{FFDD0073-6AF1-4019-9329-E29B3F03B460}"/>
                  </a:ext>
                </a:extLst>
              </p:cNvPr>
              <p:cNvSpPr>
                <a:spLocks noChangeAspect="1"/>
              </p:cNvSpPr>
              <p:nvPr/>
            </p:nvSpPr>
            <p:spPr bwMode="auto">
              <a:xfrm>
                <a:off x="2849569" y="3507588"/>
                <a:ext cx="556260" cy="100013"/>
              </a:xfrm>
              <a:custGeom>
                <a:avLst/>
                <a:gdLst>
                  <a:gd name="T0" fmla="*/ 0 w 292"/>
                  <a:gd name="T1" fmla="*/ 0 h 70"/>
                  <a:gd name="T2" fmla="*/ 292 w 292"/>
                  <a:gd name="T3" fmla="*/ 0 h 70"/>
                  <a:gd name="T4" fmla="*/ 292 w 292"/>
                  <a:gd name="T5" fmla="*/ 70 h 70"/>
                  <a:gd name="T6" fmla="*/ 0 w 292"/>
                  <a:gd name="T7" fmla="*/ 70 h 70"/>
                  <a:gd name="T8" fmla="*/ 0 w 292"/>
                  <a:gd name="T9" fmla="*/ 0 h 70"/>
                  <a:gd name="T10" fmla="*/ 0 w 292"/>
                  <a:gd name="T11" fmla="*/ 0 h 70"/>
                </a:gdLst>
                <a:ahLst/>
                <a:cxnLst>
                  <a:cxn ang="0">
                    <a:pos x="T0" y="T1"/>
                  </a:cxn>
                  <a:cxn ang="0">
                    <a:pos x="T2" y="T3"/>
                  </a:cxn>
                  <a:cxn ang="0">
                    <a:pos x="T4" y="T5"/>
                  </a:cxn>
                  <a:cxn ang="0">
                    <a:pos x="T6" y="T7"/>
                  </a:cxn>
                  <a:cxn ang="0">
                    <a:pos x="T8" y="T9"/>
                  </a:cxn>
                  <a:cxn ang="0">
                    <a:pos x="T10" y="T11"/>
                  </a:cxn>
                </a:cxnLst>
                <a:rect l="0" t="0" r="r" b="b"/>
                <a:pathLst>
                  <a:path w="292" h="70">
                    <a:moveTo>
                      <a:pt x="0" y="0"/>
                    </a:moveTo>
                    <a:lnTo>
                      <a:pt x="292" y="0"/>
                    </a:lnTo>
                    <a:lnTo>
                      <a:pt x="292" y="70"/>
                    </a:lnTo>
                    <a:lnTo>
                      <a:pt x="0" y="70"/>
                    </a:lnTo>
                    <a:lnTo>
                      <a:pt x="0" y="0"/>
                    </a:lnTo>
                    <a:lnTo>
                      <a:pt x="0" y="0"/>
                    </a:lnTo>
                    <a:close/>
                  </a:path>
                </a:pathLst>
              </a:custGeom>
              <a:solidFill>
                <a:srgbClr val="C1514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801" name="Freeform 88">
                <a:extLst>
                  <a:ext uri="{FF2B5EF4-FFF2-40B4-BE49-F238E27FC236}">
                    <a16:creationId xmlns:a16="http://schemas.microsoft.com/office/drawing/2014/main" id="{16BF9DB1-DC58-4F23-AE06-F55B19272A48}"/>
                  </a:ext>
                </a:extLst>
              </p:cNvPr>
              <p:cNvSpPr>
                <a:spLocks noChangeAspect="1"/>
              </p:cNvSpPr>
              <p:nvPr/>
            </p:nvSpPr>
            <p:spPr bwMode="auto">
              <a:xfrm>
                <a:off x="2849569" y="3507588"/>
                <a:ext cx="556260" cy="100013"/>
              </a:xfrm>
              <a:custGeom>
                <a:avLst/>
                <a:gdLst>
                  <a:gd name="T0" fmla="*/ 0 w 292"/>
                  <a:gd name="T1" fmla="*/ 0 h 70"/>
                  <a:gd name="T2" fmla="*/ 292 w 292"/>
                  <a:gd name="T3" fmla="*/ 0 h 70"/>
                  <a:gd name="T4" fmla="*/ 292 w 292"/>
                  <a:gd name="T5" fmla="*/ 70 h 70"/>
                  <a:gd name="T6" fmla="*/ 0 w 292"/>
                  <a:gd name="T7" fmla="*/ 70 h 70"/>
                  <a:gd name="T8" fmla="*/ 0 w 292"/>
                  <a:gd name="T9" fmla="*/ 0 h 70"/>
                  <a:gd name="T10" fmla="*/ 0 w 292"/>
                  <a:gd name="T11" fmla="*/ 0 h 70"/>
                </a:gdLst>
                <a:ahLst/>
                <a:cxnLst>
                  <a:cxn ang="0">
                    <a:pos x="T0" y="T1"/>
                  </a:cxn>
                  <a:cxn ang="0">
                    <a:pos x="T2" y="T3"/>
                  </a:cxn>
                  <a:cxn ang="0">
                    <a:pos x="T4" y="T5"/>
                  </a:cxn>
                  <a:cxn ang="0">
                    <a:pos x="T6" y="T7"/>
                  </a:cxn>
                  <a:cxn ang="0">
                    <a:pos x="T8" y="T9"/>
                  </a:cxn>
                  <a:cxn ang="0">
                    <a:pos x="T10" y="T11"/>
                  </a:cxn>
                </a:cxnLst>
                <a:rect l="0" t="0" r="r" b="b"/>
                <a:pathLst>
                  <a:path w="292" h="70">
                    <a:moveTo>
                      <a:pt x="0" y="0"/>
                    </a:moveTo>
                    <a:lnTo>
                      <a:pt x="292" y="0"/>
                    </a:lnTo>
                    <a:lnTo>
                      <a:pt x="292" y="70"/>
                    </a:lnTo>
                    <a:lnTo>
                      <a:pt x="0" y="70"/>
                    </a:lnTo>
                    <a:lnTo>
                      <a:pt x="0" y="0"/>
                    </a:lnTo>
                    <a:lnTo>
                      <a:pt x="0" y="0"/>
                    </a:lnTo>
                    <a:close/>
                  </a:path>
                </a:pathLst>
              </a:custGeom>
              <a:solidFill>
                <a:srgbClr val="CBB873"/>
              </a:solidFill>
              <a:ln w="9525" cap="flat">
                <a:solidFill>
                  <a:srgbClr val="CBB87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802" name="Freeform 94">
                <a:extLst>
                  <a:ext uri="{FF2B5EF4-FFF2-40B4-BE49-F238E27FC236}">
                    <a16:creationId xmlns:a16="http://schemas.microsoft.com/office/drawing/2014/main" id="{FA4D470F-3970-42D9-BE27-40D5EA64FEBA}"/>
                  </a:ext>
                </a:extLst>
              </p:cNvPr>
              <p:cNvSpPr>
                <a:spLocks noChangeAspect="1" noEditPoints="1"/>
              </p:cNvSpPr>
              <p:nvPr/>
            </p:nvSpPr>
            <p:spPr bwMode="auto">
              <a:xfrm>
                <a:off x="3090672" y="3474715"/>
                <a:ext cx="68580" cy="58579"/>
              </a:xfrm>
              <a:custGeom>
                <a:avLst/>
                <a:gdLst>
                  <a:gd name="T0" fmla="*/ 18 w 36"/>
                  <a:gd name="T1" fmla="*/ 41 h 41"/>
                  <a:gd name="T2" fmla="*/ 18 w 36"/>
                  <a:gd name="T3" fmla="*/ 23 h 41"/>
                  <a:gd name="T4" fmla="*/ 18 w 36"/>
                  <a:gd name="T5" fmla="*/ 0 h 41"/>
                  <a:gd name="T6" fmla="*/ 0 w 36"/>
                  <a:gd name="T7" fmla="*/ 41 h 41"/>
                  <a:gd name="T8" fmla="*/ 36 w 36"/>
                  <a:gd name="T9" fmla="*/ 41 h 41"/>
                  <a:gd name="T10" fmla="*/ 0 w 36"/>
                  <a:gd name="T11" fmla="*/ 0 h 41"/>
                  <a:gd name="T12" fmla="*/ 36 w 36"/>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6" h="41">
                    <a:moveTo>
                      <a:pt x="18" y="41"/>
                    </a:moveTo>
                    <a:lnTo>
                      <a:pt x="18" y="23"/>
                    </a:lnTo>
                    <a:lnTo>
                      <a:pt x="18" y="0"/>
                    </a:lnTo>
                    <a:moveTo>
                      <a:pt x="0" y="41"/>
                    </a:moveTo>
                    <a:lnTo>
                      <a:pt x="36" y="41"/>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803" name="Rectangle 103">
                <a:extLst>
                  <a:ext uri="{FF2B5EF4-FFF2-40B4-BE49-F238E27FC236}">
                    <a16:creationId xmlns:a16="http://schemas.microsoft.com/office/drawing/2014/main" id="{74BA8F1A-7E15-4456-8849-09EF3BFD850A}"/>
                  </a:ext>
                </a:extLst>
              </p:cNvPr>
              <p:cNvSpPr>
                <a:spLocks noChangeAspect="1" noChangeArrowheads="1"/>
              </p:cNvSpPr>
              <p:nvPr/>
            </p:nvSpPr>
            <p:spPr bwMode="auto">
              <a:xfrm>
                <a:off x="3017835" y="3240340"/>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1.2</a:t>
                </a:r>
              </a:p>
            </p:txBody>
          </p:sp>
        </p:grpSp>
        <p:sp>
          <p:nvSpPr>
            <p:cNvPr id="750" name="Rectangle 155">
              <a:extLst>
                <a:ext uri="{FF2B5EF4-FFF2-40B4-BE49-F238E27FC236}">
                  <a16:creationId xmlns:a16="http://schemas.microsoft.com/office/drawing/2014/main" id="{0F925093-41E1-4079-98B9-73A02934818A}"/>
                </a:ext>
              </a:extLst>
            </p:cNvPr>
            <p:cNvSpPr>
              <a:spLocks noChangeArrowheads="1"/>
            </p:cNvSpPr>
            <p:nvPr/>
          </p:nvSpPr>
          <p:spPr bwMode="auto">
            <a:xfrm>
              <a:off x="304806" y="5237752"/>
              <a:ext cx="24475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PY =</a:t>
              </a:r>
            </a:p>
          </p:txBody>
        </p:sp>
        <p:grpSp>
          <p:nvGrpSpPr>
            <p:cNvPr id="751" name="Group 848">
              <a:extLst>
                <a:ext uri="{FF2B5EF4-FFF2-40B4-BE49-F238E27FC236}">
                  <a16:creationId xmlns:a16="http://schemas.microsoft.com/office/drawing/2014/main" id="{CAC7C586-7DE0-4903-B6C9-F416612937A8}"/>
                </a:ext>
              </a:extLst>
            </p:cNvPr>
            <p:cNvGrpSpPr/>
            <p:nvPr/>
          </p:nvGrpSpPr>
          <p:grpSpPr>
            <a:xfrm>
              <a:off x="3127115" y="5923649"/>
              <a:ext cx="2592519" cy="321060"/>
              <a:chOff x="3127115" y="6119685"/>
              <a:chExt cx="2592519" cy="321060"/>
            </a:xfrm>
          </p:grpSpPr>
          <p:sp>
            <p:nvSpPr>
              <p:cNvPr id="796" name="Freeform 132">
                <a:extLst>
                  <a:ext uri="{FF2B5EF4-FFF2-40B4-BE49-F238E27FC236}">
                    <a16:creationId xmlns:a16="http://schemas.microsoft.com/office/drawing/2014/main" id="{F1099976-6CAF-435C-AEC4-DF95FBE7448B}"/>
                  </a:ext>
                </a:extLst>
              </p:cNvPr>
              <p:cNvSpPr>
                <a:spLocks/>
              </p:cNvSpPr>
              <p:nvPr/>
            </p:nvSpPr>
            <p:spPr bwMode="auto">
              <a:xfrm>
                <a:off x="3127115" y="6152249"/>
                <a:ext cx="182880" cy="182879"/>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Lst>
                <a:ahLst/>
                <a:cxnLst>
                  <a:cxn ang="0">
                    <a:pos x="T0" y="T1"/>
                  </a:cxn>
                  <a:cxn ang="0">
                    <a:pos x="T2" y="T3"/>
                  </a:cxn>
                  <a:cxn ang="0">
                    <a:pos x="T4" y="T5"/>
                  </a:cxn>
                  <a:cxn ang="0">
                    <a:pos x="T6" y="T7"/>
                  </a:cxn>
                  <a:cxn ang="0">
                    <a:pos x="T8" y="T9"/>
                  </a:cxn>
                  <a:cxn ang="0">
                    <a:pos x="T10" y="T11"/>
                  </a:cxn>
                </a:cxnLst>
                <a:rect l="0" t="0" r="r" b="b"/>
                <a:pathLst>
                  <a:path w="41" h="40">
                    <a:moveTo>
                      <a:pt x="0" y="0"/>
                    </a:moveTo>
                    <a:lnTo>
                      <a:pt x="41" y="0"/>
                    </a:lnTo>
                    <a:lnTo>
                      <a:pt x="41" y="40"/>
                    </a:lnTo>
                    <a:lnTo>
                      <a:pt x="0" y="40"/>
                    </a:lnTo>
                    <a:lnTo>
                      <a:pt x="0" y="0"/>
                    </a:lnTo>
                    <a:lnTo>
                      <a:pt x="0" y="0"/>
                    </a:lnTo>
                    <a:close/>
                  </a:path>
                </a:pathLst>
              </a:custGeom>
              <a:solidFill>
                <a:srgbClr val="CBB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97" name="Rectangle 134">
                <a:extLst>
                  <a:ext uri="{FF2B5EF4-FFF2-40B4-BE49-F238E27FC236}">
                    <a16:creationId xmlns:a16="http://schemas.microsoft.com/office/drawing/2014/main" id="{CCBF5D5A-F3A7-4A2C-A440-0C8E1FA541C5}"/>
                  </a:ext>
                </a:extLst>
              </p:cNvPr>
              <p:cNvSpPr>
                <a:spLocks noChangeArrowheads="1"/>
              </p:cNvSpPr>
              <p:nvPr/>
            </p:nvSpPr>
            <p:spPr bwMode="auto">
              <a:xfrm>
                <a:off x="3371619" y="6119685"/>
                <a:ext cx="760589" cy="3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On-Treatment</a:t>
                </a:r>
              </a:p>
            </p:txBody>
          </p:sp>
          <p:sp>
            <p:nvSpPr>
              <p:cNvPr id="798" name="Freeform 145">
                <a:extLst>
                  <a:ext uri="{FF2B5EF4-FFF2-40B4-BE49-F238E27FC236}">
                    <a16:creationId xmlns:a16="http://schemas.microsoft.com/office/drawing/2014/main" id="{3CA2D876-D90B-4ECD-9A30-68887D5DDD10}"/>
                  </a:ext>
                </a:extLst>
              </p:cNvPr>
              <p:cNvSpPr>
                <a:spLocks/>
              </p:cNvSpPr>
              <p:nvPr/>
            </p:nvSpPr>
            <p:spPr bwMode="auto">
              <a:xfrm>
                <a:off x="4691568" y="6152250"/>
                <a:ext cx="182880" cy="182879"/>
              </a:xfrm>
              <a:custGeom>
                <a:avLst/>
                <a:gdLst>
                  <a:gd name="T0" fmla="*/ 0 w 41"/>
                  <a:gd name="T1" fmla="*/ 0 h 42"/>
                  <a:gd name="T2" fmla="*/ 41 w 41"/>
                  <a:gd name="T3" fmla="*/ 0 h 42"/>
                  <a:gd name="T4" fmla="*/ 41 w 41"/>
                  <a:gd name="T5" fmla="*/ 42 h 42"/>
                  <a:gd name="T6" fmla="*/ 0 w 41"/>
                  <a:gd name="T7" fmla="*/ 42 h 42"/>
                  <a:gd name="T8" fmla="*/ 0 w 41"/>
                  <a:gd name="T9" fmla="*/ 0 h 42"/>
                  <a:gd name="T10" fmla="*/ 0 w 41"/>
                  <a:gd name="T11" fmla="*/ 0 h 42"/>
                </a:gdLst>
                <a:ahLst/>
                <a:cxnLst>
                  <a:cxn ang="0">
                    <a:pos x="T0" y="T1"/>
                  </a:cxn>
                  <a:cxn ang="0">
                    <a:pos x="T2" y="T3"/>
                  </a:cxn>
                  <a:cxn ang="0">
                    <a:pos x="T4" y="T5"/>
                  </a:cxn>
                  <a:cxn ang="0">
                    <a:pos x="T6" y="T7"/>
                  </a:cxn>
                  <a:cxn ang="0">
                    <a:pos x="T8" y="T9"/>
                  </a:cxn>
                  <a:cxn ang="0">
                    <a:pos x="T10" y="T11"/>
                  </a:cxn>
                </a:cxnLst>
                <a:rect l="0" t="0" r="r" b="b"/>
                <a:pathLst>
                  <a:path w="41" h="42">
                    <a:moveTo>
                      <a:pt x="0" y="0"/>
                    </a:moveTo>
                    <a:lnTo>
                      <a:pt x="41" y="0"/>
                    </a:lnTo>
                    <a:lnTo>
                      <a:pt x="41" y="42"/>
                    </a:lnTo>
                    <a:lnTo>
                      <a:pt x="0" y="42"/>
                    </a:lnTo>
                    <a:lnTo>
                      <a:pt x="0" y="0"/>
                    </a:lnTo>
                    <a:lnTo>
                      <a:pt x="0" y="0"/>
                    </a:lnTo>
                    <a:close/>
                  </a:path>
                </a:pathLst>
              </a:custGeom>
              <a:solidFill>
                <a:srgbClr val="D2A58E"/>
              </a:solidFill>
              <a:ln w="9525" cap="flat">
                <a:solidFill>
                  <a:srgbClr val="C369A9"/>
                </a:solidFill>
                <a:prstDash val="solid"/>
                <a:round/>
                <a:headEnd/>
                <a:tailEnd/>
              </a:ln>
            </p:spPr>
            <p:txBody>
              <a:bodyPr vert="horz" wrap="square" lIns="0" tIns="0" rIns="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799" name="Rectangle 146">
                <a:extLst>
                  <a:ext uri="{FF2B5EF4-FFF2-40B4-BE49-F238E27FC236}">
                    <a16:creationId xmlns:a16="http://schemas.microsoft.com/office/drawing/2014/main" id="{B5AB7EE2-F181-420B-B528-D526B0ABFF65}"/>
                  </a:ext>
                </a:extLst>
              </p:cNvPr>
              <p:cNvSpPr>
                <a:spLocks noChangeArrowheads="1"/>
              </p:cNvSpPr>
              <p:nvPr/>
            </p:nvSpPr>
            <p:spPr bwMode="auto">
              <a:xfrm>
                <a:off x="4959045" y="6119687"/>
                <a:ext cx="760589" cy="3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Off-Treatment</a:t>
                </a:r>
              </a:p>
            </p:txBody>
          </p:sp>
        </p:grpSp>
        <p:sp>
          <p:nvSpPr>
            <p:cNvPr id="752" name="Rectangle 155">
              <a:extLst>
                <a:ext uri="{FF2B5EF4-FFF2-40B4-BE49-F238E27FC236}">
                  <a16:creationId xmlns:a16="http://schemas.microsoft.com/office/drawing/2014/main" id="{0DB03EE6-E55B-4B60-BECD-0C7BA2B18DE5}"/>
                </a:ext>
              </a:extLst>
            </p:cNvPr>
            <p:cNvSpPr>
              <a:spLocks noChangeArrowheads="1"/>
            </p:cNvSpPr>
            <p:nvPr/>
          </p:nvSpPr>
          <p:spPr bwMode="auto">
            <a:xfrm>
              <a:off x="1920240" y="523775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363.8</a:t>
              </a:r>
            </a:p>
          </p:txBody>
        </p:sp>
        <p:sp>
          <p:nvSpPr>
            <p:cNvPr id="753" name="Rectangle 155">
              <a:extLst>
                <a:ext uri="{FF2B5EF4-FFF2-40B4-BE49-F238E27FC236}">
                  <a16:creationId xmlns:a16="http://schemas.microsoft.com/office/drawing/2014/main" id="{94A7C2D8-F192-4658-A871-75114DC03525}"/>
                </a:ext>
              </a:extLst>
            </p:cNvPr>
            <p:cNvSpPr>
              <a:spLocks noChangeArrowheads="1"/>
            </p:cNvSpPr>
            <p:nvPr/>
          </p:nvSpPr>
          <p:spPr bwMode="auto">
            <a:xfrm>
              <a:off x="3511296" y="523775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786.7</a:t>
              </a:r>
            </a:p>
          </p:txBody>
        </p:sp>
        <p:sp>
          <p:nvSpPr>
            <p:cNvPr id="754" name="Rectangle 753">
              <a:extLst>
                <a:ext uri="{FF2B5EF4-FFF2-40B4-BE49-F238E27FC236}">
                  <a16:creationId xmlns:a16="http://schemas.microsoft.com/office/drawing/2014/main" id="{C57280A0-FE75-4387-8D0E-5AC17A8CB4D1}"/>
                </a:ext>
              </a:extLst>
            </p:cNvPr>
            <p:cNvSpPr/>
            <p:nvPr/>
          </p:nvSpPr>
          <p:spPr>
            <a:xfrm>
              <a:off x="1252728" y="5159470"/>
              <a:ext cx="457282" cy="454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832.5</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55" name="Rectangle 754">
              <a:extLst>
                <a:ext uri="{FF2B5EF4-FFF2-40B4-BE49-F238E27FC236}">
                  <a16:creationId xmlns:a16="http://schemas.microsoft.com/office/drawing/2014/main" id="{528B5EE7-6565-4BA0-A658-A068C2B0793D}"/>
                </a:ext>
              </a:extLst>
            </p:cNvPr>
            <p:cNvSpPr/>
            <p:nvPr/>
          </p:nvSpPr>
          <p:spPr>
            <a:xfrm>
              <a:off x="2785349" y="5159470"/>
              <a:ext cx="550226" cy="45483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4,033.3</a:t>
              </a:r>
            </a:p>
          </p:txBody>
        </p:sp>
        <p:sp>
          <p:nvSpPr>
            <p:cNvPr id="756" name="Rectangle 755">
              <a:extLst>
                <a:ext uri="{FF2B5EF4-FFF2-40B4-BE49-F238E27FC236}">
                  <a16:creationId xmlns:a16="http://schemas.microsoft.com/office/drawing/2014/main" id="{7306DC69-8383-4AB1-836B-754A0E2E1C58}"/>
                </a:ext>
              </a:extLst>
            </p:cNvPr>
            <p:cNvSpPr/>
            <p:nvPr/>
          </p:nvSpPr>
          <p:spPr>
            <a:xfrm>
              <a:off x="5568696" y="5159453"/>
              <a:ext cx="457282" cy="454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860.6</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57" name="Rectangle 155">
              <a:extLst>
                <a:ext uri="{FF2B5EF4-FFF2-40B4-BE49-F238E27FC236}">
                  <a16:creationId xmlns:a16="http://schemas.microsoft.com/office/drawing/2014/main" id="{B39259B3-5221-4AC6-A8FF-A9900C343463}"/>
                </a:ext>
              </a:extLst>
            </p:cNvPr>
            <p:cNvSpPr>
              <a:spLocks noChangeArrowheads="1"/>
            </p:cNvSpPr>
            <p:nvPr/>
          </p:nvSpPr>
          <p:spPr bwMode="auto">
            <a:xfrm>
              <a:off x="6238611" y="523773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369.5</a:t>
              </a:r>
            </a:p>
          </p:txBody>
        </p:sp>
        <p:sp>
          <p:nvSpPr>
            <p:cNvPr id="758" name="Rectangle 155">
              <a:extLst>
                <a:ext uri="{FF2B5EF4-FFF2-40B4-BE49-F238E27FC236}">
                  <a16:creationId xmlns:a16="http://schemas.microsoft.com/office/drawing/2014/main" id="{55E30220-CDD5-474E-8295-9F5AD433022E}"/>
                </a:ext>
              </a:extLst>
            </p:cNvPr>
            <p:cNvSpPr>
              <a:spLocks noChangeArrowheads="1"/>
            </p:cNvSpPr>
            <p:nvPr/>
          </p:nvSpPr>
          <p:spPr bwMode="auto">
            <a:xfrm>
              <a:off x="7775290" y="523773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800.3</a:t>
              </a:r>
            </a:p>
          </p:txBody>
        </p:sp>
        <p:sp>
          <p:nvSpPr>
            <p:cNvPr id="759" name="Freeform 91">
              <a:extLst>
                <a:ext uri="{FF2B5EF4-FFF2-40B4-BE49-F238E27FC236}">
                  <a16:creationId xmlns:a16="http://schemas.microsoft.com/office/drawing/2014/main" id="{017CC60E-A61E-466B-BD02-3F9AA11523E0}"/>
                </a:ext>
              </a:extLst>
            </p:cNvPr>
            <p:cNvSpPr>
              <a:spLocks noChangeAspect="1"/>
            </p:cNvSpPr>
            <p:nvPr/>
          </p:nvSpPr>
          <p:spPr bwMode="auto">
            <a:xfrm>
              <a:off x="3421259" y="4019568"/>
              <a:ext cx="560070" cy="790578"/>
            </a:xfrm>
            <a:custGeom>
              <a:avLst/>
              <a:gdLst>
                <a:gd name="T0" fmla="*/ 0 w 294"/>
                <a:gd name="T1" fmla="*/ 0 h 415"/>
                <a:gd name="T2" fmla="*/ 294 w 294"/>
                <a:gd name="T3" fmla="*/ 0 h 415"/>
                <a:gd name="T4" fmla="*/ 294 w 294"/>
                <a:gd name="T5" fmla="*/ 415 h 415"/>
                <a:gd name="T6" fmla="*/ 0 w 294"/>
                <a:gd name="T7" fmla="*/ 415 h 415"/>
                <a:gd name="T8" fmla="*/ 0 w 294"/>
                <a:gd name="T9" fmla="*/ 0 h 415"/>
                <a:gd name="T10" fmla="*/ 0 w 294"/>
                <a:gd name="T11" fmla="*/ 0 h 415"/>
              </a:gdLst>
              <a:ahLst/>
              <a:cxnLst>
                <a:cxn ang="0">
                  <a:pos x="T0" y="T1"/>
                </a:cxn>
                <a:cxn ang="0">
                  <a:pos x="T2" y="T3"/>
                </a:cxn>
                <a:cxn ang="0">
                  <a:pos x="T4" y="T5"/>
                </a:cxn>
                <a:cxn ang="0">
                  <a:pos x="T6" y="T7"/>
                </a:cxn>
                <a:cxn ang="0">
                  <a:pos x="T8" y="T9"/>
                </a:cxn>
                <a:cxn ang="0">
                  <a:pos x="T10" y="T11"/>
                </a:cxn>
              </a:cxnLst>
              <a:rect l="0" t="0" r="r" b="b"/>
              <a:pathLst>
                <a:path w="294" h="415">
                  <a:moveTo>
                    <a:pt x="0" y="0"/>
                  </a:moveTo>
                  <a:lnTo>
                    <a:pt x="294" y="0"/>
                  </a:lnTo>
                  <a:lnTo>
                    <a:pt x="294" y="415"/>
                  </a:lnTo>
                  <a:lnTo>
                    <a:pt x="0" y="415"/>
                  </a:lnTo>
                  <a:lnTo>
                    <a:pt x="0" y="0"/>
                  </a:lnTo>
                  <a:lnTo>
                    <a:pt x="0" y="0"/>
                  </a:lnTo>
                  <a:close/>
                </a:path>
              </a:pathLst>
            </a:custGeom>
            <a:solidFill>
              <a:srgbClr val="D2A58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60" name="Group 857">
              <a:extLst>
                <a:ext uri="{FF2B5EF4-FFF2-40B4-BE49-F238E27FC236}">
                  <a16:creationId xmlns:a16="http://schemas.microsoft.com/office/drawing/2014/main" id="{00CA0D16-C136-4D80-BF50-3FB39DA23723}"/>
                </a:ext>
              </a:extLst>
            </p:cNvPr>
            <p:cNvGrpSpPr/>
            <p:nvPr/>
          </p:nvGrpSpPr>
          <p:grpSpPr>
            <a:xfrm>
              <a:off x="3596255" y="3498918"/>
              <a:ext cx="154906" cy="734429"/>
              <a:chOff x="3596255" y="3531838"/>
              <a:chExt cx="154906" cy="734429"/>
            </a:xfrm>
          </p:grpSpPr>
          <p:sp>
            <p:nvSpPr>
              <p:cNvPr id="794" name="Freeform 96">
                <a:extLst>
                  <a:ext uri="{FF2B5EF4-FFF2-40B4-BE49-F238E27FC236}">
                    <a16:creationId xmlns:a16="http://schemas.microsoft.com/office/drawing/2014/main" id="{1957B514-F980-4101-8443-B4DDD8EAB1EB}"/>
                  </a:ext>
                </a:extLst>
              </p:cNvPr>
              <p:cNvSpPr>
                <a:spLocks noChangeAspect="1" noEditPoints="1"/>
              </p:cNvSpPr>
              <p:nvPr/>
            </p:nvSpPr>
            <p:spPr bwMode="auto">
              <a:xfrm>
                <a:off x="3666744" y="3843355"/>
                <a:ext cx="68580" cy="422912"/>
              </a:xfrm>
              <a:custGeom>
                <a:avLst/>
                <a:gdLst>
                  <a:gd name="T0" fmla="*/ 18 w 36"/>
                  <a:gd name="T1" fmla="*/ 222 h 222"/>
                  <a:gd name="T2" fmla="*/ 18 w 36"/>
                  <a:gd name="T3" fmla="*/ 111 h 222"/>
                  <a:gd name="T4" fmla="*/ 18 w 36"/>
                  <a:gd name="T5" fmla="*/ 0 h 222"/>
                  <a:gd name="T6" fmla="*/ 0 w 36"/>
                  <a:gd name="T7" fmla="*/ 222 h 222"/>
                  <a:gd name="T8" fmla="*/ 36 w 36"/>
                  <a:gd name="T9" fmla="*/ 222 h 222"/>
                  <a:gd name="T10" fmla="*/ 0 w 36"/>
                  <a:gd name="T11" fmla="*/ 0 h 222"/>
                  <a:gd name="T12" fmla="*/ 36 w 3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36" h="222">
                    <a:moveTo>
                      <a:pt x="18" y="222"/>
                    </a:moveTo>
                    <a:lnTo>
                      <a:pt x="18" y="111"/>
                    </a:lnTo>
                    <a:lnTo>
                      <a:pt x="18" y="0"/>
                    </a:lnTo>
                    <a:moveTo>
                      <a:pt x="0" y="222"/>
                    </a:moveTo>
                    <a:lnTo>
                      <a:pt x="36" y="222"/>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95" name="Rectangle 107">
                <a:extLst>
                  <a:ext uri="{FF2B5EF4-FFF2-40B4-BE49-F238E27FC236}">
                    <a16:creationId xmlns:a16="http://schemas.microsoft.com/office/drawing/2014/main" id="{94E12332-2B8B-46E9-958F-A99FB4C531EB}"/>
                  </a:ext>
                </a:extLst>
              </p:cNvPr>
              <p:cNvSpPr>
                <a:spLocks noChangeAspect="1" noChangeArrowheads="1"/>
              </p:cNvSpPr>
              <p:nvPr/>
            </p:nvSpPr>
            <p:spPr bwMode="auto">
              <a:xfrm>
                <a:off x="3596255" y="3531838"/>
                <a:ext cx="154906"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7.1</a:t>
                </a:r>
              </a:p>
            </p:txBody>
          </p:sp>
        </p:grpSp>
        <p:sp>
          <p:nvSpPr>
            <p:cNvPr id="761" name="Freeform 89">
              <a:extLst>
                <a:ext uri="{FF2B5EF4-FFF2-40B4-BE49-F238E27FC236}">
                  <a16:creationId xmlns:a16="http://schemas.microsoft.com/office/drawing/2014/main" id="{C8BC7DC3-E2AB-46FF-8ACA-C1DD02FA76D8}"/>
                </a:ext>
              </a:extLst>
            </p:cNvPr>
            <p:cNvSpPr>
              <a:spLocks noChangeAspect="1"/>
            </p:cNvSpPr>
            <p:nvPr/>
          </p:nvSpPr>
          <p:spPr bwMode="auto">
            <a:xfrm>
              <a:off x="1836109" y="3869725"/>
              <a:ext cx="556260" cy="940403"/>
            </a:xfrm>
            <a:custGeom>
              <a:avLst/>
              <a:gdLst>
                <a:gd name="T0" fmla="*/ 0 w 292"/>
                <a:gd name="T1" fmla="*/ 0 h 467"/>
                <a:gd name="T2" fmla="*/ 292 w 292"/>
                <a:gd name="T3" fmla="*/ 0 h 467"/>
                <a:gd name="T4" fmla="*/ 292 w 292"/>
                <a:gd name="T5" fmla="*/ 467 h 467"/>
                <a:gd name="T6" fmla="*/ 0 w 292"/>
                <a:gd name="T7" fmla="*/ 467 h 467"/>
                <a:gd name="T8" fmla="*/ 0 w 292"/>
                <a:gd name="T9" fmla="*/ 0 h 467"/>
                <a:gd name="T10" fmla="*/ 0 w 292"/>
                <a:gd name="T11" fmla="*/ 0 h 467"/>
              </a:gdLst>
              <a:ahLst/>
              <a:cxnLst>
                <a:cxn ang="0">
                  <a:pos x="T0" y="T1"/>
                </a:cxn>
                <a:cxn ang="0">
                  <a:pos x="T2" y="T3"/>
                </a:cxn>
                <a:cxn ang="0">
                  <a:pos x="T4" y="T5"/>
                </a:cxn>
                <a:cxn ang="0">
                  <a:pos x="T6" y="T7"/>
                </a:cxn>
                <a:cxn ang="0">
                  <a:pos x="T8" y="T9"/>
                </a:cxn>
                <a:cxn ang="0">
                  <a:pos x="T10" y="T11"/>
                </a:cxn>
              </a:cxnLst>
              <a:rect l="0" t="0" r="r" b="b"/>
              <a:pathLst>
                <a:path w="292" h="467">
                  <a:moveTo>
                    <a:pt x="0" y="0"/>
                  </a:moveTo>
                  <a:lnTo>
                    <a:pt x="292" y="0"/>
                  </a:lnTo>
                  <a:lnTo>
                    <a:pt x="292" y="467"/>
                  </a:lnTo>
                  <a:lnTo>
                    <a:pt x="0" y="467"/>
                  </a:lnTo>
                  <a:lnTo>
                    <a:pt x="0" y="0"/>
                  </a:lnTo>
                  <a:lnTo>
                    <a:pt x="0" y="0"/>
                  </a:lnTo>
                  <a:close/>
                </a:path>
              </a:pathLst>
            </a:custGeom>
            <a:solidFill>
              <a:srgbClr val="D2A58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62" name="Group 859">
              <a:extLst>
                <a:ext uri="{FF2B5EF4-FFF2-40B4-BE49-F238E27FC236}">
                  <a16:creationId xmlns:a16="http://schemas.microsoft.com/office/drawing/2014/main" id="{B274C81E-06A5-4E5C-9F5D-4D07C77C8CEE}"/>
                </a:ext>
              </a:extLst>
            </p:cNvPr>
            <p:cNvGrpSpPr/>
            <p:nvPr/>
          </p:nvGrpSpPr>
          <p:grpSpPr>
            <a:xfrm>
              <a:off x="2005199" y="3231839"/>
              <a:ext cx="154906" cy="954850"/>
              <a:chOff x="2005199" y="3231839"/>
              <a:chExt cx="154906" cy="954850"/>
            </a:xfrm>
          </p:grpSpPr>
          <p:sp>
            <p:nvSpPr>
              <p:cNvPr id="792" name="Freeform 95">
                <a:extLst>
                  <a:ext uri="{FF2B5EF4-FFF2-40B4-BE49-F238E27FC236}">
                    <a16:creationId xmlns:a16="http://schemas.microsoft.com/office/drawing/2014/main" id="{25303486-053C-4016-B0CE-83992DB5EF26}"/>
                  </a:ext>
                </a:extLst>
              </p:cNvPr>
              <p:cNvSpPr>
                <a:spLocks noChangeAspect="1" noEditPoints="1"/>
              </p:cNvSpPr>
              <p:nvPr/>
            </p:nvSpPr>
            <p:spPr bwMode="auto">
              <a:xfrm>
                <a:off x="2075688" y="3540894"/>
                <a:ext cx="68580" cy="645795"/>
              </a:xfrm>
              <a:custGeom>
                <a:avLst/>
                <a:gdLst>
                  <a:gd name="T0" fmla="*/ 18 w 36"/>
                  <a:gd name="T1" fmla="*/ 339 h 339"/>
                  <a:gd name="T2" fmla="*/ 18 w 36"/>
                  <a:gd name="T3" fmla="*/ 170 h 339"/>
                  <a:gd name="T4" fmla="*/ 18 w 36"/>
                  <a:gd name="T5" fmla="*/ 0 h 339"/>
                  <a:gd name="T6" fmla="*/ 0 w 36"/>
                  <a:gd name="T7" fmla="*/ 339 h 339"/>
                  <a:gd name="T8" fmla="*/ 36 w 36"/>
                  <a:gd name="T9" fmla="*/ 339 h 339"/>
                  <a:gd name="T10" fmla="*/ 0 w 36"/>
                  <a:gd name="T11" fmla="*/ 0 h 339"/>
                  <a:gd name="T12" fmla="*/ 36 w 36"/>
                  <a:gd name="T13" fmla="*/ 0 h 339"/>
                </a:gdLst>
                <a:ahLst/>
                <a:cxnLst>
                  <a:cxn ang="0">
                    <a:pos x="T0" y="T1"/>
                  </a:cxn>
                  <a:cxn ang="0">
                    <a:pos x="T2" y="T3"/>
                  </a:cxn>
                  <a:cxn ang="0">
                    <a:pos x="T4" y="T5"/>
                  </a:cxn>
                  <a:cxn ang="0">
                    <a:pos x="T6" y="T7"/>
                  </a:cxn>
                  <a:cxn ang="0">
                    <a:pos x="T8" y="T9"/>
                  </a:cxn>
                  <a:cxn ang="0">
                    <a:pos x="T10" y="T11"/>
                  </a:cxn>
                  <a:cxn ang="0">
                    <a:pos x="T12" y="T13"/>
                  </a:cxn>
                </a:cxnLst>
                <a:rect l="0" t="0" r="r" b="b"/>
                <a:pathLst>
                  <a:path w="36" h="339">
                    <a:moveTo>
                      <a:pt x="18" y="339"/>
                    </a:moveTo>
                    <a:lnTo>
                      <a:pt x="18" y="170"/>
                    </a:lnTo>
                    <a:lnTo>
                      <a:pt x="18" y="0"/>
                    </a:lnTo>
                    <a:moveTo>
                      <a:pt x="0" y="339"/>
                    </a:moveTo>
                    <a:lnTo>
                      <a:pt x="36" y="339"/>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93" name="Rectangle 105">
                <a:extLst>
                  <a:ext uri="{FF2B5EF4-FFF2-40B4-BE49-F238E27FC236}">
                    <a16:creationId xmlns:a16="http://schemas.microsoft.com/office/drawing/2014/main" id="{862FF242-9089-447C-8398-5D9E0F7CA5D6}"/>
                  </a:ext>
                </a:extLst>
              </p:cNvPr>
              <p:cNvSpPr>
                <a:spLocks noChangeAspect="1" noChangeArrowheads="1"/>
              </p:cNvSpPr>
              <p:nvPr/>
            </p:nvSpPr>
            <p:spPr bwMode="auto">
              <a:xfrm>
                <a:off x="2005199" y="3231839"/>
                <a:ext cx="154906" cy="29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8.5</a:t>
                </a:r>
              </a:p>
            </p:txBody>
          </p:sp>
        </p:grpSp>
        <p:sp>
          <p:nvSpPr>
            <p:cNvPr id="763" name="Freeform 85">
              <a:extLst>
                <a:ext uri="{FF2B5EF4-FFF2-40B4-BE49-F238E27FC236}">
                  <a16:creationId xmlns:a16="http://schemas.microsoft.com/office/drawing/2014/main" id="{C01F679B-0FC1-4CB2-B11C-38148BB8A37E}"/>
                </a:ext>
              </a:extLst>
            </p:cNvPr>
            <p:cNvSpPr>
              <a:spLocks noChangeAspect="1"/>
            </p:cNvSpPr>
            <p:nvPr/>
          </p:nvSpPr>
          <p:spPr bwMode="auto">
            <a:xfrm>
              <a:off x="1272038" y="4030990"/>
              <a:ext cx="556260" cy="779145"/>
            </a:xfrm>
            <a:custGeom>
              <a:avLst/>
              <a:gdLst>
                <a:gd name="T0" fmla="*/ 0 w 292"/>
                <a:gd name="T1" fmla="*/ 0 h 409"/>
                <a:gd name="T2" fmla="*/ 292 w 292"/>
                <a:gd name="T3" fmla="*/ 0 h 409"/>
                <a:gd name="T4" fmla="*/ 292 w 292"/>
                <a:gd name="T5" fmla="*/ 409 h 409"/>
                <a:gd name="T6" fmla="*/ 0 w 292"/>
                <a:gd name="T7" fmla="*/ 409 h 409"/>
                <a:gd name="T8" fmla="*/ 0 w 292"/>
                <a:gd name="T9" fmla="*/ 0 h 409"/>
                <a:gd name="T10" fmla="*/ 0 w 292"/>
                <a:gd name="T11" fmla="*/ 0 h 409"/>
              </a:gdLst>
              <a:ahLst/>
              <a:cxnLst>
                <a:cxn ang="0">
                  <a:pos x="T0" y="T1"/>
                </a:cxn>
                <a:cxn ang="0">
                  <a:pos x="T2" y="T3"/>
                </a:cxn>
                <a:cxn ang="0">
                  <a:pos x="T4" y="T5"/>
                </a:cxn>
                <a:cxn ang="0">
                  <a:pos x="T6" y="T7"/>
                </a:cxn>
                <a:cxn ang="0">
                  <a:pos x="T8" y="T9"/>
                </a:cxn>
                <a:cxn ang="0">
                  <a:pos x="T10" y="T11"/>
                </a:cxn>
              </a:cxnLst>
              <a:rect l="0" t="0" r="r" b="b"/>
              <a:pathLst>
                <a:path w="292" h="409">
                  <a:moveTo>
                    <a:pt x="0" y="0"/>
                  </a:moveTo>
                  <a:lnTo>
                    <a:pt x="292" y="0"/>
                  </a:lnTo>
                  <a:lnTo>
                    <a:pt x="292" y="409"/>
                  </a:lnTo>
                  <a:lnTo>
                    <a:pt x="0" y="409"/>
                  </a:lnTo>
                  <a:lnTo>
                    <a:pt x="0" y="0"/>
                  </a:lnTo>
                  <a:lnTo>
                    <a:pt x="0" y="0"/>
                  </a:lnTo>
                  <a:close/>
                </a:path>
              </a:pathLst>
            </a:custGeom>
            <a:solidFill>
              <a:srgbClr val="CBB873"/>
            </a:solidFill>
            <a:ln w="9525">
              <a:solidFill>
                <a:srgbClr val="CBB87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64" name="Group 861">
              <a:extLst>
                <a:ext uri="{FF2B5EF4-FFF2-40B4-BE49-F238E27FC236}">
                  <a16:creationId xmlns:a16="http://schemas.microsoft.com/office/drawing/2014/main" id="{7B3B02BB-6BC0-45D6-85CD-8C8CF96C677E}"/>
                </a:ext>
              </a:extLst>
            </p:cNvPr>
            <p:cNvGrpSpPr/>
            <p:nvPr/>
          </p:nvGrpSpPr>
          <p:grpSpPr>
            <a:xfrm>
              <a:off x="1437640" y="3515690"/>
              <a:ext cx="154906" cy="713835"/>
              <a:chOff x="1430020" y="2636771"/>
              <a:chExt cx="154906" cy="535377"/>
            </a:xfrm>
          </p:grpSpPr>
          <p:sp>
            <p:nvSpPr>
              <p:cNvPr id="790" name="Freeform 93">
                <a:extLst>
                  <a:ext uri="{FF2B5EF4-FFF2-40B4-BE49-F238E27FC236}">
                    <a16:creationId xmlns:a16="http://schemas.microsoft.com/office/drawing/2014/main" id="{112F59D2-6AC6-4C68-B4EE-400A57914CFA}"/>
                  </a:ext>
                </a:extLst>
              </p:cNvPr>
              <p:cNvSpPr>
                <a:spLocks noChangeAspect="1" noEditPoints="1"/>
              </p:cNvSpPr>
              <p:nvPr/>
            </p:nvSpPr>
            <p:spPr bwMode="auto">
              <a:xfrm>
                <a:off x="1499616" y="2880682"/>
                <a:ext cx="72390" cy="291466"/>
              </a:xfrm>
              <a:custGeom>
                <a:avLst/>
                <a:gdLst>
                  <a:gd name="T0" fmla="*/ 18 w 38"/>
                  <a:gd name="T1" fmla="*/ 204 h 204"/>
                  <a:gd name="T2" fmla="*/ 18 w 38"/>
                  <a:gd name="T3" fmla="*/ 99 h 204"/>
                  <a:gd name="T4" fmla="*/ 18 w 38"/>
                  <a:gd name="T5" fmla="*/ 0 h 204"/>
                  <a:gd name="T6" fmla="*/ 0 w 38"/>
                  <a:gd name="T7" fmla="*/ 204 h 204"/>
                  <a:gd name="T8" fmla="*/ 38 w 38"/>
                  <a:gd name="T9" fmla="*/ 204 h 204"/>
                  <a:gd name="T10" fmla="*/ 0 w 38"/>
                  <a:gd name="T11" fmla="*/ 0 h 204"/>
                  <a:gd name="T12" fmla="*/ 38 w 3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38" h="204">
                    <a:moveTo>
                      <a:pt x="18" y="204"/>
                    </a:moveTo>
                    <a:lnTo>
                      <a:pt x="18" y="99"/>
                    </a:lnTo>
                    <a:lnTo>
                      <a:pt x="18" y="0"/>
                    </a:lnTo>
                    <a:moveTo>
                      <a:pt x="0" y="204"/>
                    </a:moveTo>
                    <a:lnTo>
                      <a:pt x="38" y="204"/>
                    </a:lnTo>
                    <a:moveTo>
                      <a:pt x="0" y="0"/>
                    </a:moveTo>
                    <a:lnTo>
                      <a:pt x="38"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91" name="Rectangle 101">
                <a:extLst>
                  <a:ext uri="{FF2B5EF4-FFF2-40B4-BE49-F238E27FC236}">
                    <a16:creationId xmlns:a16="http://schemas.microsoft.com/office/drawing/2014/main" id="{DE3D81ED-26C6-4840-AB77-03085469935D}"/>
                  </a:ext>
                </a:extLst>
              </p:cNvPr>
              <p:cNvSpPr>
                <a:spLocks noChangeAspect="1" noChangeArrowheads="1"/>
              </p:cNvSpPr>
              <p:nvPr/>
            </p:nvSpPr>
            <p:spPr bwMode="auto">
              <a:xfrm>
                <a:off x="1430020" y="2636771"/>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7.0</a:t>
                </a:r>
              </a:p>
            </p:txBody>
          </p:sp>
        </p:grpSp>
        <p:sp>
          <p:nvSpPr>
            <p:cNvPr id="765" name="Freeform 159">
              <a:extLst>
                <a:ext uri="{FF2B5EF4-FFF2-40B4-BE49-F238E27FC236}">
                  <a16:creationId xmlns:a16="http://schemas.microsoft.com/office/drawing/2014/main" id="{869EE6F9-7994-42C4-94B4-AFDBFBBFD029}"/>
                </a:ext>
              </a:extLst>
            </p:cNvPr>
            <p:cNvSpPr>
              <a:spLocks noChangeAspect="1"/>
            </p:cNvSpPr>
            <p:nvPr/>
          </p:nvSpPr>
          <p:spPr bwMode="auto">
            <a:xfrm>
              <a:off x="5579878" y="4597400"/>
              <a:ext cx="556260" cy="212743"/>
            </a:xfrm>
            <a:custGeom>
              <a:avLst/>
              <a:gdLst>
                <a:gd name="T0" fmla="*/ 0 w 292"/>
                <a:gd name="T1" fmla="*/ 0 h 677"/>
                <a:gd name="T2" fmla="*/ 292 w 292"/>
                <a:gd name="T3" fmla="*/ 0 h 677"/>
                <a:gd name="T4" fmla="*/ 292 w 292"/>
                <a:gd name="T5" fmla="*/ 677 h 677"/>
                <a:gd name="T6" fmla="*/ 0 w 292"/>
                <a:gd name="T7" fmla="*/ 677 h 677"/>
                <a:gd name="T8" fmla="*/ 0 w 292"/>
                <a:gd name="T9" fmla="*/ 0 h 677"/>
                <a:gd name="T10" fmla="*/ 0 w 292"/>
                <a:gd name="T11" fmla="*/ 0 h 677"/>
              </a:gdLst>
              <a:ahLst/>
              <a:cxnLst>
                <a:cxn ang="0">
                  <a:pos x="T0" y="T1"/>
                </a:cxn>
                <a:cxn ang="0">
                  <a:pos x="T2" y="T3"/>
                </a:cxn>
                <a:cxn ang="0">
                  <a:pos x="T4" y="T5"/>
                </a:cxn>
                <a:cxn ang="0">
                  <a:pos x="T6" y="T7"/>
                </a:cxn>
                <a:cxn ang="0">
                  <a:pos x="T8" y="T9"/>
                </a:cxn>
                <a:cxn ang="0">
                  <a:pos x="T10" y="T11"/>
                </a:cxn>
              </a:cxnLst>
              <a:rect l="0" t="0" r="r" b="b"/>
              <a:pathLst>
                <a:path w="292" h="677">
                  <a:moveTo>
                    <a:pt x="0" y="0"/>
                  </a:moveTo>
                  <a:lnTo>
                    <a:pt x="292" y="0"/>
                  </a:lnTo>
                  <a:lnTo>
                    <a:pt x="292" y="677"/>
                  </a:lnTo>
                  <a:lnTo>
                    <a:pt x="0" y="677"/>
                  </a:lnTo>
                  <a:lnTo>
                    <a:pt x="0" y="0"/>
                  </a:lnTo>
                  <a:lnTo>
                    <a:pt x="0" y="0"/>
                  </a:lnTo>
                  <a:close/>
                </a:path>
              </a:pathLst>
            </a:custGeom>
            <a:solidFill>
              <a:srgbClr val="CBB873"/>
            </a:solidFill>
            <a:ln w="9525">
              <a:solidFill>
                <a:srgbClr val="CBB87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66" name="Group 863">
              <a:extLst>
                <a:ext uri="{FF2B5EF4-FFF2-40B4-BE49-F238E27FC236}">
                  <a16:creationId xmlns:a16="http://schemas.microsoft.com/office/drawing/2014/main" id="{2A1D5B73-75B0-496A-BA4F-A44B50B71079}"/>
                </a:ext>
              </a:extLst>
            </p:cNvPr>
            <p:cNvGrpSpPr/>
            <p:nvPr/>
          </p:nvGrpSpPr>
          <p:grpSpPr>
            <a:xfrm>
              <a:off x="5750286" y="4175381"/>
              <a:ext cx="154906" cy="524135"/>
              <a:chOff x="5742666" y="2098076"/>
              <a:chExt cx="154906" cy="393102"/>
            </a:xfrm>
          </p:grpSpPr>
          <p:sp>
            <p:nvSpPr>
              <p:cNvPr id="788" name="Freeform 167">
                <a:extLst>
                  <a:ext uri="{FF2B5EF4-FFF2-40B4-BE49-F238E27FC236}">
                    <a16:creationId xmlns:a16="http://schemas.microsoft.com/office/drawing/2014/main" id="{D69B5320-955D-47BB-A6DF-0DBF879BC505}"/>
                  </a:ext>
                </a:extLst>
              </p:cNvPr>
              <p:cNvSpPr>
                <a:spLocks noEditPoints="1"/>
              </p:cNvSpPr>
              <p:nvPr/>
            </p:nvSpPr>
            <p:spPr bwMode="auto">
              <a:xfrm>
                <a:off x="5815586" y="2340302"/>
                <a:ext cx="73152" cy="150876"/>
              </a:xfrm>
              <a:custGeom>
                <a:avLst/>
                <a:gdLst>
                  <a:gd name="T0" fmla="*/ 18 w 36"/>
                  <a:gd name="T1" fmla="*/ 504 h 504"/>
                  <a:gd name="T2" fmla="*/ 18 w 36"/>
                  <a:gd name="T3" fmla="*/ 252 h 504"/>
                  <a:gd name="T4" fmla="*/ 18 w 36"/>
                  <a:gd name="T5" fmla="*/ 0 h 504"/>
                  <a:gd name="T6" fmla="*/ 0 w 36"/>
                  <a:gd name="T7" fmla="*/ 504 h 504"/>
                  <a:gd name="T8" fmla="*/ 36 w 36"/>
                  <a:gd name="T9" fmla="*/ 504 h 504"/>
                  <a:gd name="T10" fmla="*/ 0 w 36"/>
                  <a:gd name="T11" fmla="*/ 0 h 504"/>
                  <a:gd name="T12" fmla="*/ 36 w 36"/>
                  <a:gd name="T13" fmla="*/ 0 h 504"/>
                </a:gdLst>
                <a:ahLst/>
                <a:cxnLst>
                  <a:cxn ang="0">
                    <a:pos x="T0" y="T1"/>
                  </a:cxn>
                  <a:cxn ang="0">
                    <a:pos x="T2" y="T3"/>
                  </a:cxn>
                  <a:cxn ang="0">
                    <a:pos x="T4" y="T5"/>
                  </a:cxn>
                  <a:cxn ang="0">
                    <a:pos x="T6" y="T7"/>
                  </a:cxn>
                  <a:cxn ang="0">
                    <a:pos x="T8" y="T9"/>
                  </a:cxn>
                  <a:cxn ang="0">
                    <a:pos x="T10" y="T11"/>
                  </a:cxn>
                  <a:cxn ang="0">
                    <a:pos x="T12" y="T13"/>
                  </a:cxn>
                </a:cxnLst>
                <a:rect l="0" t="0" r="r" b="b"/>
                <a:pathLst>
                  <a:path w="36" h="504">
                    <a:moveTo>
                      <a:pt x="18" y="504"/>
                    </a:moveTo>
                    <a:lnTo>
                      <a:pt x="18" y="252"/>
                    </a:lnTo>
                    <a:lnTo>
                      <a:pt x="18" y="0"/>
                    </a:lnTo>
                    <a:moveTo>
                      <a:pt x="0" y="504"/>
                    </a:moveTo>
                    <a:lnTo>
                      <a:pt x="36" y="504"/>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89" name="Rectangle 175">
                <a:extLst>
                  <a:ext uri="{FF2B5EF4-FFF2-40B4-BE49-F238E27FC236}">
                    <a16:creationId xmlns:a16="http://schemas.microsoft.com/office/drawing/2014/main" id="{41330189-A07E-46D1-A30E-3AAD1D1D3E1F}"/>
                  </a:ext>
                </a:extLst>
              </p:cNvPr>
              <p:cNvSpPr>
                <a:spLocks noChangeAspect="1" noChangeArrowheads="1"/>
              </p:cNvSpPr>
              <p:nvPr/>
            </p:nvSpPr>
            <p:spPr bwMode="auto">
              <a:xfrm>
                <a:off x="5742666" y="2098076"/>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1.9</a:t>
                </a:r>
              </a:p>
            </p:txBody>
          </p:sp>
        </p:grpSp>
        <p:sp>
          <p:nvSpPr>
            <p:cNvPr id="767" name="Freeform 163">
              <a:extLst>
                <a:ext uri="{FF2B5EF4-FFF2-40B4-BE49-F238E27FC236}">
                  <a16:creationId xmlns:a16="http://schemas.microsoft.com/office/drawing/2014/main" id="{7B076C48-6018-40B2-8A8B-728557BB9FC3}"/>
                </a:ext>
              </a:extLst>
            </p:cNvPr>
            <p:cNvSpPr>
              <a:spLocks noChangeAspect="1"/>
            </p:cNvSpPr>
            <p:nvPr/>
          </p:nvSpPr>
          <p:spPr bwMode="auto">
            <a:xfrm>
              <a:off x="6145530" y="4460875"/>
              <a:ext cx="560070" cy="349260"/>
            </a:xfrm>
            <a:custGeom>
              <a:avLst/>
              <a:gdLst>
                <a:gd name="T0" fmla="*/ 0 w 294"/>
                <a:gd name="T1" fmla="*/ 0 h 840"/>
                <a:gd name="T2" fmla="*/ 294 w 294"/>
                <a:gd name="T3" fmla="*/ 0 h 840"/>
                <a:gd name="T4" fmla="*/ 294 w 294"/>
                <a:gd name="T5" fmla="*/ 840 h 840"/>
                <a:gd name="T6" fmla="*/ 0 w 294"/>
                <a:gd name="T7" fmla="*/ 840 h 840"/>
                <a:gd name="T8" fmla="*/ 0 w 294"/>
                <a:gd name="T9" fmla="*/ 0 h 840"/>
                <a:gd name="T10" fmla="*/ 0 w 294"/>
                <a:gd name="T11" fmla="*/ 0 h 840"/>
              </a:gdLst>
              <a:ahLst/>
              <a:cxnLst>
                <a:cxn ang="0">
                  <a:pos x="T0" y="T1"/>
                </a:cxn>
                <a:cxn ang="0">
                  <a:pos x="T2" y="T3"/>
                </a:cxn>
                <a:cxn ang="0">
                  <a:pos x="T4" y="T5"/>
                </a:cxn>
                <a:cxn ang="0">
                  <a:pos x="T6" y="T7"/>
                </a:cxn>
                <a:cxn ang="0">
                  <a:pos x="T8" y="T9"/>
                </a:cxn>
                <a:cxn ang="0">
                  <a:pos x="T10" y="T11"/>
                </a:cxn>
              </a:cxnLst>
              <a:rect l="0" t="0" r="r" b="b"/>
              <a:pathLst>
                <a:path w="294" h="840">
                  <a:moveTo>
                    <a:pt x="0" y="0"/>
                  </a:moveTo>
                  <a:lnTo>
                    <a:pt x="294" y="0"/>
                  </a:lnTo>
                  <a:lnTo>
                    <a:pt x="294" y="840"/>
                  </a:lnTo>
                  <a:lnTo>
                    <a:pt x="0" y="840"/>
                  </a:lnTo>
                  <a:lnTo>
                    <a:pt x="0" y="0"/>
                  </a:lnTo>
                  <a:lnTo>
                    <a:pt x="0" y="0"/>
                  </a:lnTo>
                  <a:close/>
                </a:path>
              </a:pathLst>
            </a:custGeom>
            <a:solidFill>
              <a:srgbClr val="D2A58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68" name="Freeform 161">
              <a:extLst>
                <a:ext uri="{FF2B5EF4-FFF2-40B4-BE49-F238E27FC236}">
                  <a16:creationId xmlns:a16="http://schemas.microsoft.com/office/drawing/2014/main" id="{C6A47554-542C-4B8E-BBD2-70FE285ECE22}"/>
                </a:ext>
              </a:extLst>
            </p:cNvPr>
            <p:cNvSpPr>
              <a:spLocks noChangeAspect="1"/>
            </p:cNvSpPr>
            <p:nvPr/>
          </p:nvSpPr>
          <p:spPr bwMode="auto">
            <a:xfrm>
              <a:off x="7115307" y="4762502"/>
              <a:ext cx="556260" cy="47643"/>
            </a:xfrm>
            <a:custGeom>
              <a:avLst/>
              <a:gdLst>
                <a:gd name="T0" fmla="*/ 0 w 292"/>
                <a:gd name="T1" fmla="*/ 0 h 111"/>
                <a:gd name="T2" fmla="*/ 292 w 292"/>
                <a:gd name="T3" fmla="*/ 0 h 111"/>
                <a:gd name="T4" fmla="*/ 292 w 292"/>
                <a:gd name="T5" fmla="*/ 111 h 111"/>
                <a:gd name="T6" fmla="*/ 0 w 292"/>
                <a:gd name="T7" fmla="*/ 111 h 111"/>
                <a:gd name="T8" fmla="*/ 0 w 292"/>
                <a:gd name="T9" fmla="*/ 0 h 111"/>
                <a:gd name="T10" fmla="*/ 0 w 292"/>
                <a:gd name="T11" fmla="*/ 0 h 111"/>
              </a:gdLst>
              <a:ahLst/>
              <a:cxnLst>
                <a:cxn ang="0">
                  <a:pos x="T0" y="T1"/>
                </a:cxn>
                <a:cxn ang="0">
                  <a:pos x="T2" y="T3"/>
                </a:cxn>
                <a:cxn ang="0">
                  <a:pos x="T4" y="T5"/>
                </a:cxn>
                <a:cxn ang="0">
                  <a:pos x="T6" y="T7"/>
                </a:cxn>
                <a:cxn ang="0">
                  <a:pos x="T8" y="T9"/>
                </a:cxn>
                <a:cxn ang="0">
                  <a:pos x="T10" y="T11"/>
                </a:cxn>
              </a:cxnLst>
              <a:rect l="0" t="0" r="r" b="b"/>
              <a:pathLst>
                <a:path w="292" h="111">
                  <a:moveTo>
                    <a:pt x="0" y="0"/>
                  </a:moveTo>
                  <a:lnTo>
                    <a:pt x="292" y="0"/>
                  </a:lnTo>
                  <a:lnTo>
                    <a:pt x="292" y="111"/>
                  </a:lnTo>
                  <a:lnTo>
                    <a:pt x="0" y="111"/>
                  </a:lnTo>
                  <a:lnTo>
                    <a:pt x="0" y="0"/>
                  </a:lnTo>
                  <a:lnTo>
                    <a:pt x="0" y="0"/>
                  </a:lnTo>
                  <a:close/>
                </a:path>
              </a:pathLst>
            </a:custGeom>
            <a:solidFill>
              <a:srgbClr val="CBB873"/>
            </a:solidFill>
            <a:ln w="9525">
              <a:solidFill>
                <a:srgbClr val="CBB87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69" name="Group 866">
              <a:extLst>
                <a:ext uri="{FF2B5EF4-FFF2-40B4-BE49-F238E27FC236}">
                  <a16:creationId xmlns:a16="http://schemas.microsoft.com/office/drawing/2014/main" id="{60C709B2-5ED9-47B9-AC73-B62155A618F0}"/>
                </a:ext>
              </a:extLst>
            </p:cNvPr>
            <p:cNvGrpSpPr/>
            <p:nvPr/>
          </p:nvGrpSpPr>
          <p:grpSpPr>
            <a:xfrm>
              <a:off x="7288276" y="4435853"/>
              <a:ext cx="154906" cy="354603"/>
              <a:chOff x="7273036" y="4207253"/>
              <a:chExt cx="154906" cy="354603"/>
            </a:xfrm>
          </p:grpSpPr>
          <p:sp>
            <p:nvSpPr>
              <p:cNvPr id="786" name="Freeform 168">
                <a:extLst>
                  <a:ext uri="{FF2B5EF4-FFF2-40B4-BE49-F238E27FC236}">
                    <a16:creationId xmlns:a16="http://schemas.microsoft.com/office/drawing/2014/main" id="{80A75F7A-C4C6-4B9C-B773-8466194E1DF8}"/>
                  </a:ext>
                </a:extLst>
              </p:cNvPr>
              <p:cNvSpPr>
                <a:spLocks noEditPoints="1"/>
              </p:cNvSpPr>
              <p:nvPr/>
            </p:nvSpPr>
            <p:spPr bwMode="auto">
              <a:xfrm>
                <a:off x="7342632" y="4516136"/>
                <a:ext cx="73152" cy="45720"/>
              </a:xfrm>
              <a:custGeom>
                <a:avLst/>
                <a:gdLst>
                  <a:gd name="T0" fmla="*/ 18 w 36"/>
                  <a:gd name="T1" fmla="*/ 99 h 99"/>
                  <a:gd name="T2" fmla="*/ 18 w 36"/>
                  <a:gd name="T3" fmla="*/ 52 h 99"/>
                  <a:gd name="T4" fmla="*/ 18 w 36"/>
                  <a:gd name="T5" fmla="*/ 0 h 99"/>
                  <a:gd name="T6" fmla="*/ 0 w 36"/>
                  <a:gd name="T7" fmla="*/ 99 h 99"/>
                  <a:gd name="T8" fmla="*/ 36 w 36"/>
                  <a:gd name="T9" fmla="*/ 99 h 99"/>
                  <a:gd name="T10" fmla="*/ 0 w 36"/>
                  <a:gd name="T11" fmla="*/ 0 h 99"/>
                  <a:gd name="T12" fmla="*/ 36 w 3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6" h="99">
                    <a:moveTo>
                      <a:pt x="18" y="99"/>
                    </a:moveTo>
                    <a:lnTo>
                      <a:pt x="18" y="52"/>
                    </a:lnTo>
                    <a:lnTo>
                      <a:pt x="18" y="0"/>
                    </a:lnTo>
                    <a:moveTo>
                      <a:pt x="0" y="99"/>
                    </a:moveTo>
                    <a:lnTo>
                      <a:pt x="36" y="99"/>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87" name="Rectangle 177">
                <a:extLst>
                  <a:ext uri="{FF2B5EF4-FFF2-40B4-BE49-F238E27FC236}">
                    <a16:creationId xmlns:a16="http://schemas.microsoft.com/office/drawing/2014/main" id="{5AC302DE-4E06-4EAD-8EBA-496FF145D435}"/>
                  </a:ext>
                </a:extLst>
              </p:cNvPr>
              <p:cNvSpPr>
                <a:spLocks noChangeAspect="1" noChangeArrowheads="1"/>
              </p:cNvSpPr>
              <p:nvPr/>
            </p:nvSpPr>
            <p:spPr bwMode="auto">
              <a:xfrm>
                <a:off x="7273036" y="4207253"/>
                <a:ext cx="154906"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0.4</a:t>
                </a:r>
              </a:p>
            </p:txBody>
          </p:sp>
        </p:grpSp>
        <p:sp>
          <p:nvSpPr>
            <p:cNvPr id="770" name="Freeform 165">
              <a:extLst>
                <a:ext uri="{FF2B5EF4-FFF2-40B4-BE49-F238E27FC236}">
                  <a16:creationId xmlns:a16="http://schemas.microsoft.com/office/drawing/2014/main" id="{2F1C197E-BA8A-4866-A081-5F138FB7AED6}"/>
                </a:ext>
              </a:extLst>
            </p:cNvPr>
            <p:cNvSpPr>
              <a:spLocks noChangeAspect="1"/>
            </p:cNvSpPr>
            <p:nvPr/>
          </p:nvSpPr>
          <p:spPr bwMode="auto">
            <a:xfrm>
              <a:off x="7673340" y="4343399"/>
              <a:ext cx="556260" cy="466735"/>
            </a:xfrm>
            <a:custGeom>
              <a:avLst/>
              <a:gdLst>
                <a:gd name="T0" fmla="*/ 0 w 292"/>
                <a:gd name="T1" fmla="*/ 0 h 707"/>
                <a:gd name="T2" fmla="*/ 292 w 292"/>
                <a:gd name="T3" fmla="*/ 0 h 707"/>
                <a:gd name="T4" fmla="*/ 292 w 292"/>
                <a:gd name="T5" fmla="*/ 707 h 707"/>
                <a:gd name="T6" fmla="*/ 0 w 292"/>
                <a:gd name="T7" fmla="*/ 707 h 707"/>
                <a:gd name="T8" fmla="*/ 0 w 292"/>
                <a:gd name="T9" fmla="*/ 0 h 707"/>
                <a:gd name="T10" fmla="*/ 0 w 292"/>
                <a:gd name="T11" fmla="*/ 0 h 707"/>
              </a:gdLst>
              <a:ahLst/>
              <a:cxnLst>
                <a:cxn ang="0">
                  <a:pos x="T0" y="T1"/>
                </a:cxn>
                <a:cxn ang="0">
                  <a:pos x="T2" y="T3"/>
                </a:cxn>
                <a:cxn ang="0">
                  <a:pos x="T4" y="T5"/>
                </a:cxn>
                <a:cxn ang="0">
                  <a:pos x="T6" y="T7"/>
                </a:cxn>
                <a:cxn ang="0">
                  <a:pos x="T8" y="T9"/>
                </a:cxn>
                <a:cxn ang="0">
                  <a:pos x="T10" y="T11"/>
                </a:cxn>
              </a:cxnLst>
              <a:rect l="0" t="0" r="r" b="b"/>
              <a:pathLst>
                <a:path w="292" h="707">
                  <a:moveTo>
                    <a:pt x="0" y="0"/>
                  </a:moveTo>
                  <a:lnTo>
                    <a:pt x="292" y="0"/>
                  </a:lnTo>
                  <a:lnTo>
                    <a:pt x="292" y="707"/>
                  </a:lnTo>
                  <a:lnTo>
                    <a:pt x="0" y="707"/>
                  </a:lnTo>
                  <a:lnTo>
                    <a:pt x="0" y="0"/>
                  </a:lnTo>
                  <a:lnTo>
                    <a:pt x="0" y="0"/>
                  </a:lnTo>
                  <a:close/>
                </a:path>
              </a:pathLst>
            </a:custGeom>
            <a:solidFill>
              <a:srgbClr val="D2A58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grpSp>
          <p:nvGrpSpPr>
            <p:cNvPr id="771" name="Group 868">
              <a:extLst>
                <a:ext uri="{FF2B5EF4-FFF2-40B4-BE49-F238E27FC236}">
                  <a16:creationId xmlns:a16="http://schemas.microsoft.com/office/drawing/2014/main" id="{F9A1247B-0F76-40CC-8A93-F50E0E976466}"/>
                </a:ext>
              </a:extLst>
            </p:cNvPr>
            <p:cNvGrpSpPr/>
            <p:nvPr/>
          </p:nvGrpSpPr>
          <p:grpSpPr>
            <a:xfrm>
              <a:off x="7840595" y="3872140"/>
              <a:ext cx="154906" cy="626329"/>
              <a:chOff x="7840595" y="1958753"/>
              <a:chExt cx="154906" cy="469748"/>
            </a:xfrm>
          </p:grpSpPr>
          <p:sp>
            <p:nvSpPr>
              <p:cNvPr id="784" name="Freeform 170">
                <a:extLst>
                  <a:ext uri="{FF2B5EF4-FFF2-40B4-BE49-F238E27FC236}">
                    <a16:creationId xmlns:a16="http://schemas.microsoft.com/office/drawing/2014/main" id="{F1AB364E-D96D-43E4-96B1-84904C93B604}"/>
                  </a:ext>
                </a:extLst>
              </p:cNvPr>
              <p:cNvSpPr>
                <a:spLocks noEditPoints="1"/>
              </p:cNvSpPr>
              <p:nvPr/>
            </p:nvSpPr>
            <p:spPr bwMode="auto">
              <a:xfrm>
                <a:off x="7909560" y="2202187"/>
                <a:ext cx="73152" cy="226314"/>
              </a:xfrm>
              <a:custGeom>
                <a:avLst/>
                <a:gdLst>
                  <a:gd name="T0" fmla="*/ 20 w 36"/>
                  <a:gd name="T1" fmla="*/ 666 h 666"/>
                  <a:gd name="T2" fmla="*/ 20 w 36"/>
                  <a:gd name="T3" fmla="*/ 332 h 666"/>
                  <a:gd name="T4" fmla="*/ 20 w 36"/>
                  <a:gd name="T5" fmla="*/ 0 h 666"/>
                  <a:gd name="T6" fmla="*/ 0 w 36"/>
                  <a:gd name="T7" fmla="*/ 666 h 666"/>
                  <a:gd name="T8" fmla="*/ 36 w 36"/>
                  <a:gd name="T9" fmla="*/ 666 h 666"/>
                  <a:gd name="T10" fmla="*/ 0 w 36"/>
                  <a:gd name="T11" fmla="*/ 0 h 666"/>
                  <a:gd name="T12" fmla="*/ 36 w 36"/>
                  <a:gd name="T13" fmla="*/ 0 h 666"/>
                </a:gdLst>
                <a:ahLst/>
                <a:cxnLst>
                  <a:cxn ang="0">
                    <a:pos x="T0" y="T1"/>
                  </a:cxn>
                  <a:cxn ang="0">
                    <a:pos x="T2" y="T3"/>
                  </a:cxn>
                  <a:cxn ang="0">
                    <a:pos x="T4" y="T5"/>
                  </a:cxn>
                  <a:cxn ang="0">
                    <a:pos x="T6" y="T7"/>
                  </a:cxn>
                  <a:cxn ang="0">
                    <a:pos x="T8" y="T9"/>
                  </a:cxn>
                  <a:cxn ang="0">
                    <a:pos x="T10" y="T11"/>
                  </a:cxn>
                  <a:cxn ang="0">
                    <a:pos x="T12" y="T13"/>
                  </a:cxn>
                </a:cxnLst>
                <a:rect l="0" t="0" r="r" b="b"/>
                <a:pathLst>
                  <a:path w="36" h="666">
                    <a:moveTo>
                      <a:pt x="20" y="666"/>
                    </a:moveTo>
                    <a:lnTo>
                      <a:pt x="20" y="332"/>
                    </a:lnTo>
                    <a:lnTo>
                      <a:pt x="20" y="0"/>
                    </a:lnTo>
                    <a:moveTo>
                      <a:pt x="0" y="666"/>
                    </a:moveTo>
                    <a:lnTo>
                      <a:pt x="36" y="666"/>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85" name="Rectangle 181">
                <a:extLst>
                  <a:ext uri="{FF2B5EF4-FFF2-40B4-BE49-F238E27FC236}">
                    <a16:creationId xmlns:a16="http://schemas.microsoft.com/office/drawing/2014/main" id="{212C4073-BDD7-4D58-AFC3-33CFF0421534}"/>
                  </a:ext>
                </a:extLst>
              </p:cNvPr>
              <p:cNvSpPr>
                <a:spLocks noChangeAspect="1" noChangeArrowheads="1"/>
              </p:cNvSpPr>
              <p:nvPr/>
            </p:nvSpPr>
            <p:spPr bwMode="auto">
              <a:xfrm>
                <a:off x="7840595" y="1958753"/>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4.2</a:t>
                </a:r>
              </a:p>
            </p:txBody>
          </p:sp>
        </p:grpSp>
        <p:sp>
          <p:nvSpPr>
            <p:cNvPr id="772" name="Rectangle 771">
              <a:extLst>
                <a:ext uri="{FF2B5EF4-FFF2-40B4-BE49-F238E27FC236}">
                  <a16:creationId xmlns:a16="http://schemas.microsoft.com/office/drawing/2014/main" id="{D9E5F71D-DB63-4812-92BF-B651B8E1D19D}"/>
                </a:ext>
              </a:extLst>
            </p:cNvPr>
            <p:cNvSpPr/>
            <p:nvPr/>
          </p:nvSpPr>
          <p:spPr>
            <a:xfrm>
              <a:off x="7470968" y="5454213"/>
              <a:ext cx="457282" cy="454833"/>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1,001</a:t>
              </a:r>
            </a:p>
          </p:txBody>
        </p:sp>
        <p:sp>
          <p:nvSpPr>
            <p:cNvPr id="773" name="Rectangle 772">
              <a:extLst>
                <a:ext uri="{FF2B5EF4-FFF2-40B4-BE49-F238E27FC236}">
                  <a16:creationId xmlns:a16="http://schemas.microsoft.com/office/drawing/2014/main" id="{92E67D31-FB13-485E-982A-2B521BA24D9C}"/>
                </a:ext>
              </a:extLst>
            </p:cNvPr>
            <p:cNvSpPr/>
            <p:nvPr/>
          </p:nvSpPr>
          <p:spPr>
            <a:xfrm>
              <a:off x="1652422" y="5454233"/>
              <a:ext cx="364338" cy="45483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470</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74" name="Rectangle 773">
              <a:extLst>
                <a:ext uri="{FF2B5EF4-FFF2-40B4-BE49-F238E27FC236}">
                  <a16:creationId xmlns:a16="http://schemas.microsoft.com/office/drawing/2014/main" id="{061F950D-0773-4613-9FE8-2220C3F84775}"/>
                </a:ext>
              </a:extLst>
            </p:cNvPr>
            <p:cNvSpPr/>
            <p:nvPr/>
          </p:nvSpPr>
          <p:spPr>
            <a:xfrm>
              <a:off x="3197382" y="5454233"/>
              <a:ext cx="457282" cy="454833"/>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1,001</a:t>
              </a:r>
            </a:p>
          </p:txBody>
        </p:sp>
        <p:sp>
          <p:nvSpPr>
            <p:cNvPr id="775" name="Rectangle 774">
              <a:extLst>
                <a:ext uri="{FF2B5EF4-FFF2-40B4-BE49-F238E27FC236}">
                  <a16:creationId xmlns:a16="http://schemas.microsoft.com/office/drawing/2014/main" id="{31B18F02-FA87-4617-9AEE-23810DFEE5A0}"/>
                </a:ext>
              </a:extLst>
            </p:cNvPr>
            <p:cNvSpPr/>
            <p:nvPr/>
          </p:nvSpPr>
          <p:spPr>
            <a:xfrm>
              <a:off x="5971976" y="5454213"/>
              <a:ext cx="364338" cy="45483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470</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76" name="Rectangle 155">
              <a:extLst>
                <a:ext uri="{FF2B5EF4-FFF2-40B4-BE49-F238E27FC236}">
                  <a16:creationId xmlns:a16="http://schemas.microsoft.com/office/drawing/2014/main" id="{7BFDEFB8-156D-4F4C-87B6-29B4D97ACFD3}"/>
                </a:ext>
              </a:extLst>
            </p:cNvPr>
            <p:cNvSpPr>
              <a:spLocks noChangeArrowheads="1"/>
            </p:cNvSpPr>
            <p:nvPr/>
          </p:nvSpPr>
          <p:spPr bwMode="auto">
            <a:xfrm>
              <a:off x="368067" y="5500399"/>
              <a:ext cx="17659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N =</a:t>
              </a:r>
            </a:p>
          </p:txBody>
        </p:sp>
        <p:grpSp>
          <p:nvGrpSpPr>
            <p:cNvPr id="777" name="Group 874">
              <a:extLst>
                <a:ext uri="{FF2B5EF4-FFF2-40B4-BE49-F238E27FC236}">
                  <a16:creationId xmlns:a16="http://schemas.microsoft.com/office/drawing/2014/main" id="{94072DC3-CE1A-4FD7-984C-1F5F1AFF49CF}"/>
                </a:ext>
              </a:extLst>
            </p:cNvPr>
            <p:cNvGrpSpPr/>
            <p:nvPr/>
          </p:nvGrpSpPr>
          <p:grpSpPr>
            <a:xfrm>
              <a:off x="6320028" y="3939197"/>
              <a:ext cx="154906" cy="710999"/>
              <a:chOff x="6320028" y="1565328"/>
              <a:chExt cx="154906" cy="645231"/>
            </a:xfrm>
          </p:grpSpPr>
          <p:sp>
            <p:nvSpPr>
              <p:cNvPr id="782" name="Freeform 169">
                <a:extLst>
                  <a:ext uri="{FF2B5EF4-FFF2-40B4-BE49-F238E27FC236}">
                    <a16:creationId xmlns:a16="http://schemas.microsoft.com/office/drawing/2014/main" id="{88D9D72F-4D48-4B62-B2B6-3A8FB70D2A3A}"/>
                  </a:ext>
                </a:extLst>
              </p:cNvPr>
              <p:cNvSpPr>
                <a:spLocks noEditPoints="1"/>
              </p:cNvSpPr>
              <p:nvPr/>
            </p:nvSpPr>
            <p:spPr bwMode="auto">
              <a:xfrm>
                <a:off x="6391656" y="1837142"/>
                <a:ext cx="73152" cy="373417"/>
              </a:xfrm>
              <a:custGeom>
                <a:avLst/>
                <a:gdLst>
                  <a:gd name="T0" fmla="*/ 18 w 36"/>
                  <a:gd name="T1" fmla="*/ 956 h 956"/>
                  <a:gd name="T2" fmla="*/ 18 w 36"/>
                  <a:gd name="T3" fmla="*/ 479 h 956"/>
                  <a:gd name="T4" fmla="*/ 18 w 36"/>
                  <a:gd name="T5" fmla="*/ 0 h 956"/>
                  <a:gd name="T6" fmla="*/ 0 w 36"/>
                  <a:gd name="T7" fmla="*/ 956 h 956"/>
                  <a:gd name="T8" fmla="*/ 36 w 36"/>
                  <a:gd name="T9" fmla="*/ 956 h 956"/>
                  <a:gd name="T10" fmla="*/ 0 w 36"/>
                  <a:gd name="T11" fmla="*/ 0 h 956"/>
                  <a:gd name="T12" fmla="*/ 36 w 36"/>
                  <a:gd name="T13" fmla="*/ 0 h 956"/>
                </a:gdLst>
                <a:ahLst/>
                <a:cxnLst>
                  <a:cxn ang="0">
                    <a:pos x="T0" y="T1"/>
                  </a:cxn>
                  <a:cxn ang="0">
                    <a:pos x="T2" y="T3"/>
                  </a:cxn>
                  <a:cxn ang="0">
                    <a:pos x="T4" y="T5"/>
                  </a:cxn>
                  <a:cxn ang="0">
                    <a:pos x="T6" y="T7"/>
                  </a:cxn>
                  <a:cxn ang="0">
                    <a:pos x="T8" y="T9"/>
                  </a:cxn>
                  <a:cxn ang="0">
                    <a:pos x="T10" y="T11"/>
                  </a:cxn>
                  <a:cxn ang="0">
                    <a:pos x="T12" y="T13"/>
                  </a:cxn>
                </a:cxnLst>
                <a:rect l="0" t="0" r="r" b="b"/>
                <a:pathLst>
                  <a:path w="36" h="956">
                    <a:moveTo>
                      <a:pt x="18" y="956"/>
                    </a:moveTo>
                    <a:lnTo>
                      <a:pt x="18" y="479"/>
                    </a:lnTo>
                    <a:lnTo>
                      <a:pt x="18" y="0"/>
                    </a:lnTo>
                    <a:moveTo>
                      <a:pt x="0" y="956"/>
                    </a:moveTo>
                    <a:lnTo>
                      <a:pt x="36" y="956"/>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83" name="Rectangle 179">
                <a:extLst>
                  <a:ext uri="{FF2B5EF4-FFF2-40B4-BE49-F238E27FC236}">
                    <a16:creationId xmlns:a16="http://schemas.microsoft.com/office/drawing/2014/main" id="{BB80C1F1-2306-4A43-8B81-922862882238}"/>
                  </a:ext>
                </a:extLst>
              </p:cNvPr>
              <p:cNvSpPr>
                <a:spLocks noChangeAspect="1" noChangeArrowheads="1"/>
              </p:cNvSpPr>
              <p:nvPr/>
            </p:nvSpPr>
            <p:spPr bwMode="auto">
              <a:xfrm>
                <a:off x="6320028" y="1565328"/>
                <a:ext cx="154906" cy="2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3.2</a:t>
                </a:r>
              </a:p>
            </p:txBody>
          </p:sp>
        </p:grpSp>
        <p:sp>
          <p:nvSpPr>
            <p:cNvPr id="778" name="Rectangle 155">
              <a:extLst>
                <a:ext uri="{FF2B5EF4-FFF2-40B4-BE49-F238E27FC236}">
                  <a16:creationId xmlns:a16="http://schemas.microsoft.com/office/drawing/2014/main" id="{AF682642-E09A-4027-BC80-5EFDADDEC1CB}"/>
                </a:ext>
              </a:extLst>
            </p:cNvPr>
            <p:cNvSpPr>
              <a:spLocks noChangeArrowheads="1"/>
            </p:cNvSpPr>
            <p:nvPr/>
          </p:nvSpPr>
          <p:spPr bwMode="auto">
            <a:xfrm>
              <a:off x="4572000" y="5237734"/>
              <a:ext cx="24475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PY =</a:t>
              </a:r>
            </a:p>
          </p:txBody>
        </p:sp>
        <p:sp>
          <p:nvSpPr>
            <p:cNvPr id="779" name="Rectangle 155">
              <a:extLst>
                <a:ext uri="{FF2B5EF4-FFF2-40B4-BE49-F238E27FC236}">
                  <a16:creationId xmlns:a16="http://schemas.microsoft.com/office/drawing/2014/main" id="{01EDAA10-525A-4EA9-8881-86E5362E83E4}"/>
                </a:ext>
              </a:extLst>
            </p:cNvPr>
            <p:cNvSpPr>
              <a:spLocks noChangeArrowheads="1"/>
            </p:cNvSpPr>
            <p:nvPr/>
          </p:nvSpPr>
          <p:spPr bwMode="auto">
            <a:xfrm>
              <a:off x="4632159" y="5500399"/>
              <a:ext cx="17659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N =</a:t>
              </a:r>
            </a:p>
          </p:txBody>
        </p:sp>
        <p:sp>
          <p:nvSpPr>
            <p:cNvPr id="780" name="TextBox 779">
              <a:extLst>
                <a:ext uri="{FF2B5EF4-FFF2-40B4-BE49-F238E27FC236}">
                  <a16:creationId xmlns:a16="http://schemas.microsoft.com/office/drawing/2014/main" id="{B6F6DE16-3C0C-4DD3-B123-4AF747358D3A}"/>
                </a:ext>
              </a:extLst>
            </p:cNvPr>
            <p:cNvSpPr txBox="1"/>
            <p:nvPr/>
          </p:nvSpPr>
          <p:spPr>
            <a:xfrm>
              <a:off x="5257800" y="1548554"/>
              <a:ext cx="3200400" cy="4815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Multiple Vertebral Fractures</a:t>
              </a:r>
              <a:r>
                <a:rPr kumimoji="0" lang="en-US" sz="1200" b="1" i="0" u="none" strike="noStrike" kern="0" cap="none" spc="0" normalizeH="0" baseline="30000" noProof="0" dirty="0">
                  <a:ln>
                    <a:noFill/>
                  </a:ln>
                  <a:solidFill>
                    <a:srgbClr val="A16040"/>
                  </a:solidFill>
                  <a:effectLst/>
                  <a:uLnTx/>
                  <a:uFillTx/>
                  <a:latin typeface="Arial Narrow" panose="020B0606020202030204" pitchFamily="34" charset="0"/>
                  <a:ea typeface="+mn-ea"/>
                  <a:cs typeface="+mn-cs"/>
                </a:rPr>
                <a:t>1</a:t>
              </a:r>
              <a:endParaRPr kumimoji="0" lang="en-US" sz="12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endParaRPr>
            </a:p>
          </p:txBody>
        </p:sp>
        <p:sp>
          <p:nvSpPr>
            <p:cNvPr id="781" name="TextBox 780">
              <a:extLst>
                <a:ext uri="{FF2B5EF4-FFF2-40B4-BE49-F238E27FC236}">
                  <a16:creationId xmlns:a16="http://schemas.microsoft.com/office/drawing/2014/main" id="{42155243-561E-4438-952A-E376C2EBF498}"/>
                </a:ext>
              </a:extLst>
            </p:cNvPr>
            <p:cNvSpPr txBox="1"/>
            <p:nvPr/>
          </p:nvSpPr>
          <p:spPr>
            <a:xfrm>
              <a:off x="1805066" y="1549088"/>
              <a:ext cx="1543172" cy="4815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rPr>
                <a:t>Any Vertebral Fracture</a:t>
              </a:r>
              <a:r>
                <a:rPr kumimoji="0" lang="en-US" sz="1200" b="1" i="0" u="none" strike="noStrike" kern="0" cap="none" spc="0" normalizeH="0" baseline="30000" noProof="0" dirty="0">
                  <a:ln>
                    <a:noFill/>
                  </a:ln>
                  <a:solidFill>
                    <a:srgbClr val="A16040"/>
                  </a:solidFill>
                  <a:effectLst/>
                  <a:uLnTx/>
                  <a:uFillTx/>
                  <a:latin typeface="Arial Narrow" panose="020B0606020202030204" pitchFamily="34" charset="0"/>
                  <a:ea typeface="+mn-ea"/>
                  <a:cs typeface="+mn-cs"/>
                </a:rPr>
                <a:t>1</a:t>
              </a:r>
              <a:endParaRPr kumimoji="0" lang="en-US" sz="1200" b="1" i="0" u="none" strike="noStrike" kern="0" cap="none" spc="0" normalizeH="0" baseline="0" noProof="0" dirty="0">
                <a:ln>
                  <a:noFill/>
                </a:ln>
                <a:solidFill>
                  <a:srgbClr val="A16040"/>
                </a:solidFill>
                <a:effectLst/>
                <a:uLnTx/>
                <a:uFillTx/>
                <a:latin typeface="Arial Narrow" panose="020B0606020202030204" pitchFamily="34" charset="0"/>
                <a:ea typeface="+mn-ea"/>
                <a:cs typeface="+mn-cs"/>
              </a:endParaRPr>
            </a:p>
          </p:txBody>
        </p:sp>
      </p:grpSp>
      <p:sp>
        <p:nvSpPr>
          <p:cNvPr id="810" name="TextBox 809">
            <a:extLst>
              <a:ext uri="{FF2B5EF4-FFF2-40B4-BE49-F238E27FC236}">
                <a16:creationId xmlns:a16="http://schemas.microsoft.com/office/drawing/2014/main" id="{4A341F6D-5822-4981-B9FA-D1F2C51BA2F3}"/>
              </a:ext>
            </a:extLst>
          </p:cNvPr>
          <p:cNvSpPr txBox="1"/>
          <p:nvPr/>
        </p:nvSpPr>
        <p:spPr>
          <a:xfrm rot="16200000">
            <a:off x="4187517" y="4000805"/>
            <a:ext cx="2050756" cy="3970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Rate of Vertebral Fracture,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Per 100 PY</a:t>
            </a:r>
          </a:p>
        </p:txBody>
      </p:sp>
      <p:sp>
        <p:nvSpPr>
          <p:cNvPr id="811" name="Rectangle 125">
            <a:extLst>
              <a:ext uri="{FF2B5EF4-FFF2-40B4-BE49-F238E27FC236}">
                <a16:creationId xmlns:a16="http://schemas.microsoft.com/office/drawing/2014/main" id="{639C1B43-5C7C-4441-985D-F7D401AC8BB4}"/>
              </a:ext>
            </a:extLst>
          </p:cNvPr>
          <p:cNvSpPr>
            <a:spLocks noChangeArrowheads="1"/>
          </p:cNvSpPr>
          <p:nvPr/>
        </p:nvSpPr>
        <p:spPr bwMode="auto">
          <a:xfrm>
            <a:off x="3165026" y="4408552"/>
            <a:ext cx="5041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0.9–1.6</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812" name="Rectangle 125">
            <a:extLst>
              <a:ext uri="{FF2B5EF4-FFF2-40B4-BE49-F238E27FC236}">
                <a16:creationId xmlns:a16="http://schemas.microsoft.com/office/drawing/2014/main" id="{4DDF06E1-FD46-4794-9B9D-E2BD15A82567}"/>
              </a:ext>
            </a:extLst>
          </p:cNvPr>
          <p:cNvSpPr>
            <a:spLocks noChangeArrowheads="1"/>
          </p:cNvSpPr>
          <p:nvPr/>
        </p:nvSpPr>
        <p:spPr bwMode="auto">
          <a:xfrm>
            <a:off x="1527896" y="3958205"/>
            <a:ext cx="5358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5.2</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a:t>
            </a:r>
            <a:r>
              <a:rPr kumimoji="0" lang="pt-BR" alt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8.7</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813" name="Rectangle 125">
            <a:extLst>
              <a:ext uri="{FF2B5EF4-FFF2-40B4-BE49-F238E27FC236}">
                <a16:creationId xmlns:a16="http://schemas.microsoft.com/office/drawing/2014/main" id="{C4A9AAAA-7262-4CFC-A6E2-14A6D86D85C1}"/>
              </a:ext>
            </a:extLst>
          </p:cNvPr>
          <p:cNvSpPr>
            <a:spLocks noChangeArrowheads="1"/>
          </p:cNvSpPr>
          <p:nvPr/>
        </p:nvSpPr>
        <p:spPr bwMode="auto">
          <a:xfrm>
            <a:off x="3748484" y="3968915"/>
            <a:ext cx="5041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5.2–9.0</a:t>
            </a:r>
            <a:endParaRPr kumimoji="0" lang="en-US" altLang="en-US" sz="800" b="0" i="0" u="none" strike="noStrike" kern="0" cap="none" spc="0" normalizeH="0" baseline="0" noProof="0" dirty="0">
              <a:ln>
                <a:noFill/>
              </a:ln>
              <a:solidFill>
                <a:srgbClr val="FF0000"/>
              </a:solidFill>
              <a:effectLst/>
              <a:uLnTx/>
              <a:uFillTx/>
              <a:latin typeface="Arial Narrow" panose="020B0606020202030204" pitchFamily="34" charset="0"/>
              <a:ea typeface="+mn-ea"/>
              <a:cs typeface="Arial" pitchFamily="34" charset="0"/>
            </a:endParaRPr>
          </a:p>
        </p:txBody>
      </p:sp>
      <p:sp>
        <p:nvSpPr>
          <p:cNvPr id="814" name="Rectangle 125">
            <a:extLst>
              <a:ext uri="{FF2B5EF4-FFF2-40B4-BE49-F238E27FC236}">
                <a16:creationId xmlns:a16="http://schemas.microsoft.com/office/drawing/2014/main" id="{310B75A2-0472-41B8-969E-9B4E4C8E38DB}"/>
              </a:ext>
            </a:extLst>
          </p:cNvPr>
          <p:cNvSpPr>
            <a:spLocks noChangeArrowheads="1"/>
          </p:cNvSpPr>
          <p:nvPr/>
        </p:nvSpPr>
        <p:spPr bwMode="auto">
          <a:xfrm>
            <a:off x="2083178" y="3813086"/>
            <a:ext cx="552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5.5–11.5</a:t>
            </a:r>
            <a:endParaRPr kumimoji="0" lang="en-US" altLang="en-US" sz="800" b="0" i="0" u="none" strike="noStrike" kern="0" cap="none" spc="0" normalizeH="0" baseline="0" noProof="0" dirty="0">
              <a:ln>
                <a:noFill/>
              </a:ln>
              <a:solidFill>
                <a:srgbClr val="FF0000"/>
              </a:solidFill>
              <a:effectLst/>
              <a:uLnTx/>
              <a:uFillTx/>
              <a:latin typeface="Arial Narrow" panose="020B0606020202030204" pitchFamily="34" charset="0"/>
              <a:ea typeface="+mn-ea"/>
              <a:cs typeface="Arial" pitchFamily="34" charset="0"/>
            </a:endParaRPr>
          </a:p>
        </p:txBody>
      </p:sp>
      <p:sp>
        <p:nvSpPr>
          <p:cNvPr id="815" name="Rectangle 814">
            <a:extLst>
              <a:ext uri="{FF2B5EF4-FFF2-40B4-BE49-F238E27FC236}">
                <a16:creationId xmlns:a16="http://schemas.microsoft.com/office/drawing/2014/main" id="{FF542C62-D551-4A1C-97B2-8776C60E1972}"/>
              </a:ext>
            </a:extLst>
          </p:cNvPr>
          <p:cNvSpPr>
            <a:spLocks noChangeArrowheads="1"/>
          </p:cNvSpPr>
          <p:nvPr/>
        </p:nvSpPr>
        <p:spPr bwMode="auto">
          <a:xfrm>
            <a:off x="8084346" y="4180484"/>
            <a:ext cx="6196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2.87–5.7</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816" name="Rectangle 125">
            <a:extLst>
              <a:ext uri="{FF2B5EF4-FFF2-40B4-BE49-F238E27FC236}">
                <a16:creationId xmlns:a16="http://schemas.microsoft.com/office/drawing/2014/main" id="{84AFF088-CDF2-4879-A15C-193E242F4CFF}"/>
              </a:ext>
            </a:extLst>
          </p:cNvPr>
          <p:cNvSpPr>
            <a:spLocks noChangeArrowheads="1"/>
          </p:cNvSpPr>
          <p:nvPr/>
        </p:nvSpPr>
        <p:spPr bwMode="auto">
          <a:xfrm>
            <a:off x="6619595" y="4216445"/>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1.4–5.1</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817" name="Rectangle 125">
            <a:extLst>
              <a:ext uri="{FF2B5EF4-FFF2-40B4-BE49-F238E27FC236}">
                <a16:creationId xmlns:a16="http://schemas.microsoft.com/office/drawing/2014/main" id="{9F954484-630E-44CE-8998-485246B182C4}"/>
              </a:ext>
            </a:extLst>
          </p:cNvPr>
          <p:cNvSpPr>
            <a:spLocks noChangeArrowheads="1"/>
          </p:cNvSpPr>
          <p:nvPr/>
        </p:nvSpPr>
        <p:spPr bwMode="auto">
          <a:xfrm>
            <a:off x="6012025" y="4349211"/>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1.0-2.8</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
        <p:nvSpPr>
          <p:cNvPr id="818" name="Rectangle 125">
            <a:extLst>
              <a:ext uri="{FF2B5EF4-FFF2-40B4-BE49-F238E27FC236}">
                <a16:creationId xmlns:a16="http://schemas.microsoft.com/office/drawing/2014/main" id="{9753F268-476C-4473-B4A7-05BB4575C834}"/>
              </a:ext>
            </a:extLst>
          </p:cNvPr>
          <p:cNvSpPr>
            <a:spLocks noChangeArrowheads="1"/>
          </p:cNvSpPr>
          <p:nvPr/>
        </p:nvSpPr>
        <p:spPr bwMode="auto">
          <a:xfrm>
            <a:off x="7603206" y="4510611"/>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95% CI: </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rPr>
              <a:t>0.2-0.6</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a typeface="+mn-ea"/>
              <a:cs typeface="Arial" pitchFamily="34" charset="0"/>
            </a:endParaRPr>
          </a:p>
        </p:txBody>
      </p:sp>
    </p:spTree>
    <p:extLst>
      <p:ext uri="{BB962C8B-B14F-4D97-AF65-F5344CB8AC3E}">
        <p14:creationId xmlns:p14="http://schemas.microsoft.com/office/powerpoint/2010/main" val="4032052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414282"/>
            <a:ext cx="7389845" cy="584775"/>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Significant Predictors of Off-Treatment MVF</a:t>
            </a:r>
            <a:endParaRPr kumimoji="0" lang="en-US" sz="22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Cummings SR,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 </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2017; [Published only ahead of print November 4, 2017]. 10.1002/jbmr.3337</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3438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04" name="Content Placeholder 8">
            <a:extLst>
              <a:ext uri="{FF2B5EF4-FFF2-40B4-BE49-F238E27FC236}">
                <a16:creationId xmlns:a16="http://schemas.microsoft.com/office/drawing/2014/main" id="{D02D7292-83A5-4823-A1F8-540754270558}"/>
              </a:ext>
            </a:extLst>
          </p:cNvPr>
          <p:cNvGraphicFramePr>
            <a:graphicFrameLocks/>
          </p:cNvGraphicFramePr>
          <p:nvPr/>
        </p:nvGraphicFramePr>
        <p:xfrm>
          <a:off x="274318" y="2541601"/>
          <a:ext cx="8595360" cy="2057400"/>
        </p:xfrm>
        <a:graphic>
          <a:graphicData uri="http://schemas.openxmlformats.org/drawingml/2006/table">
            <a:tbl>
              <a:tblPr firstRow="1" bandRow="1">
                <a:effectLst>
                  <a:outerShdw blurRad="50800" dist="38100" dir="2700000" algn="tl" rotWithShape="0">
                    <a:prstClr val="black">
                      <a:alpha val="40000"/>
                    </a:prstClr>
                  </a:outerShdw>
                </a:effectLst>
              </a:tblPr>
              <a:tblGrid>
                <a:gridCol w="384048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tblGrid>
              <a:tr h="548640">
                <a:tc>
                  <a:txBody>
                    <a:bodyPr/>
                    <a:lstStyle>
                      <a:lvl1pPr marL="0" algn="l" defTabSz="914400" rtl="0" eaLnBrk="1" latinLnBrk="0" hangingPunct="1">
                        <a:defRPr sz="1800" b="1" kern="1200">
                          <a:solidFill>
                            <a:schemeClr val="bg1"/>
                          </a:solidFill>
                          <a:latin typeface="Roboto"/>
                        </a:defRPr>
                      </a:lvl1pPr>
                      <a:lvl2pPr marL="457200" algn="l" defTabSz="914400" rtl="0" eaLnBrk="1" latinLnBrk="0" hangingPunct="1">
                        <a:defRPr sz="1800" b="1" kern="1200">
                          <a:solidFill>
                            <a:schemeClr val="bg1"/>
                          </a:solidFill>
                          <a:latin typeface="Roboto"/>
                        </a:defRPr>
                      </a:lvl2pPr>
                      <a:lvl3pPr marL="914400" algn="l" defTabSz="914400" rtl="0" eaLnBrk="1" latinLnBrk="0" hangingPunct="1">
                        <a:defRPr sz="1800" b="1" kern="1200">
                          <a:solidFill>
                            <a:schemeClr val="bg1"/>
                          </a:solidFill>
                          <a:latin typeface="Roboto"/>
                        </a:defRPr>
                      </a:lvl3pPr>
                      <a:lvl4pPr marL="1371600" algn="l" defTabSz="914400" rtl="0" eaLnBrk="1" latinLnBrk="0" hangingPunct="1">
                        <a:defRPr sz="1800" b="1" kern="1200">
                          <a:solidFill>
                            <a:schemeClr val="bg1"/>
                          </a:solidFill>
                          <a:latin typeface="Roboto"/>
                        </a:defRPr>
                      </a:lvl4pPr>
                      <a:lvl5pPr marL="1828800" algn="l" defTabSz="914400" rtl="0" eaLnBrk="1" latinLnBrk="0" hangingPunct="1">
                        <a:defRPr sz="1800" b="1" kern="1200">
                          <a:solidFill>
                            <a:schemeClr val="bg1"/>
                          </a:solidFill>
                          <a:latin typeface="Roboto"/>
                        </a:defRPr>
                      </a:lvl5pPr>
                      <a:lvl6pPr marL="2286000" algn="l" defTabSz="914400" rtl="0" eaLnBrk="1" latinLnBrk="0" hangingPunct="1">
                        <a:defRPr sz="1800" b="1" kern="1200">
                          <a:solidFill>
                            <a:schemeClr val="bg1"/>
                          </a:solidFill>
                          <a:latin typeface="Roboto"/>
                        </a:defRPr>
                      </a:lvl6pPr>
                      <a:lvl7pPr marL="2743200" algn="l" defTabSz="914400" rtl="0" eaLnBrk="1" latinLnBrk="0" hangingPunct="1">
                        <a:defRPr sz="1800" b="1" kern="1200">
                          <a:solidFill>
                            <a:schemeClr val="bg1"/>
                          </a:solidFill>
                          <a:latin typeface="Roboto"/>
                        </a:defRPr>
                      </a:lvl7pPr>
                      <a:lvl8pPr marL="3200400" algn="l" defTabSz="914400" rtl="0" eaLnBrk="1" latinLnBrk="0" hangingPunct="1">
                        <a:defRPr sz="1800" b="1" kern="1200">
                          <a:solidFill>
                            <a:schemeClr val="bg1"/>
                          </a:solidFill>
                          <a:latin typeface="Roboto"/>
                        </a:defRPr>
                      </a:lvl8pPr>
                      <a:lvl9pPr marL="3657600" algn="l" defTabSz="914400" rtl="0" eaLnBrk="1" latinLnBrk="0" hangingPunct="1">
                        <a:defRPr sz="1800" b="1" kern="1200">
                          <a:solidFill>
                            <a:schemeClr val="bg1"/>
                          </a:solidFill>
                          <a:latin typeface="Roboto"/>
                        </a:defRPr>
                      </a:lvl9pPr>
                    </a:lstStyle>
                    <a:p>
                      <a:r>
                        <a:rPr lang="en-US" sz="1800" dirty="0">
                          <a:solidFill>
                            <a:schemeClr val="tx1">
                              <a:lumMod val="85000"/>
                              <a:lumOff val="15000"/>
                            </a:schemeClr>
                          </a:solidFill>
                          <a:latin typeface="Arial Narrow" panose="020B0606020202030204" pitchFamily="34" charset="0"/>
                        </a:rPr>
                        <a:t>Significant Covariates</a:t>
                      </a:r>
                    </a:p>
                  </a:txBody>
                  <a:tcPr marT="60960" marB="60960" anchor="b">
                    <a:lnL w="12700" cap="flat" cmpd="sng" algn="ctr">
                      <a:solidFill>
                        <a:schemeClr val="bg2">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b="1" kern="1200">
                          <a:solidFill>
                            <a:schemeClr val="bg1"/>
                          </a:solidFill>
                          <a:latin typeface="Roboto"/>
                        </a:defRPr>
                      </a:lvl1pPr>
                      <a:lvl2pPr marL="457200" algn="l" defTabSz="914400" rtl="0" eaLnBrk="1" latinLnBrk="0" hangingPunct="1">
                        <a:defRPr sz="1800" b="1" kern="1200">
                          <a:solidFill>
                            <a:schemeClr val="bg1"/>
                          </a:solidFill>
                          <a:latin typeface="Roboto"/>
                        </a:defRPr>
                      </a:lvl2pPr>
                      <a:lvl3pPr marL="914400" algn="l" defTabSz="914400" rtl="0" eaLnBrk="1" latinLnBrk="0" hangingPunct="1">
                        <a:defRPr sz="1800" b="1" kern="1200">
                          <a:solidFill>
                            <a:schemeClr val="bg1"/>
                          </a:solidFill>
                          <a:latin typeface="Roboto"/>
                        </a:defRPr>
                      </a:lvl3pPr>
                      <a:lvl4pPr marL="1371600" algn="l" defTabSz="914400" rtl="0" eaLnBrk="1" latinLnBrk="0" hangingPunct="1">
                        <a:defRPr sz="1800" b="1" kern="1200">
                          <a:solidFill>
                            <a:schemeClr val="bg1"/>
                          </a:solidFill>
                          <a:latin typeface="Roboto"/>
                        </a:defRPr>
                      </a:lvl4pPr>
                      <a:lvl5pPr marL="1828800" algn="l" defTabSz="914400" rtl="0" eaLnBrk="1" latinLnBrk="0" hangingPunct="1">
                        <a:defRPr sz="1800" b="1" kern="1200">
                          <a:solidFill>
                            <a:schemeClr val="bg1"/>
                          </a:solidFill>
                          <a:latin typeface="Roboto"/>
                        </a:defRPr>
                      </a:lvl5pPr>
                      <a:lvl6pPr marL="2286000" algn="l" defTabSz="914400" rtl="0" eaLnBrk="1" latinLnBrk="0" hangingPunct="1">
                        <a:defRPr sz="1800" b="1" kern="1200">
                          <a:solidFill>
                            <a:schemeClr val="bg1"/>
                          </a:solidFill>
                          <a:latin typeface="Roboto"/>
                        </a:defRPr>
                      </a:lvl6pPr>
                      <a:lvl7pPr marL="2743200" algn="l" defTabSz="914400" rtl="0" eaLnBrk="1" latinLnBrk="0" hangingPunct="1">
                        <a:defRPr sz="1800" b="1" kern="1200">
                          <a:solidFill>
                            <a:schemeClr val="bg1"/>
                          </a:solidFill>
                          <a:latin typeface="Roboto"/>
                        </a:defRPr>
                      </a:lvl7pPr>
                      <a:lvl8pPr marL="3200400" algn="l" defTabSz="914400" rtl="0" eaLnBrk="1" latinLnBrk="0" hangingPunct="1">
                        <a:defRPr sz="1800" b="1" kern="1200">
                          <a:solidFill>
                            <a:schemeClr val="bg1"/>
                          </a:solidFill>
                          <a:latin typeface="Roboto"/>
                        </a:defRPr>
                      </a:lvl8pPr>
                      <a:lvl9pPr marL="3657600" algn="l" defTabSz="914400" rtl="0" eaLnBrk="1" latinLnBrk="0" hangingPunct="1">
                        <a:defRPr sz="1800" b="1" kern="1200">
                          <a:solidFill>
                            <a:schemeClr val="bg1"/>
                          </a:solidFill>
                          <a:latin typeface="Roboto"/>
                        </a:defRPr>
                      </a:lvl9pPr>
                    </a:lstStyle>
                    <a:p>
                      <a:pPr algn="ctr"/>
                      <a:r>
                        <a:rPr lang="en-US" sz="1800" dirty="0">
                          <a:solidFill>
                            <a:schemeClr val="tx1">
                              <a:lumMod val="85000"/>
                              <a:lumOff val="15000"/>
                            </a:schemeClr>
                          </a:solidFill>
                          <a:latin typeface="Arial Narrow" panose="020B0606020202030204" pitchFamily="34" charset="0"/>
                        </a:rPr>
                        <a:t>772 Patients</a:t>
                      </a:r>
                    </a:p>
                    <a:p>
                      <a:pPr algn="ctr"/>
                      <a:r>
                        <a:rPr lang="en-US" sz="1800" dirty="0">
                          <a:solidFill>
                            <a:schemeClr val="tx1">
                              <a:lumMod val="85000"/>
                              <a:lumOff val="15000"/>
                            </a:schemeClr>
                          </a:solidFill>
                          <a:latin typeface="Arial Narrow" panose="020B0606020202030204" pitchFamily="34" charset="0"/>
                        </a:rPr>
                        <a:t>Included</a:t>
                      </a:r>
                      <a:r>
                        <a:rPr lang="en-US" sz="1800" baseline="30000" dirty="0">
                          <a:solidFill>
                            <a:schemeClr val="tx1">
                              <a:lumMod val="85000"/>
                              <a:lumOff val="15000"/>
                            </a:schemeClr>
                          </a:solidFill>
                          <a:latin typeface="Arial Narrow" panose="020B0606020202030204" pitchFamily="34" charset="0"/>
                        </a:rPr>
                        <a: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chemeClr val="tx1">
                              <a:lumMod val="85000"/>
                              <a:lumOff val="15000"/>
                            </a:schemeClr>
                          </a:solidFill>
                          <a:latin typeface="Arial Narrow" panose="020B0606020202030204" pitchFamily="34" charset="0"/>
                        </a:rPr>
                        <a:t>OR (95%</a:t>
                      </a:r>
                      <a:r>
                        <a:rPr lang="en-US" sz="1800" baseline="0" dirty="0">
                          <a:solidFill>
                            <a:schemeClr val="tx1">
                              <a:lumMod val="85000"/>
                              <a:lumOff val="15000"/>
                            </a:schemeClr>
                          </a:solidFill>
                          <a:latin typeface="Arial Narrow" panose="020B0606020202030204" pitchFamily="34" charset="0"/>
                        </a:rPr>
                        <a:t> CI)</a:t>
                      </a:r>
                      <a:endParaRPr lang="en-US" sz="1800" dirty="0">
                        <a:solidFill>
                          <a:schemeClr val="tx1">
                            <a:lumMod val="85000"/>
                            <a:lumOff val="15000"/>
                          </a:schemeClr>
                        </a:solidFill>
                        <a:latin typeface="Arial Narrow" panose="020B0606020202030204" pitchFamily="34" charset="0"/>
                      </a:endParaRPr>
                    </a:p>
                  </a:txBody>
                  <a:tcPr marT="60960" marB="6096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b="1" kern="1200">
                          <a:solidFill>
                            <a:schemeClr val="bg1"/>
                          </a:solidFill>
                          <a:latin typeface="Roboto"/>
                        </a:defRPr>
                      </a:lvl1pPr>
                      <a:lvl2pPr marL="457200" algn="l" defTabSz="914400" rtl="0" eaLnBrk="1" latinLnBrk="0" hangingPunct="1">
                        <a:defRPr sz="1800" b="1" kern="1200">
                          <a:solidFill>
                            <a:schemeClr val="bg1"/>
                          </a:solidFill>
                          <a:latin typeface="Roboto"/>
                        </a:defRPr>
                      </a:lvl2pPr>
                      <a:lvl3pPr marL="914400" algn="l" defTabSz="914400" rtl="0" eaLnBrk="1" latinLnBrk="0" hangingPunct="1">
                        <a:defRPr sz="1800" b="1" kern="1200">
                          <a:solidFill>
                            <a:schemeClr val="bg1"/>
                          </a:solidFill>
                          <a:latin typeface="Roboto"/>
                        </a:defRPr>
                      </a:lvl3pPr>
                      <a:lvl4pPr marL="1371600" algn="l" defTabSz="914400" rtl="0" eaLnBrk="1" latinLnBrk="0" hangingPunct="1">
                        <a:defRPr sz="1800" b="1" kern="1200">
                          <a:solidFill>
                            <a:schemeClr val="bg1"/>
                          </a:solidFill>
                          <a:latin typeface="Roboto"/>
                        </a:defRPr>
                      </a:lvl4pPr>
                      <a:lvl5pPr marL="1828800" algn="l" defTabSz="914400" rtl="0" eaLnBrk="1" latinLnBrk="0" hangingPunct="1">
                        <a:defRPr sz="1800" b="1" kern="1200">
                          <a:solidFill>
                            <a:schemeClr val="bg1"/>
                          </a:solidFill>
                          <a:latin typeface="Roboto"/>
                        </a:defRPr>
                      </a:lvl5pPr>
                      <a:lvl6pPr marL="2286000" algn="l" defTabSz="914400" rtl="0" eaLnBrk="1" latinLnBrk="0" hangingPunct="1">
                        <a:defRPr sz="1800" b="1" kern="1200">
                          <a:solidFill>
                            <a:schemeClr val="bg1"/>
                          </a:solidFill>
                          <a:latin typeface="Roboto"/>
                        </a:defRPr>
                      </a:lvl6pPr>
                      <a:lvl7pPr marL="2743200" algn="l" defTabSz="914400" rtl="0" eaLnBrk="1" latinLnBrk="0" hangingPunct="1">
                        <a:defRPr sz="1800" b="1" kern="1200">
                          <a:solidFill>
                            <a:schemeClr val="bg1"/>
                          </a:solidFill>
                          <a:latin typeface="Roboto"/>
                        </a:defRPr>
                      </a:lvl7pPr>
                      <a:lvl8pPr marL="3200400" algn="l" defTabSz="914400" rtl="0" eaLnBrk="1" latinLnBrk="0" hangingPunct="1">
                        <a:defRPr sz="1800" b="1" kern="1200">
                          <a:solidFill>
                            <a:schemeClr val="bg1"/>
                          </a:solidFill>
                          <a:latin typeface="Roboto"/>
                        </a:defRPr>
                      </a:lvl8pPr>
                      <a:lvl9pPr marL="3657600" algn="l" defTabSz="914400" rtl="0" eaLnBrk="1" latinLnBrk="0" hangingPunct="1">
                        <a:defRPr sz="1800" b="1" kern="1200">
                          <a:solidFill>
                            <a:schemeClr val="bg1"/>
                          </a:solidFill>
                          <a:latin typeface="Roboto"/>
                        </a:defRPr>
                      </a:lvl9pPr>
                    </a:lstStyle>
                    <a:p>
                      <a:pPr algn="ctr"/>
                      <a:r>
                        <a:rPr lang="en-US" sz="1800" dirty="0">
                          <a:solidFill>
                            <a:schemeClr val="tx1">
                              <a:lumMod val="85000"/>
                              <a:lumOff val="15000"/>
                            </a:schemeClr>
                          </a:solidFill>
                          <a:latin typeface="Arial Narrow" panose="020B0606020202030204" pitchFamily="34" charset="0"/>
                        </a:rPr>
                        <a:t>1,471 Patients</a:t>
                      </a:r>
                    </a:p>
                    <a:p>
                      <a:pPr algn="ctr"/>
                      <a:r>
                        <a:rPr lang="en-US" sz="1800" dirty="0">
                          <a:solidFill>
                            <a:schemeClr val="tx1">
                              <a:lumMod val="85000"/>
                              <a:lumOff val="15000"/>
                            </a:schemeClr>
                          </a:solidFill>
                          <a:latin typeface="Arial Narrow" panose="020B0606020202030204" pitchFamily="34" charset="0"/>
                        </a:rPr>
                        <a:t>Included</a:t>
                      </a:r>
                      <a:r>
                        <a:rPr lang="en-US" sz="1800" baseline="30000" dirty="0">
                          <a:solidFill>
                            <a:schemeClr val="tx1">
                              <a:lumMod val="85000"/>
                              <a:lumOff val="15000"/>
                            </a:schemeClr>
                          </a:solidFill>
                          <a:latin typeface="Arial Narrow" panose="020B0606020202030204" pitchFamily="34" charset="0"/>
                        </a:rPr>
                        <a:t>*</a:t>
                      </a:r>
                    </a:p>
                    <a:p>
                      <a:pPr algn="ctr"/>
                      <a:r>
                        <a:rPr lang="en-US" sz="1800" baseline="0" dirty="0">
                          <a:solidFill>
                            <a:schemeClr val="tx1">
                              <a:lumMod val="85000"/>
                              <a:lumOff val="15000"/>
                            </a:schemeClr>
                          </a:solidFill>
                          <a:latin typeface="Arial Narrow" panose="020B0606020202030204" pitchFamily="34" charset="0"/>
                        </a:rPr>
                        <a:t>OR (95% CI)</a:t>
                      </a:r>
                    </a:p>
                  </a:txBody>
                  <a:tcPr marT="60960" marB="60960" anchor="b">
                    <a:lnL w="12700" cap="flat" cmpd="sng" algn="ctr">
                      <a:no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r>
                        <a:rPr lang="en-US" sz="1400" dirty="0">
                          <a:latin typeface="Arial Narrow" panose="020B0606020202030204" pitchFamily="34" charset="0"/>
                        </a:rPr>
                        <a:t>Prior </a:t>
                      </a:r>
                      <a:r>
                        <a:rPr lang="en-US" sz="1400" dirty="0" err="1">
                          <a:latin typeface="Arial Narrow" panose="020B0606020202030204" pitchFamily="34" charset="0"/>
                        </a:rPr>
                        <a:t>VFx</a:t>
                      </a:r>
                      <a:r>
                        <a:rPr lang="en-US" sz="1400" baseline="30000" dirty="0">
                          <a:latin typeface="Arial Narrow" panose="020B0606020202030204" pitchFamily="34" charset="0"/>
                        </a:rPr>
                        <a:t>‡</a:t>
                      </a:r>
                      <a:r>
                        <a:rPr lang="en-US" sz="1400" dirty="0">
                          <a:latin typeface="Arial Narrow" panose="020B0606020202030204" pitchFamily="34" charset="0"/>
                        </a:rPr>
                        <a:t> (yes vs no)</a:t>
                      </a:r>
                      <a:endParaRPr lang="en-US" sz="1400" dirty="0">
                        <a:solidFill>
                          <a:schemeClr val="tx1"/>
                        </a:solidFill>
                        <a:latin typeface="Arial Narrow" panose="020B0606020202030204" pitchFamily="34" charset="0"/>
                      </a:endParaRPr>
                    </a:p>
                  </a:txBody>
                  <a:tcPr marT="60960" marB="60960" anchor="ctr">
                    <a:lnL w="12700" cap="flat" cmpd="sng" algn="ctr">
                      <a:solidFill>
                        <a:schemeClr val="bg2">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a:r>
                        <a:rPr lang="is-IS" sz="1400" dirty="0">
                          <a:latin typeface="Arial Narrow" panose="020B0606020202030204" pitchFamily="34" charset="0"/>
                        </a:rPr>
                        <a:t>3.6 (1.8–7.1)</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a:r>
                        <a:rPr lang="is-IS" sz="1400" dirty="0">
                          <a:latin typeface="Arial Narrow" panose="020B0606020202030204" pitchFamily="34" charset="0"/>
                        </a:rPr>
                        <a:t>3.9 (2.1–7.2)</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r>
                        <a:rPr lang="en-US" sz="1400" dirty="0">
                          <a:latin typeface="Arial Narrow" panose="020B0606020202030204" pitchFamily="34" charset="0"/>
                        </a:rPr>
                        <a:t>Off-treatment duration (per year)</a:t>
                      </a:r>
                      <a:endParaRPr lang="en-US" sz="1400" dirty="0">
                        <a:solidFill>
                          <a:schemeClr val="tx1"/>
                        </a:solidFill>
                        <a:latin typeface="Arial Narrow" panose="020B0606020202030204" pitchFamily="34" charset="0"/>
                      </a:endParaRPr>
                    </a:p>
                  </a:txBody>
                  <a:tcPr marT="60960" marB="60960" anchor="ctr">
                    <a:lnL w="12700" cap="flat" cmpd="sng" algn="ctr">
                      <a:solidFill>
                        <a:schemeClr val="bg2">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a:r>
                        <a:rPr lang="is-IS" sz="1400" dirty="0">
                          <a:latin typeface="Arial Narrow" panose="020B0606020202030204" pitchFamily="34" charset="0"/>
                        </a:rPr>
                        <a:t>1.4 (1.1–1.7)</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a:r>
                        <a:rPr lang="is-IS" sz="1400" dirty="0">
                          <a:latin typeface="Arial Narrow" panose="020B0606020202030204" pitchFamily="34" charset="0"/>
                        </a:rPr>
                        <a:t>1.6 (1.3–1.9)</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EADBD2"/>
                    </a:solidFill>
                  </a:tcPr>
                </a:tc>
                <a:extLst>
                  <a:ext uri="{0D108BD9-81ED-4DB2-BD59-A6C34878D82A}">
                    <a16:rowId xmlns:a16="http://schemas.microsoft.com/office/drawing/2014/main" val="2656886808"/>
                  </a:ext>
                </a:extLst>
              </a:tr>
              <a:tr h="37084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r>
                        <a:rPr lang="en-US" sz="1400" dirty="0">
                          <a:latin typeface="Arial Narrow" panose="020B0606020202030204" pitchFamily="34" charset="0"/>
                        </a:rPr>
                        <a:t>Annualized off-treatment total hip BMD loss</a:t>
                      </a:r>
                      <a:r>
                        <a:rPr lang="en-US" sz="1400" baseline="30000" dirty="0">
                          <a:latin typeface="Arial Narrow" panose="020B0606020202030204" pitchFamily="34" charset="0"/>
                        </a:rPr>
                        <a:t>§</a:t>
                      </a:r>
                      <a:r>
                        <a:rPr lang="en-US" sz="1400" dirty="0">
                          <a:latin typeface="Arial Narrow" panose="020B0606020202030204" pitchFamily="34" charset="0"/>
                        </a:rPr>
                        <a:t> (per 1%)</a:t>
                      </a:r>
                      <a:endParaRPr lang="en-US" sz="1400" dirty="0">
                        <a:solidFill>
                          <a:schemeClr val="tx1"/>
                        </a:solidFill>
                        <a:latin typeface="Arial Narrow" panose="020B0606020202030204" pitchFamily="34" charset="0"/>
                      </a:endParaRPr>
                    </a:p>
                  </a:txBody>
                  <a:tcPr marT="60960" marB="60960" anchor="ctr">
                    <a:lnL w="12700" cap="flat" cmpd="sng" algn="ctr">
                      <a:solidFill>
                        <a:schemeClr val="bg2">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400" dirty="0">
                          <a:latin typeface="Arial Narrow" panose="020B0606020202030204" pitchFamily="34" charset="0"/>
                        </a:rPr>
                        <a:t>1.2 (1.1–1.3)</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DBD2"/>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a:r>
                        <a:rPr lang="en-US" sz="1400" dirty="0">
                          <a:latin typeface="Arial Narrow" panose="020B0606020202030204" pitchFamily="34" charset="0"/>
                        </a:rPr>
                        <a:t>NA</a:t>
                      </a:r>
                      <a:endParaRPr lang="en-US" sz="1400" dirty="0">
                        <a:solidFill>
                          <a:schemeClr val="tx1"/>
                        </a:solidFill>
                        <a:latin typeface="Arial Narrow" panose="020B0606020202030204" pitchFamily="34" charset="0"/>
                      </a:endParaRPr>
                    </a:p>
                  </a:txBody>
                  <a:tcPr marT="60960" marB="60960" anchor="ctr">
                    <a:lnL w="12700" cap="flat" cmpd="sng" algn="ctr">
                      <a:no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6350" cap="flat" cmpd="sng" algn="ctr">
                      <a:noFill/>
                      <a:prstDash val="solid"/>
                      <a:miter lim="800000"/>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DBD2"/>
                    </a:solidFill>
                  </a:tcPr>
                </a:tc>
                <a:extLst>
                  <a:ext uri="{0D108BD9-81ED-4DB2-BD59-A6C34878D82A}">
                    <a16:rowId xmlns:a16="http://schemas.microsoft.com/office/drawing/2014/main" val="302907287"/>
                  </a:ext>
                </a:extLst>
              </a:tr>
            </a:tbl>
          </a:graphicData>
        </a:graphic>
      </p:graphicFrame>
      <p:sp>
        <p:nvSpPr>
          <p:cNvPr id="105" name="Content Placeholder 3">
            <a:extLst>
              <a:ext uri="{FF2B5EF4-FFF2-40B4-BE49-F238E27FC236}">
                <a16:creationId xmlns:a16="http://schemas.microsoft.com/office/drawing/2014/main" id="{677E095E-8BD5-4788-9CD0-7023CAB3A94A}"/>
              </a:ext>
            </a:extLst>
          </p:cNvPr>
          <p:cNvSpPr txBox="1">
            <a:spLocks/>
          </p:cNvSpPr>
          <p:nvPr/>
        </p:nvSpPr>
        <p:spPr>
          <a:xfrm>
            <a:off x="526774" y="1504744"/>
            <a:ext cx="8229600" cy="12342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marR="0" lvl="0" indent="-228600" algn="l" defTabSz="685800" rtl="0" eaLnBrk="1" fontAlgn="auto" latinLnBrk="0" hangingPunct="1">
              <a:lnSpc>
                <a:spcPct val="90000"/>
              </a:lnSpc>
              <a:spcBef>
                <a:spcPts val="750"/>
              </a:spcBef>
              <a:spcAft>
                <a:spcPts val="0"/>
              </a:spcAft>
              <a:buClr>
                <a:srgbClr val="D2A58E"/>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Prior vertebral fracture is the strongest predictor of off-treatment vertebral fractures</a:t>
            </a:r>
          </a:p>
          <a:p>
            <a:pPr marL="228600" marR="0" lvl="0" indent="-228600" algn="l" defTabSz="685800" rtl="0" eaLnBrk="1" fontAlgn="auto" latinLnBrk="0" hangingPunct="1">
              <a:lnSpc>
                <a:spcPct val="90000"/>
              </a:lnSpc>
              <a:spcBef>
                <a:spcPts val="750"/>
              </a:spcBef>
              <a:spcAft>
                <a:spcPts val="0"/>
              </a:spcAft>
              <a:buClr>
                <a:srgbClr val="D2A58E"/>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Other predictors of MVF were time off-treatment and rate of </a:t>
            </a:r>
            <a:b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off-treatment total hip BMD loss</a:t>
            </a:r>
          </a:p>
        </p:txBody>
      </p:sp>
      <p:sp>
        <p:nvSpPr>
          <p:cNvPr id="106" name="Text Placeholder 4">
            <a:extLst>
              <a:ext uri="{FF2B5EF4-FFF2-40B4-BE49-F238E27FC236}">
                <a16:creationId xmlns:a16="http://schemas.microsoft.com/office/drawing/2014/main" id="{962DC69B-991E-4E49-AE9D-B0DC797FD4D4}"/>
              </a:ext>
            </a:extLst>
          </p:cNvPr>
          <p:cNvSpPr txBox="1">
            <a:spLocks/>
          </p:cNvSpPr>
          <p:nvPr/>
        </p:nvSpPr>
        <p:spPr>
          <a:xfrm>
            <a:off x="274318" y="4897714"/>
            <a:ext cx="8595360" cy="121873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*1,471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included 470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who discontinued placebo and 1,001 patients who discontinued denosumab;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ea typeface="+mn-ea"/>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772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included 307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who discontinued placebo and 465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who discontinued denosumab, and had available off-treatment annualized total hip BMD change assessments;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ea typeface="+mn-ea"/>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“Prior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ea typeface="+mn-ea"/>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 includes any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ea typeface="+mn-ea"/>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 sustained before or during treatment;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ea typeface="+mn-ea"/>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“Off-treatment annualized total hip BMD loss” was defined as annualized percent change in total hip BMD after treatment discontinuation,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ea typeface="+mn-ea"/>
              </a:rPr>
              <a:t>ie</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 between the last on- and off-treatment BMD assessments. </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BMD = bone mineral density;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CI = confidence interval; NA = not applicable; OR = odds ratio;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ea typeface="+mn-ea"/>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rPr>
              <a:t> = vertebral fracture</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a typeface="+mn-ea"/>
            </a:endParaRPr>
          </a:p>
        </p:txBody>
      </p:sp>
    </p:spTree>
    <p:extLst>
      <p:ext uri="{BB962C8B-B14F-4D97-AF65-F5344CB8AC3E}">
        <p14:creationId xmlns:p14="http://schemas.microsoft.com/office/powerpoint/2010/main" val="294928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84038"/>
            <a:ext cx="7389845" cy="954107"/>
          </a:xfrm>
          <a:prstGeom prst="rect">
            <a:avLst/>
          </a:prstGeom>
        </p:spPr>
        <p:txBody>
          <a:bodyPr wrap="square">
            <a:spAutoFit/>
          </a:bodyPr>
          <a:lstStyle/>
          <a:p>
            <a:pPr lvl="0" defTabSz="342991">
              <a:defRPr/>
            </a:pPr>
            <a:r>
              <a:rPr lang="en-US" sz="2800" b="1" dirty="0">
                <a:solidFill>
                  <a:srgbClr val="7B4A31"/>
                </a:solidFill>
                <a:latin typeface="Arial Narrow" panose="020B0606020202030204" pitchFamily="34" charset="0"/>
              </a:rPr>
              <a:t>In Patients at Imminent Risk, Absolute Cumulative Fracture Risk Remains Elevated Over Time</a:t>
            </a:r>
            <a:endPar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296777"/>
            <a:ext cx="9162797" cy="3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845BC2E0-C48F-45D0-920A-DDCA88979909}"/>
              </a:ext>
            </a:extLst>
          </p:cNvPr>
          <p:cNvSpPr/>
          <p:nvPr/>
        </p:nvSpPr>
        <p:spPr>
          <a:xfrm>
            <a:off x="31549" y="6464152"/>
            <a:ext cx="7960770" cy="400110"/>
          </a:xfrm>
          <a:prstGeom prst="rect">
            <a:avLst/>
          </a:prstGeom>
        </p:spPr>
        <p:txBody>
          <a:bodyPr wrap="square">
            <a:spAutoFit/>
          </a:bodyPr>
          <a:lstStyle/>
          <a:p>
            <a:pPr defTabSz="342900">
              <a:buClr>
                <a:srgbClr val="00ADF1"/>
              </a:buClr>
            </a:pPr>
            <a:r>
              <a:rPr lang="en-CA" sz="1000" dirty="0">
                <a:solidFill>
                  <a:prstClr val="black">
                    <a:lumMod val="75000"/>
                    <a:lumOff val="25000"/>
                  </a:prstClr>
                </a:solidFill>
                <a:latin typeface="Arial Narrow" panose="020B0606020202030204" pitchFamily="34" charset="0"/>
              </a:rPr>
              <a:t>Analysis of a large Medicare sample of women ≥ 65 years old with an incident clinical fracture.</a:t>
            </a:r>
          </a:p>
          <a:p>
            <a:pPr defTabSz="342900">
              <a:buClr>
                <a:srgbClr val="00ADF1"/>
              </a:buClr>
            </a:pPr>
            <a:r>
              <a:rPr lang="en-CA" sz="1000" dirty="0">
                <a:solidFill>
                  <a:prstClr val="black">
                    <a:lumMod val="75000"/>
                    <a:lumOff val="25000"/>
                  </a:prstClr>
                </a:solidFill>
                <a:latin typeface="Arial Narrow" panose="020B0606020202030204" pitchFamily="34" charset="0"/>
              </a:rPr>
              <a:t>Balasubramanian A, et al. Presented at: ASBMR annual meeting; October 16-18, 2016; Atlanta, GA.</a:t>
            </a:r>
          </a:p>
        </p:txBody>
      </p:sp>
      <p:sp>
        <p:nvSpPr>
          <p:cNvPr id="25" name="Rectangle 24">
            <a:extLst>
              <a:ext uri="{FF2B5EF4-FFF2-40B4-BE49-F238E27FC236}">
                <a16:creationId xmlns:a16="http://schemas.microsoft.com/office/drawing/2014/main" id="{B12B7D90-6E28-4539-9C1B-96716BF73A57}"/>
              </a:ext>
            </a:extLst>
          </p:cNvPr>
          <p:cNvSpPr/>
          <p:nvPr/>
        </p:nvSpPr>
        <p:spPr bwMode="auto">
          <a:xfrm>
            <a:off x="4159060" y="2487279"/>
            <a:ext cx="4089479" cy="2468880"/>
          </a:xfrm>
          <a:prstGeom prst="rect">
            <a:avLst/>
          </a:prstGeom>
          <a:solidFill>
            <a:srgbClr val="EAE2C4">
              <a:alpha val="50000"/>
            </a:srgb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charset="0"/>
            </a:endParaRPr>
          </a:p>
        </p:txBody>
      </p:sp>
      <p:sp>
        <p:nvSpPr>
          <p:cNvPr id="26" name="Rectangle 25">
            <a:extLst>
              <a:ext uri="{FF2B5EF4-FFF2-40B4-BE49-F238E27FC236}">
                <a16:creationId xmlns:a16="http://schemas.microsoft.com/office/drawing/2014/main" id="{DF14C6B1-9D7D-46D0-9CBE-98BD5E8BD786}"/>
              </a:ext>
            </a:extLst>
          </p:cNvPr>
          <p:cNvSpPr/>
          <p:nvPr/>
        </p:nvSpPr>
        <p:spPr bwMode="auto">
          <a:xfrm>
            <a:off x="1452060" y="2487279"/>
            <a:ext cx="2710400" cy="2468880"/>
          </a:xfrm>
          <a:prstGeom prst="rect">
            <a:avLst/>
          </a:prstGeom>
          <a:solidFill>
            <a:srgbClr val="F1EBD7">
              <a:alpha val="50000"/>
            </a:srgb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charset="0"/>
            </a:endParaRPr>
          </a:p>
        </p:txBody>
      </p:sp>
      <p:sp>
        <p:nvSpPr>
          <p:cNvPr id="27" name="Large Area">
            <a:extLst>
              <a:ext uri="{FF2B5EF4-FFF2-40B4-BE49-F238E27FC236}">
                <a16:creationId xmlns:a16="http://schemas.microsoft.com/office/drawing/2014/main" id="{37A9CF3C-6514-4A64-A02B-08F2B4C7D293}"/>
              </a:ext>
            </a:extLst>
          </p:cNvPr>
          <p:cNvSpPr/>
          <p:nvPr/>
        </p:nvSpPr>
        <p:spPr bwMode="auto">
          <a:xfrm>
            <a:off x="1440486" y="2762133"/>
            <a:ext cx="6808054" cy="2197633"/>
          </a:xfrm>
          <a:custGeom>
            <a:avLst/>
            <a:gdLst>
              <a:gd name="connsiteX0" fmla="*/ 0 w 6808054"/>
              <a:gd name="connsiteY0" fmla="*/ 2197633 h 2197633"/>
              <a:gd name="connsiteX1" fmla="*/ 6808054 w 6808054"/>
              <a:gd name="connsiteY1" fmla="*/ 2197633 h 2197633"/>
              <a:gd name="connsiteX2" fmla="*/ 6808054 w 6808054"/>
              <a:gd name="connsiteY2" fmla="*/ 0 h 2197633"/>
              <a:gd name="connsiteX3" fmla="*/ 2727832 w 6808054"/>
              <a:gd name="connsiteY3" fmla="*/ 929768 h 2197633"/>
              <a:gd name="connsiteX4" fmla="*/ 1360074 w 6808054"/>
              <a:gd name="connsiteY4" fmla="*/ 1513754 h 2197633"/>
              <a:gd name="connsiteX5" fmla="*/ 0 w 6808054"/>
              <a:gd name="connsiteY5" fmla="*/ 2197633 h 219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054" h="2197633">
                <a:moveTo>
                  <a:pt x="0" y="2197633"/>
                </a:moveTo>
                <a:lnTo>
                  <a:pt x="6808054" y="2197633"/>
                </a:lnTo>
                <a:lnTo>
                  <a:pt x="6808054" y="0"/>
                </a:lnTo>
                <a:lnTo>
                  <a:pt x="2727832" y="929768"/>
                </a:lnTo>
                <a:lnTo>
                  <a:pt x="1360074" y="1513754"/>
                </a:lnTo>
                <a:lnTo>
                  <a:pt x="0" y="2197633"/>
                </a:lnTo>
                <a:close/>
              </a:path>
            </a:pathLst>
          </a:custGeom>
          <a:solidFill>
            <a:srgbClr val="F2E5D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defTabSz="914400" fontAlgn="base">
              <a:spcBef>
                <a:spcPct val="0"/>
              </a:spcBef>
              <a:spcAft>
                <a:spcPct val="0"/>
              </a:spcAft>
              <a:defRPr/>
            </a:pPr>
            <a:endParaRPr lang="en-US" sz="1000" dirty="0">
              <a:solidFill>
                <a:srgbClr val="FFFFFF"/>
              </a:solidFill>
              <a:latin typeface="Arial" charset="0"/>
            </a:endParaRPr>
          </a:p>
        </p:txBody>
      </p:sp>
      <p:sp>
        <p:nvSpPr>
          <p:cNvPr id="28" name="1 year area">
            <a:extLst>
              <a:ext uri="{FF2B5EF4-FFF2-40B4-BE49-F238E27FC236}">
                <a16:creationId xmlns:a16="http://schemas.microsoft.com/office/drawing/2014/main" id="{31E0F114-1A8D-43C4-A650-0D30437E4F16}"/>
              </a:ext>
            </a:extLst>
          </p:cNvPr>
          <p:cNvSpPr/>
          <p:nvPr/>
        </p:nvSpPr>
        <p:spPr bwMode="auto">
          <a:xfrm>
            <a:off x="1440486" y="4275887"/>
            <a:ext cx="6800370" cy="691563"/>
          </a:xfrm>
          <a:custGeom>
            <a:avLst/>
            <a:gdLst>
              <a:gd name="connsiteX0" fmla="*/ 0 w 6800370"/>
              <a:gd name="connsiteY0" fmla="*/ 691563 h 691563"/>
              <a:gd name="connsiteX1" fmla="*/ 6800370 w 6800370"/>
              <a:gd name="connsiteY1" fmla="*/ 691563 h 691563"/>
              <a:gd name="connsiteX2" fmla="*/ 6800370 w 6800370"/>
              <a:gd name="connsiteY2" fmla="*/ 0 h 691563"/>
              <a:gd name="connsiteX3" fmla="*/ 1360074 w 6800370"/>
              <a:gd name="connsiteY3" fmla="*/ 0 h 691563"/>
              <a:gd name="connsiteX4" fmla="*/ 0 w 6800370"/>
              <a:gd name="connsiteY4" fmla="*/ 691563 h 69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0" h="691563">
                <a:moveTo>
                  <a:pt x="0" y="691563"/>
                </a:moveTo>
                <a:lnTo>
                  <a:pt x="6800370" y="691563"/>
                </a:lnTo>
                <a:lnTo>
                  <a:pt x="6800370" y="0"/>
                </a:lnTo>
                <a:lnTo>
                  <a:pt x="1360074" y="0"/>
                </a:lnTo>
                <a:lnTo>
                  <a:pt x="0" y="691563"/>
                </a:lnTo>
                <a:close/>
              </a:path>
            </a:pathLst>
          </a:custGeom>
          <a:solidFill>
            <a:srgbClr val="F2E5D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defTabSz="914400" fontAlgn="base">
              <a:spcBef>
                <a:spcPct val="0"/>
              </a:spcBef>
              <a:spcAft>
                <a:spcPct val="0"/>
              </a:spcAft>
              <a:defRPr/>
            </a:pPr>
            <a:endParaRPr lang="en-US" sz="1000" dirty="0">
              <a:solidFill>
                <a:srgbClr val="FFFFFF"/>
              </a:solidFill>
              <a:latin typeface="Arial" charset="0"/>
            </a:endParaRPr>
          </a:p>
        </p:txBody>
      </p:sp>
      <p:sp>
        <p:nvSpPr>
          <p:cNvPr id="29" name="TextBox 28">
            <a:extLst>
              <a:ext uri="{FF2B5EF4-FFF2-40B4-BE49-F238E27FC236}">
                <a16:creationId xmlns:a16="http://schemas.microsoft.com/office/drawing/2014/main" id="{143748F8-0104-4A7D-8846-08E7C29FE8BC}"/>
              </a:ext>
            </a:extLst>
          </p:cNvPr>
          <p:cNvSpPr txBox="1"/>
          <p:nvPr/>
        </p:nvSpPr>
        <p:spPr>
          <a:xfrm>
            <a:off x="1409751" y="5405704"/>
            <a:ext cx="6861842" cy="369332"/>
          </a:xfrm>
          <a:prstGeom prst="rect">
            <a:avLst/>
          </a:prstGeom>
          <a:noFill/>
        </p:spPr>
        <p:txBody>
          <a:bodyPr wrap="square" rtlCol="0">
            <a:spAutoFit/>
          </a:bodyPr>
          <a:lstStyle/>
          <a:p>
            <a:pPr algn="ctr" defTabSz="914400">
              <a:defRPr/>
            </a:pPr>
            <a:r>
              <a:rPr lang="en-US" b="1" dirty="0">
                <a:solidFill>
                  <a:prstClr val="black">
                    <a:lumMod val="75000"/>
                    <a:lumOff val="25000"/>
                  </a:prstClr>
                </a:solidFill>
                <a:latin typeface="Arial Narrow" panose="020B0606020202030204" pitchFamily="34" charset="0"/>
              </a:rPr>
              <a:t>Follow-up (years)</a:t>
            </a:r>
          </a:p>
        </p:txBody>
      </p:sp>
      <p:sp>
        <p:nvSpPr>
          <p:cNvPr id="30" name="TextBox 29">
            <a:extLst>
              <a:ext uri="{FF2B5EF4-FFF2-40B4-BE49-F238E27FC236}">
                <a16:creationId xmlns:a16="http://schemas.microsoft.com/office/drawing/2014/main" id="{5EC64AA0-0F3E-425C-AAFC-F9B453819C48}"/>
              </a:ext>
            </a:extLst>
          </p:cNvPr>
          <p:cNvSpPr txBox="1"/>
          <p:nvPr/>
        </p:nvSpPr>
        <p:spPr>
          <a:xfrm rot="16200000">
            <a:off x="-1049082" y="3641043"/>
            <a:ext cx="3548600" cy="286232"/>
          </a:xfrm>
          <a:prstGeom prst="rect">
            <a:avLst/>
          </a:prstGeom>
          <a:noFill/>
        </p:spPr>
        <p:txBody>
          <a:bodyPr wrap="square" rtlCol="0" anchor="b">
            <a:spAutoFit/>
          </a:bodyPr>
          <a:lstStyle/>
          <a:p>
            <a:pPr algn="ctr" defTabSz="914400">
              <a:lnSpc>
                <a:spcPct val="90000"/>
              </a:lnSpc>
              <a:defRPr/>
            </a:pPr>
            <a:r>
              <a:rPr lang="en-US" sz="1400" b="1" dirty="0">
                <a:solidFill>
                  <a:prstClr val="black">
                    <a:lumMod val="75000"/>
                    <a:lumOff val="25000"/>
                  </a:prstClr>
                </a:solidFill>
                <a:latin typeface="Arial Narrow" panose="020B0606020202030204" pitchFamily="34" charset="0"/>
              </a:rPr>
              <a:t>Cumulative risk of subsequent fracture</a:t>
            </a:r>
            <a:endParaRPr lang="en-US" sz="1100" b="1" dirty="0">
              <a:solidFill>
                <a:prstClr val="black">
                  <a:lumMod val="75000"/>
                  <a:lumOff val="25000"/>
                </a:prstClr>
              </a:solidFill>
              <a:latin typeface="Arial Narrow" panose="020B0606020202030204" pitchFamily="34" charset="0"/>
            </a:endParaRPr>
          </a:p>
        </p:txBody>
      </p:sp>
      <p:sp>
        <p:nvSpPr>
          <p:cNvPr id="31" name="TextBox 30">
            <a:extLst>
              <a:ext uri="{FF2B5EF4-FFF2-40B4-BE49-F238E27FC236}">
                <a16:creationId xmlns:a16="http://schemas.microsoft.com/office/drawing/2014/main" id="{77AFD8E1-A9F5-4973-8E92-EB703DC8E5E4}"/>
              </a:ext>
            </a:extLst>
          </p:cNvPr>
          <p:cNvSpPr txBox="1"/>
          <p:nvPr/>
        </p:nvSpPr>
        <p:spPr>
          <a:xfrm>
            <a:off x="1409750" y="1564917"/>
            <a:ext cx="6831105" cy="523220"/>
          </a:xfrm>
          <a:prstGeom prst="rect">
            <a:avLst/>
          </a:prstGeom>
          <a:noFill/>
        </p:spPr>
        <p:txBody>
          <a:bodyPr wrap="square" rtlCol="0" anchor="b">
            <a:spAutoFit/>
          </a:bodyPr>
          <a:lstStyle/>
          <a:p>
            <a:pPr algn="ctr" defTabSz="914400">
              <a:defRPr/>
            </a:pPr>
            <a:r>
              <a:rPr lang="en-US" sz="2800" b="1" dirty="0">
                <a:solidFill>
                  <a:srgbClr val="C18567"/>
                </a:solidFill>
                <a:latin typeface="Arial Narrow" panose="020B0606020202030204" pitchFamily="34" charset="0"/>
              </a:rPr>
              <a:t>Cumulative Risk of Subsequent Fracture</a:t>
            </a:r>
            <a:endParaRPr lang="en-US" sz="2000" baseline="30000" dirty="0">
              <a:solidFill>
                <a:srgbClr val="C18567"/>
              </a:solidFill>
              <a:latin typeface="Arial Narrow" panose="020B0606020202030204" pitchFamily="34" charset="0"/>
            </a:endParaRPr>
          </a:p>
        </p:txBody>
      </p:sp>
      <p:cxnSp>
        <p:nvCxnSpPr>
          <p:cNvPr id="32" name="Straight Connector 31">
            <a:extLst>
              <a:ext uri="{FF2B5EF4-FFF2-40B4-BE49-F238E27FC236}">
                <a16:creationId xmlns:a16="http://schemas.microsoft.com/office/drawing/2014/main" id="{C2A32898-A8E7-4A78-8518-9DCD3F3B3800}"/>
              </a:ext>
            </a:extLst>
          </p:cNvPr>
          <p:cNvCxnSpPr/>
          <p:nvPr/>
        </p:nvCxnSpPr>
        <p:spPr bwMode="auto">
          <a:xfrm>
            <a:off x="2851808" y="4275887"/>
            <a:ext cx="5389048" cy="0"/>
          </a:xfrm>
          <a:prstGeom prst="line">
            <a:avLst/>
          </a:prstGeom>
          <a:solidFill>
            <a:srgbClr val="00ADF1"/>
          </a:solidFill>
          <a:ln w="12700" cap="flat" cmpd="sng" algn="ctr">
            <a:solidFill>
              <a:srgbClr val="C18567"/>
            </a:solidFill>
            <a:prstDash val="dash"/>
            <a:round/>
            <a:headEnd type="none" w="med" len="med"/>
            <a:tailEnd type="none" w="med" len="med"/>
          </a:ln>
          <a:effectLst/>
        </p:spPr>
      </p:cxnSp>
      <p:cxnSp>
        <p:nvCxnSpPr>
          <p:cNvPr id="33" name="Straight Connector 32">
            <a:extLst>
              <a:ext uri="{FF2B5EF4-FFF2-40B4-BE49-F238E27FC236}">
                <a16:creationId xmlns:a16="http://schemas.microsoft.com/office/drawing/2014/main" id="{00D944CE-6A27-4070-BAE8-A5A5EE11244A}"/>
              </a:ext>
            </a:extLst>
          </p:cNvPr>
          <p:cNvCxnSpPr/>
          <p:nvPr/>
        </p:nvCxnSpPr>
        <p:spPr bwMode="auto">
          <a:xfrm>
            <a:off x="4227187" y="3698553"/>
            <a:ext cx="4013669" cy="0"/>
          </a:xfrm>
          <a:prstGeom prst="line">
            <a:avLst/>
          </a:prstGeom>
          <a:solidFill>
            <a:srgbClr val="00ADF1"/>
          </a:solidFill>
          <a:ln w="12700" cap="flat" cmpd="sng" algn="ctr">
            <a:solidFill>
              <a:srgbClr val="C18567"/>
            </a:solidFill>
            <a:prstDash val="dash"/>
            <a:round/>
            <a:headEnd type="none" w="med" len="med"/>
            <a:tailEnd type="none" w="med" len="med"/>
          </a:ln>
          <a:effectLst/>
        </p:spPr>
      </p:cxnSp>
      <p:sp>
        <p:nvSpPr>
          <p:cNvPr id="34" name="TextBox 33">
            <a:extLst>
              <a:ext uri="{FF2B5EF4-FFF2-40B4-BE49-F238E27FC236}">
                <a16:creationId xmlns:a16="http://schemas.microsoft.com/office/drawing/2014/main" id="{32923CA2-BE08-4A7F-A87F-469C2A0C02A6}"/>
              </a:ext>
            </a:extLst>
          </p:cNvPr>
          <p:cNvSpPr txBox="1"/>
          <p:nvPr/>
        </p:nvSpPr>
        <p:spPr>
          <a:xfrm>
            <a:off x="1891599" y="2976290"/>
            <a:ext cx="2225488" cy="400110"/>
          </a:xfrm>
          <a:prstGeom prst="rect">
            <a:avLst/>
          </a:prstGeom>
          <a:noFill/>
        </p:spPr>
        <p:txBody>
          <a:bodyPr wrap="square" rtlCol="0">
            <a:spAutoFit/>
          </a:bodyPr>
          <a:lstStyle/>
          <a:p>
            <a:pPr algn="ctr" defTabSz="914400">
              <a:defRPr/>
            </a:pPr>
            <a:r>
              <a:rPr lang="en-CA" sz="2000" b="1" dirty="0">
                <a:solidFill>
                  <a:srgbClr val="C18567"/>
                </a:solidFill>
                <a:latin typeface="Arial Narrow" panose="020B0606020202030204" pitchFamily="34" charset="0"/>
              </a:rPr>
              <a:t>Imminent risk</a:t>
            </a:r>
            <a:endParaRPr lang="en-US" sz="2000" b="1" dirty="0">
              <a:solidFill>
                <a:srgbClr val="C18567"/>
              </a:solidFill>
              <a:latin typeface="Arial Narrow" panose="020B0606020202030204" pitchFamily="34" charset="0"/>
            </a:endParaRPr>
          </a:p>
        </p:txBody>
      </p:sp>
      <p:sp>
        <p:nvSpPr>
          <p:cNvPr id="35" name="TextBox 34">
            <a:extLst>
              <a:ext uri="{FF2B5EF4-FFF2-40B4-BE49-F238E27FC236}">
                <a16:creationId xmlns:a16="http://schemas.microsoft.com/office/drawing/2014/main" id="{17F17E7E-0163-4C35-BB41-AED862DE3BC6}"/>
              </a:ext>
            </a:extLst>
          </p:cNvPr>
          <p:cNvSpPr txBox="1"/>
          <p:nvPr/>
        </p:nvSpPr>
        <p:spPr>
          <a:xfrm>
            <a:off x="4227187" y="2522457"/>
            <a:ext cx="2343732" cy="646331"/>
          </a:xfrm>
          <a:prstGeom prst="rect">
            <a:avLst/>
          </a:prstGeom>
          <a:noFill/>
        </p:spPr>
        <p:txBody>
          <a:bodyPr wrap="square" rtlCol="0">
            <a:spAutoFit/>
          </a:bodyPr>
          <a:lstStyle/>
          <a:p>
            <a:pPr algn="ctr" defTabSz="914400">
              <a:defRPr/>
            </a:pPr>
            <a:r>
              <a:rPr lang="en-CA" b="1" dirty="0">
                <a:solidFill>
                  <a:srgbClr val="C18567"/>
                </a:solidFill>
                <a:latin typeface="Arial Narrow" panose="020B0606020202030204" pitchFamily="34" charset="0"/>
              </a:rPr>
              <a:t>Increasing absolute cumulative risk</a:t>
            </a:r>
            <a:endParaRPr lang="en-US" b="1" dirty="0">
              <a:solidFill>
                <a:srgbClr val="C18567"/>
              </a:solidFill>
              <a:latin typeface="Arial Narrow" panose="020B0606020202030204" pitchFamily="34" charset="0"/>
            </a:endParaRPr>
          </a:p>
        </p:txBody>
      </p:sp>
      <p:sp>
        <p:nvSpPr>
          <p:cNvPr id="36" name="Arrow: Right 35">
            <a:extLst>
              <a:ext uri="{FF2B5EF4-FFF2-40B4-BE49-F238E27FC236}">
                <a16:creationId xmlns:a16="http://schemas.microsoft.com/office/drawing/2014/main" id="{C624E70B-288A-4BF3-A6D3-9F149FD667EA}"/>
              </a:ext>
            </a:extLst>
          </p:cNvPr>
          <p:cNvSpPr/>
          <p:nvPr/>
        </p:nvSpPr>
        <p:spPr bwMode="auto">
          <a:xfrm rot="20329609">
            <a:off x="3725614" y="2930776"/>
            <a:ext cx="782947" cy="216753"/>
          </a:xfrm>
          <a:prstGeom prst="rightArrow">
            <a:avLst/>
          </a:prstGeom>
          <a:solidFill>
            <a:srgbClr val="D3A791"/>
          </a:solidFill>
          <a:ln w="12700" cap="flat" cmpd="sng" algn="ctr">
            <a:solidFill>
              <a:srgbClr val="D3A791"/>
            </a:solidFill>
            <a:prstDash val="solid"/>
            <a:round/>
            <a:headEnd type="none" w="med" len="med"/>
            <a:tailEnd type="oval" w="med" len="med"/>
          </a:ln>
          <a:effectLst/>
        </p:spPr>
        <p:txBody>
          <a:bodyPr rtlCol="0" anchor="ctr"/>
          <a:lstStyle/>
          <a:p>
            <a:pPr algn="ctr" defTabSz="914400">
              <a:defRPr/>
            </a:pPr>
            <a:endParaRPr lang="en-US" sz="2000" b="1" dirty="0">
              <a:solidFill>
                <a:srgbClr val="FFFFFF"/>
              </a:solidFill>
              <a:latin typeface="Arial Narrow" panose="020B0606020202030204" pitchFamily="34" charset="0"/>
            </a:endParaRPr>
          </a:p>
        </p:txBody>
      </p:sp>
      <p:cxnSp>
        <p:nvCxnSpPr>
          <p:cNvPr id="39" name="Straight Connector 38">
            <a:extLst>
              <a:ext uri="{FF2B5EF4-FFF2-40B4-BE49-F238E27FC236}">
                <a16:creationId xmlns:a16="http://schemas.microsoft.com/office/drawing/2014/main" id="{34A9685B-9509-4B58-8535-27B251A6F279}"/>
              </a:ext>
            </a:extLst>
          </p:cNvPr>
          <p:cNvCxnSpPr>
            <a:cxnSpLocks/>
          </p:cNvCxnSpPr>
          <p:nvPr/>
        </p:nvCxnSpPr>
        <p:spPr>
          <a:xfrm>
            <a:off x="1440486" y="2428007"/>
            <a:ext cx="0" cy="2563480"/>
          </a:xfrm>
          <a:prstGeom prst="line">
            <a:avLst/>
          </a:prstGeom>
          <a:noFill/>
          <a:ln w="19050" cap="flat" cmpd="sng" algn="ctr">
            <a:solidFill>
              <a:sysClr val="windowText" lastClr="000000">
                <a:lumMod val="75000"/>
                <a:lumOff val="25000"/>
              </a:sysClr>
            </a:solidFill>
            <a:prstDash val="solid"/>
            <a:miter lim="800000"/>
          </a:ln>
          <a:effectLst/>
        </p:spPr>
      </p:cxnSp>
      <p:cxnSp>
        <p:nvCxnSpPr>
          <p:cNvPr id="40" name="Straight Connector 39">
            <a:extLst>
              <a:ext uri="{FF2B5EF4-FFF2-40B4-BE49-F238E27FC236}">
                <a16:creationId xmlns:a16="http://schemas.microsoft.com/office/drawing/2014/main" id="{CD43DCCE-9923-4BF3-868E-E4A1440FBABC}"/>
              </a:ext>
            </a:extLst>
          </p:cNvPr>
          <p:cNvCxnSpPr>
            <a:cxnSpLocks/>
          </p:cNvCxnSpPr>
          <p:nvPr/>
        </p:nvCxnSpPr>
        <p:spPr>
          <a:xfrm>
            <a:off x="1409751" y="4953028"/>
            <a:ext cx="6917017" cy="20772"/>
          </a:xfrm>
          <a:prstGeom prst="line">
            <a:avLst/>
          </a:prstGeom>
          <a:noFill/>
          <a:ln w="19050" cap="flat" cmpd="sng" algn="ctr">
            <a:solidFill>
              <a:sysClr val="windowText" lastClr="000000">
                <a:lumMod val="75000"/>
                <a:lumOff val="25000"/>
              </a:sysClr>
            </a:solidFill>
            <a:prstDash val="solid"/>
            <a:miter lim="800000"/>
          </a:ln>
          <a:effectLst/>
        </p:spPr>
      </p:cxnSp>
      <p:graphicFrame>
        <p:nvGraphicFramePr>
          <p:cNvPr id="37" name="main chart">
            <a:extLst>
              <a:ext uri="{FF2B5EF4-FFF2-40B4-BE49-F238E27FC236}">
                <a16:creationId xmlns:a16="http://schemas.microsoft.com/office/drawing/2014/main" id="{C6EA12F3-C403-4EAD-BB25-1410B3434AA1}"/>
              </a:ext>
            </a:extLst>
          </p:cNvPr>
          <p:cNvGraphicFramePr/>
          <p:nvPr>
            <p:extLst>
              <p:ext uri="{D42A27DB-BD31-4B8C-83A1-F6EECF244321}">
                <p14:modId xmlns:p14="http://schemas.microsoft.com/office/powerpoint/2010/main" val="704022553"/>
              </p:ext>
            </p:extLst>
          </p:nvPr>
        </p:nvGraphicFramePr>
        <p:xfrm>
          <a:off x="987389" y="2170726"/>
          <a:ext cx="7430460" cy="32349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105170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There is no arbitrary time limit to osteoporosis therapy</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1</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In high risk patients, switching therapy from bisphosphonate to non-bisphosphonate antiresorptive or anabolic therapy may be rational</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1</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No drug holiday for HRT, SERMs, teriparatide and denosumab</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1,2</a:t>
            </a:r>
            <a:endParaRPr kumimoji="0" lang="en-US"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Drug holiday (not retirement) is feasible with ALN, RIS and ZOL after 3-5 years if patient at moderate or low risk</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3</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If bisphosphonate interrupted, reassess risk (and BMD) after:</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2,3</a:t>
            </a: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a:t>
            </a:r>
          </a:p>
          <a:p>
            <a:pPr marL="742950" marR="0" lvl="1" indent="-285750" algn="l" defTabSz="457200" rtl="0" eaLnBrk="1" fontAlgn="auto" latinLnBrk="0" hangingPunct="1">
              <a:lnSpc>
                <a:spcPct val="100000"/>
              </a:lnSpc>
              <a:spcBef>
                <a:spcPts val="500"/>
              </a:spcBef>
              <a:spcAft>
                <a:spcPts val="500"/>
              </a:spcAft>
              <a:buClr>
                <a:srgbClr val="D2A58E"/>
              </a:buClr>
              <a:buSzTx/>
              <a:buFont typeface="Lato" panose="020F0502020204030203" pitchFamily="34" charset="0"/>
              <a:buChar char="→"/>
              <a:tabLst/>
              <a:defRPr/>
            </a:pP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1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rPr>
              <a:t>yr</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for risedronate, 2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rPr>
              <a:t>yrs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for alendronate, 3 </a:t>
            </a:r>
            <a:r>
              <a:rPr kumimoji="0" lang="en-CA"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rPr>
              <a:t>yrs</a:t>
            </a:r>
            <a:r>
              <a:rPr kumimoji="0" lang="en-CA"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 for zoledronic acid</a:t>
            </a:r>
          </a:p>
          <a:p>
            <a:pPr marL="182880" marR="0" lvl="0" indent="-182880" algn="l" defTabSz="457200" rtl="0" eaLnBrk="1" fontAlgn="auto" latinLnBrk="0" hangingPunct="1">
              <a:lnSpc>
                <a:spcPct val="100000"/>
              </a:lnSpc>
              <a:spcBef>
                <a:spcPts val="500"/>
              </a:spcBef>
              <a:spcAft>
                <a:spcPts val="500"/>
              </a:spcAft>
              <a:buClr>
                <a:srgbClr val="D2A58E"/>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rPr>
              <a:t>Long-term adverse effects of osteoporosis therapies are offset in high risk patients by the benefits of long-term reduction in fractures</a:t>
            </a:r>
            <a:r>
              <a:rPr kumimoji="0" lang="en-CA" sz="24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rPr>
              <a:t>1,3</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2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513" y="5649438"/>
            <a:ext cx="1829072" cy="1371804"/>
          </a:xfrm>
          <a:prstGeom prst="rect">
            <a:avLst/>
          </a:prstGeom>
        </p:spPr>
      </p:pic>
      <p:sp>
        <p:nvSpPr>
          <p:cNvPr id="9" name="Rectangle 3">
            <a:extLst>
              <a:ext uri="{FF2B5EF4-FFF2-40B4-BE49-F238E27FC236}">
                <a16:creationId xmlns:a16="http://schemas.microsoft.com/office/drawing/2014/main" id="{2D364D7F-3B77-4E6D-A879-6B0B0CE63EE2}"/>
              </a:ext>
            </a:extLst>
          </p:cNvPr>
          <p:cNvSpPr>
            <a:spLocks noChangeArrowheads="1"/>
          </p:cNvSpPr>
          <p:nvPr/>
        </p:nvSpPr>
        <p:spPr bwMode="auto">
          <a:xfrm>
            <a:off x="125415" y="6413590"/>
            <a:ext cx="7697787" cy="512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228600" marR="0" lvl="0" indent="-228600" algn="l" defTabSz="457200" rtl="0" eaLnBrk="0" fontAlgn="auto" latinLnBrk="0" hangingPunct="0">
              <a:lnSpc>
                <a:spcPct val="100000"/>
              </a:lnSpc>
              <a:spcBef>
                <a:spcPct val="40000"/>
              </a:spcBef>
              <a:spcAft>
                <a:spcPts val="0"/>
              </a:spcAft>
              <a:buClr>
                <a:srgbClr val="BDDEB1"/>
              </a:buClr>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HRT: hormone replacement therapy; SERMs: selective estrogen receptor modulators.</a:t>
            </a:r>
          </a:p>
          <a:p>
            <a:pPr marL="228600" marR="0" lvl="0" indent="-228600" algn="l" defTabSz="457200" rtl="0" eaLnBrk="0" fontAlgn="auto" latinLnBrk="0" hangingPunct="0">
              <a:lnSpc>
                <a:spcPct val="100000"/>
              </a:lnSpc>
              <a:spcBef>
                <a:spcPct val="40000"/>
              </a:spcBef>
              <a:spcAft>
                <a:spcPts val="0"/>
              </a:spcAft>
              <a:buClr>
                <a:srgbClr val="BDDEB1"/>
              </a:buClr>
              <a:buSzTx/>
              <a:buFont typeface="Arial" charset="0"/>
              <a:buChar char="»"/>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2010;182:1864-1873.; 2. Silverman, S.L., et al. </a:t>
            </a:r>
            <a:r>
              <a:rPr kumimoji="0" 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2016;27:849-852.; 3. Brown, J.P.,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Can Fam Physician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2014;60:325-333</a:t>
            </a: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kumimoji="0" lang="pt-BR" alt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Arial" charset="0"/>
            </a:endParaRPr>
          </a:p>
        </p:txBody>
      </p:sp>
      <p:pic>
        <p:nvPicPr>
          <p:cNvPr id="10" name="Graphic 9" descr="Circle with right arrow">
            <a:hlinkClick r:id="rId5" action="ppaction://hlinksldjump"/>
            <a:extLst>
              <a:ext uri="{FF2B5EF4-FFF2-40B4-BE49-F238E27FC236}">
                <a16:creationId xmlns:a16="http://schemas.microsoft.com/office/drawing/2014/main" id="{4B2DC5E8-231C-434D-BE97-4BD7EF8D9A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6000" y="6418812"/>
            <a:ext cx="432000" cy="432000"/>
          </a:xfrm>
          <a:prstGeom prst="rect">
            <a:avLst/>
          </a:prstGeom>
        </p:spPr>
      </p:pic>
    </p:spTree>
    <p:extLst>
      <p:ext uri="{BB962C8B-B14F-4D97-AF65-F5344CB8AC3E}">
        <p14:creationId xmlns:p14="http://schemas.microsoft.com/office/powerpoint/2010/main" val="94589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84038"/>
            <a:ext cx="7389845" cy="923330"/>
          </a:xfrm>
          <a:prstGeom prst="rect">
            <a:avLst/>
          </a:prstGeom>
        </p:spPr>
        <p:txBody>
          <a:bodyPr wrap="square">
            <a:spAutoFit/>
          </a:bodyPr>
          <a:lstStyle/>
          <a:p>
            <a:pPr lvl="0" defTabSz="342991">
              <a:defRPr/>
            </a:pPr>
            <a:r>
              <a:rPr lang="en-US" sz="3000" b="1" dirty="0">
                <a:solidFill>
                  <a:srgbClr val="7B4A31"/>
                </a:solidFill>
                <a:latin typeface="Arial Narrow" panose="020B0606020202030204" pitchFamily="34" charset="0"/>
              </a:rPr>
              <a:t>BMD Alone is Not an Indicator of Fracture Risk</a:t>
            </a:r>
            <a:br>
              <a:rPr lang="en-US" sz="2800" b="1" dirty="0">
                <a:solidFill>
                  <a:srgbClr val="7B4A31"/>
                </a:solidFill>
                <a:latin typeface="Arial Narrow" panose="020B0606020202030204" pitchFamily="34" charset="0"/>
              </a:rPr>
            </a:br>
            <a:r>
              <a:rPr lang="en-US" sz="2400" b="1" dirty="0">
                <a:solidFill>
                  <a:srgbClr val="392217"/>
                </a:solidFill>
                <a:latin typeface="Arial Narrow" panose="020B0606020202030204" pitchFamily="34" charset="0"/>
              </a:rPr>
              <a:t>BMD vs. Osteoporotic Fracture Rates/Number</a:t>
            </a:r>
            <a:endParaRPr kumimoji="0" lang="en-US" sz="2800" b="1" i="0" u="none" strike="noStrike" kern="1200" cap="none" spc="0" normalizeH="0" baseline="0" noProof="0" dirty="0">
              <a:ln>
                <a:noFill/>
              </a:ln>
              <a:solidFill>
                <a:srgbClr val="392217"/>
              </a:solidFill>
              <a:effectLst/>
              <a:uLnTx/>
              <a:uFillTx/>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845BC2E0-C48F-45D0-920A-DDCA88979909}"/>
              </a:ext>
            </a:extLst>
          </p:cNvPr>
          <p:cNvSpPr/>
          <p:nvPr/>
        </p:nvSpPr>
        <p:spPr>
          <a:xfrm>
            <a:off x="31549" y="6556745"/>
            <a:ext cx="7960770" cy="246221"/>
          </a:xfrm>
          <a:prstGeom prst="rect">
            <a:avLst/>
          </a:prstGeom>
        </p:spPr>
        <p:txBody>
          <a:bodyPr wrap="square">
            <a:spAutoFit/>
          </a:bodyPr>
          <a:lstStyle/>
          <a:p>
            <a:pPr defTabSz="342900">
              <a:buClr>
                <a:srgbClr val="00ADF1"/>
              </a:buClr>
            </a:pPr>
            <a:r>
              <a:rPr lang="da-DK" sz="1000" dirty="0">
                <a:solidFill>
                  <a:prstClr val="black">
                    <a:lumMod val="75000"/>
                    <a:lumOff val="25000"/>
                  </a:prstClr>
                </a:solidFill>
                <a:latin typeface="Arial Narrow" panose="020B0606020202030204" pitchFamily="34" charset="0"/>
              </a:rPr>
              <a:t>Adapted from Siris ES, et al. (2001) </a:t>
            </a:r>
            <a:r>
              <a:rPr lang="da-DK" sz="1000" i="1" dirty="0">
                <a:solidFill>
                  <a:prstClr val="black">
                    <a:lumMod val="75000"/>
                    <a:lumOff val="25000"/>
                  </a:prstClr>
                </a:solidFill>
                <a:latin typeface="Arial Narrow" panose="020B0606020202030204" pitchFamily="34" charset="0"/>
              </a:rPr>
              <a:t>JAMA</a:t>
            </a:r>
            <a:r>
              <a:rPr lang="da-DK" sz="1000" dirty="0">
                <a:solidFill>
                  <a:prstClr val="black">
                    <a:lumMod val="75000"/>
                    <a:lumOff val="25000"/>
                  </a:prstClr>
                </a:solidFill>
                <a:latin typeface="Arial Narrow" panose="020B0606020202030204" pitchFamily="34" charset="0"/>
              </a:rPr>
              <a:t> 286, 2815-22. </a:t>
            </a:r>
          </a:p>
        </p:txBody>
      </p:sp>
      <p:grpSp>
        <p:nvGrpSpPr>
          <p:cNvPr id="140" name="Group 2">
            <a:extLst>
              <a:ext uri="{FF2B5EF4-FFF2-40B4-BE49-F238E27FC236}">
                <a16:creationId xmlns:a16="http://schemas.microsoft.com/office/drawing/2014/main" id="{D6E55E7F-AE5B-4591-9CB6-FE9D3D4BA46A}"/>
              </a:ext>
            </a:extLst>
          </p:cNvPr>
          <p:cNvGrpSpPr/>
          <p:nvPr/>
        </p:nvGrpSpPr>
        <p:grpSpPr>
          <a:xfrm>
            <a:off x="1581151" y="2768529"/>
            <a:ext cx="6314220" cy="3180330"/>
            <a:chOff x="1581151" y="2768529"/>
            <a:chExt cx="6314220" cy="3180330"/>
          </a:xfrm>
        </p:grpSpPr>
        <p:grpSp>
          <p:nvGrpSpPr>
            <p:cNvPr id="141" name="Group 23">
              <a:extLst>
                <a:ext uri="{FF2B5EF4-FFF2-40B4-BE49-F238E27FC236}">
                  <a16:creationId xmlns:a16="http://schemas.microsoft.com/office/drawing/2014/main" id="{4F012B84-D47D-456B-B8BE-47DDF657A05A}"/>
                </a:ext>
              </a:extLst>
            </p:cNvPr>
            <p:cNvGrpSpPr/>
            <p:nvPr/>
          </p:nvGrpSpPr>
          <p:grpSpPr>
            <a:xfrm>
              <a:off x="1708982" y="2768529"/>
              <a:ext cx="6186389" cy="2629588"/>
              <a:chOff x="1708982" y="2768529"/>
              <a:chExt cx="6186389" cy="2629588"/>
            </a:xfrm>
          </p:grpSpPr>
          <p:sp>
            <p:nvSpPr>
              <p:cNvPr id="154" name="Freeform 20">
                <a:extLst>
                  <a:ext uri="{FF2B5EF4-FFF2-40B4-BE49-F238E27FC236}">
                    <a16:creationId xmlns:a16="http://schemas.microsoft.com/office/drawing/2014/main" id="{BB952458-4D68-40D6-A212-B1640DA101D2}"/>
                  </a:ext>
                </a:extLst>
              </p:cNvPr>
              <p:cNvSpPr/>
              <p:nvPr/>
            </p:nvSpPr>
            <p:spPr>
              <a:xfrm>
                <a:off x="1708982" y="2768530"/>
                <a:ext cx="6186389" cy="2629587"/>
              </a:xfrm>
              <a:custGeom>
                <a:avLst/>
                <a:gdLst>
                  <a:gd name="connsiteX0" fmla="*/ 0 w 6151704"/>
                  <a:gd name="connsiteY0" fmla="*/ 1847184 h 2296173"/>
                  <a:gd name="connsiteX1" fmla="*/ 471054 w 6151704"/>
                  <a:gd name="connsiteY1" fmla="*/ 1833329 h 2296173"/>
                  <a:gd name="connsiteX2" fmla="*/ 900545 w 6151704"/>
                  <a:gd name="connsiteY2" fmla="*/ 1563165 h 2296173"/>
                  <a:gd name="connsiteX3" fmla="*/ 2147454 w 6151704"/>
                  <a:gd name="connsiteY3" fmla="*/ 212347 h 2296173"/>
                  <a:gd name="connsiteX4" fmla="*/ 2770909 w 6151704"/>
                  <a:gd name="connsiteY4" fmla="*/ 32238 h 2296173"/>
                  <a:gd name="connsiteX5" fmla="*/ 3484418 w 6151704"/>
                  <a:gd name="connsiteY5" fmla="*/ 510220 h 2296173"/>
                  <a:gd name="connsiteX6" fmla="*/ 4038600 w 6151704"/>
                  <a:gd name="connsiteY6" fmla="*/ 1161384 h 2296173"/>
                  <a:gd name="connsiteX7" fmla="*/ 4738254 w 6151704"/>
                  <a:gd name="connsiteY7" fmla="*/ 1840256 h 2296173"/>
                  <a:gd name="connsiteX8" fmla="*/ 5527963 w 6151704"/>
                  <a:gd name="connsiteY8" fmla="*/ 2214329 h 2296173"/>
                  <a:gd name="connsiteX9" fmla="*/ 6123709 w 6151704"/>
                  <a:gd name="connsiteY9" fmla="*/ 2290529 h 2296173"/>
                  <a:gd name="connsiteX10" fmla="*/ 6061363 w 6151704"/>
                  <a:gd name="connsiteY10" fmla="*/ 2290529 h 2296173"/>
                  <a:gd name="connsiteX0" fmla="*/ 0 w 6151704"/>
                  <a:gd name="connsiteY0" fmla="*/ 1847467 h 2296456"/>
                  <a:gd name="connsiteX1" fmla="*/ 471054 w 6151704"/>
                  <a:gd name="connsiteY1" fmla="*/ 1833612 h 2296456"/>
                  <a:gd name="connsiteX2" fmla="*/ 928038 w 6151704"/>
                  <a:gd name="connsiteY2" fmla="*/ 1570375 h 2296456"/>
                  <a:gd name="connsiteX3" fmla="*/ 2147454 w 6151704"/>
                  <a:gd name="connsiteY3" fmla="*/ 212630 h 2296456"/>
                  <a:gd name="connsiteX4" fmla="*/ 2770909 w 6151704"/>
                  <a:gd name="connsiteY4" fmla="*/ 32521 h 2296456"/>
                  <a:gd name="connsiteX5" fmla="*/ 3484418 w 6151704"/>
                  <a:gd name="connsiteY5" fmla="*/ 510503 h 2296456"/>
                  <a:gd name="connsiteX6" fmla="*/ 4038600 w 6151704"/>
                  <a:gd name="connsiteY6" fmla="*/ 1161667 h 2296456"/>
                  <a:gd name="connsiteX7" fmla="*/ 4738254 w 6151704"/>
                  <a:gd name="connsiteY7" fmla="*/ 1840539 h 2296456"/>
                  <a:gd name="connsiteX8" fmla="*/ 5527963 w 6151704"/>
                  <a:gd name="connsiteY8" fmla="*/ 2214612 h 2296456"/>
                  <a:gd name="connsiteX9" fmla="*/ 6123709 w 6151704"/>
                  <a:gd name="connsiteY9" fmla="*/ 2290812 h 2296456"/>
                  <a:gd name="connsiteX10" fmla="*/ 6061363 w 6151704"/>
                  <a:gd name="connsiteY10" fmla="*/ 2290812 h 2296456"/>
                  <a:gd name="connsiteX0" fmla="*/ 0 w 6151704"/>
                  <a:gd name="connsiteY0" fmla="*/ 1840446 h 2289435"/>
                  <a:gd name="connsiteX1" fmla="*/ 471054 w 6151704"/>
                  <a:gd name="connsiteY1" fmla="*/ 1826591 h 2289435"/>
                  <a:gd name="connsiteX2" fmla="*/ 928038 w 6151704"/>
                  <a:gd name="connsiteY2" fmla="*/ 1563354 h 2289435"/>
                  <a:gd name="connsiteX3" fmla="*/ 2161200 w 6151704"/>
                  <a:gd name="connsiteY3" fmla="*/ 226391 h 2289435"/>
                  <a:gd name="connsiteX4" fmla="*/ 2770909 w 6151704"/>
                  <a:gd name="connsiteY4" fmla="*/ 25500 h 2289435"/>
                  <a:gd name="connsiteX5" fmla="*/ 3484418 w 6151704"/>
                  <a:gd name="connsiteY5" fmla="*/ 503482 h 2289435"/>
                  <a:gd name="connsiteX6" fmla="*/ 4038600 w 6151704"/>
                  <a:gd name="connsiteY6" fmla="*/ 1154646 h 2289435"/>
                  <a:gd name="connsiteX7" fmla="*/ 4738254 w 6151704"/>
                  <a:gd name="connsiteY7" fmla="*/ 1833518 h 2289435"/>
                  <a:gd name="connsiteX8" fmla="*/ 5527963 w 6151704"/>
                  <a:gd name="connsiteY8" fmla="*/ 2207591 h 2289435"/>
                  <a:gd name="connsiteX9" fmla="*/ 6123709 w 6151704"/>
                  <a:gd name="connsiteY9" fmla="*/ 2283791 h 2289435"/>
                  <a:gd name="connsiteX10" fmla="*/ 6061363 w 6151704"/>
                  <a:gd name="connsiteY10" fmla="*/ 2283791 h 2289435"/>
                  <a:gd name="connsiteX0" fmla="*/ 0 w 6151704"/>
                  <a:gd name="connsiteY0" fmla="*/ 1851678 h 2300667"/>
                  <a:gd name="connsiteX1" fmla="*/ 471054 w 6151704"/>
                  <a:gd name="connsiteY1" fmla="*/ 1837823 h 2300667"/>
                  <a:gd name="connsiteX2" fmla="*/ 928038 w 6151704"/>
                  <a:gd name="connsiteY2" fmla="*/ 1574586 h 2300667"/>
                  <a:gd name="connsiteX3" fmla="*/ 2161200 w 6151704"/>
                  <a:gd name="connsiteY3" fmla="*/ 237623 h 2300667"/>
                  <a:gd name="connsiteX4" fmla="*/ 2812148 w 6151704"/>
                  <a:gd name="connsiteY4" fmla="*/ 22877 h 2300667"/>
                  <a:gd name="connsiteX5" fmla="*/ 3484418 w 6151704"/>
                  <a:gd name="connsiteY5" fmla="*/ 514714 h 2300667"/>
                  <a:gd name="connsiteX6" fmla="*/ 4038600 w 6151704"/>
                  <a:gd name="connsiteY6" fmla="*/ 1165878 h 2300667"/>
                  <a:gd name="connsiteX7" fmla="*/ 4738254 w 6151704"/>
                  <a:gd name="connsiteY7" fmla="*/ 1844750 h 2300667"/>
                  <a:gd name="connsiteX8" fmla="*/ 5527963 w 6151704"/>
                  <a:gd name="connsiteY8" fmla="*/ 2218823 h 2300667"/>
                  <a:gd name="connsiteX9" fmla="*/ 6123709 w 6151704"/>
                  <a:gd name="connsiteY9" fmla="*/ 2295023 h 2300667"/>
                  <a:gd name="connsiteX10" fmla="*/ 6061363 w 6151704"/>
                  <a:gd name="connsiteY10" fmla="*/ 2295023 h 2300667"/>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38600 w 6151704"/>
                  <a:gd name="connsiteY6" fmla="*/ 1165372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10762 w 6151704"/>
                  <a:gd name="connsiteY7" fmla="*/ 1816535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710762 w 6150773"/>
                  <a:gd name="connsiteY7" fmla="*/ 1816535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683270 w 6150773"/>
                  <a:gd name="connsiteY7" fmla="*/ 1768044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928038 w 6150773"/>
                  <a:gd name="connsiteY1" fmla="*/ 1574080 h 2302213"/>
                  <a:gd name="connsiteX2" fmla="*/ 2161200 w 6150773"/>
                  <a:gd name="connsiteY2" fmla="*/ 237117 h 2302213"/>
                  <a:gd name="connsiteX3" fmla="*/ 2812148 w 6150773"/>
                  <a:gd name="connsiteY3" fmla="*/ 22371 h 2302213"/>
                  <a:gd name="connsiteX4" fmla="*/ 3511910 w 6150773"/>
                  <a:gd name="connsiteY4" fmla="*/ 507281 h 2302213"/>
                  <a:gd name="connsiteX5" fmla="*/ 4086712 w 6150773"/>
                  <a:gd name="connsiteY5" fmla="*/ 1137663 h 2302213"/>
                  <a:gd name="connsiteX6" fmla="*/ 4683270 w 6150773"/>
                  <a:gd name="connsiteY6" fmla="*/ 1768044 h 2302213"/>
                  <a:gd name="connsiteX7" fmla="*/ 5541709 w 6150773"/>
                  <a:gd name="connsiteY7" fmla="*/ 2190608 h 2302213"/>
                  <a:gd name="connsiteX8" fmla="*/ 6123709 w 6150773"/>
                  <a:gd name="connsiteY8" fmla="*/ 2294517 h 2302213"/>
                  <a:gd name="connsiteX9" fmla="*/ 6061363 w 6150773"/>
                  <a:gd name="connsiteY9" fmla="*/ 2294517 h 2302213"/>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37026"/>
                  <a:gd name="connsiteY0" fmla="*/ 1879734 h 2303066"/>
                  <a:gd name="connsiteX1" fmla="*/ 886798 w 6137026"/>
                  <a:gd name="connsiteY1" fmla="*/ 1602643 h 2303066"/>
                  <a:gd name="connsiteX2" fmla="*/ 2147453 w 6137026"/>
                  <a:gd name="connsiteY2" fmla="*/ 237970 h 2303066"/>
                  <a:gd name="connsiteX3" fmla="*/ 2798401 w 6137026"/>
                  <a:gd name="connsiteY3" fmla="*/ 23224 h 2303066"/>
                  <a:gd name="connsiteX4" fmla="*/ 3498163 w 6137026"/>
                  <a:gd name="connsiteY4" fmla="*/ 508134 h 2303066"/>
                  <a:gd name="connsiteX5" fmla="*/ 4072965 w 6137026"/>
                  <a:gd name="connsiteY5" fmla="*/ 1138516 h 2303066"/>
                  <a:gd name="connsiteX6" fmla="*/ 4669523 w 6137026"/>
                  <a:gd name="connsiteY6" fmla="*/ 1768897 h 2303066"/>
                  <a:gd name="connsiteX7" fmla="*/ 5527962 w 6137026"/>
                  <a:gd name="connsiteY7" fmla="*/ 2191461 h 2303066"/>
                  <a:gd name="connsiteX8" fmla="*/ 6109962 w 6137026"/>
                  <a:gd name="connsiteY8" fmla="*/ 2295370 h 2303066"/>
                  <a:gd name="connsiteX9" fmla="*/ 6047616 w 6137026"/>
                  <a:gd name="connsiteY9" fmla="*/ 2295370 h 2303066"/>
                  <a:gd name="connsiteX0" fmla="*/ 0 w 6137026"/>
                  <a:gd name="connsiteY0" fmla="*/ 1881303 h 2304635"/>
                  <a:gd name="connsiteX1" fmla="*/ 879925 w 6137026"/>
                  <a:gd name="connsiteY1" fmla="*/ 1652703 h 2304635"/>
                  <a:gd name="connsiteX2" fmla="*/ 2147453 w 6137026"/>
                  <a:gd name="connsiteY2" fmla="*/ 239539 h 2304635"/>
                  <a:gd name="connsiteX3" fmla="*/ 2798401 w 6137026"/>
                  <a:gd name="connsiteY3" fmla="*/ 24793 h 2304635"/>
                  <a:gd name="connsiteX4" fmla="*/ 3498163 w 6137026"/>
                  <a:gd name="connsiteY4" fmla="*/ 509703 h 2304635"/>
                  <a:gd name="connsiteX5" fmla="*/ 4072965 w 6137026"/>
                  <a:gd name="connsiteY5" fmla="*/ 1140085 h 2304635"/>
                  <a:gd name="connsiteX6" fmla="*/ 4669523 w 6137026"/>
                  <a:gd name="connsiteY6" fmla="*/ 1770466 h 2304635"/>
                  <a:gd name="connsiteX7" fmla="*/ 5527962 w 6137026"/>
                  <a:gd name="connsiteY7" fmla="*/ 2193030 h 2304635"/>
                  <a:gd name="connsiteX8" fmla="*/ 6109962 w 6137026"/>
                  <a:gd name="connsiteY8" fmla="*/ 2296939 h 2304635"/>
                  <a:gd name="connsiteX9" fmla="*/ 6047616 w 6137026"/>
                  <a:gd name="connsiteY9" fmla="*/ 2296939 h 2304635"/>
                  <a:gd name="connsiteX0" fmla="*/ 0 w 6143899"/>
                  <a:gd name="connsiteY0" fmla="*/ 1874376 h 2304635"/>
                  <a:gd name="connsiteX1" fmla="*/ 886798 w 6143899"/>
                  <a:gd name="connsiteY1" fmla="*/ 1652703 h 2304635"/>
                  <a:gd name="connsiteX2" fmla="*/ 2154326 w 6143899"/>
                  <a:gd name="connsiteY2" fmla="*/ 239539 h 2304635"/>
                  <a:gd name="connsiteX3" fmla="*/ 2805274 w 6143899"/>
                  <a:gd name="connsiteY3" fmla="*/ 24793 h 2304635"/>
                  <a:gd name="connsiteX4" fmla="*/ 3505036 w 6143899"/>
                  <a:gd name="connsiteY4" fmla="*/ 509703 h 2304635"/>
                  <a:gd name="connsiteX5" fmla="*/ 4079838 w 6143899"/>
                  <a:gd name="connsiteY5" fmla="*/ 1140085 h 2304635"/>
                  <a:gd name="connsiteX6" fmla="*/ 4676396 w 6143899"/>
                  <a:gd name="connsiteY6" fmla="*/ 1770466 h 2304635"/>
                  <a:gd name="connsiteX7" fmla="*/ 5534835 w 6143899"/>
                  <a:gd name="connsiteY7" fmla="*/ 2193030 h 2304635"/>
                  <a:gd name="connsiteX8" fmla="*/ 6116835 w 6143899"/>
                  <a:gd name="connsiteY8" fmla="*/ 2296939 h 2304635"/>
                  <a:gd name="connsiteX9" fmla="*/ 6054489 w 6143899"/>
                  <a:gd name="connsiteY9" fmla="*/ 2296939 h 2304635"/>
                  <a:gd name="connsiteX0" fmla="*/ 0 w 6116407"/>
                  <a:gd name="connsiteY0" fmla="*/ 1874376 h 2304635"/>
                  <a:gd name="connsiteX1" fmla="*/ 859306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60292 h 2304405"/>
                  <a:gd name="connsiteX1" fmla="*/ 838686 w 6102660"/>
                  <a:gd name="connsiteY1" fmla="*/ 1645546 h 2304405"/>
                  <a:gd name="connsiteX2" fmla="*/ 2113087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2894 h 2297007"/>
                  <a:gd name="connsiteX1" fmla="*/ 838686 w 6102660"/>
                  <a:gd name="connsiteY1" fmla="*/ 1638148 h 2297007"/>
                  <a:gd name="connsiteX2" fmla="*/ 2113087 w 6102660"/>
                  <a:gd name="connsiteY2" fmla="*/ 259620 h 2297007"/>
                  <a:gd name="connsiteX3" fmla="*/ 2764035 w 6102660"/>
                  <a:gd name="connsiteY3" fmla="*/ 17165 h 2297007"/>
                  <a:gd name="connsiteX4" fmla="*/ 3463797 w 6102660"/>
                  <a:gd name="connsiteY4" fmla="*/ 502075 h 2297007"/>
                  <a:gd name="connsiteX5" fmla="*/ 4038599 w 6102660"/>
                  <a:gd name="connsiteY5" fmla="*/ 1132457 h 2297007"/>
                  <a:gd name="connsiteX6" fmla="*/ 4635157 w 6102660"/>
                  <a:gd name="connsiteY6" fmla="*/ 1762838 h 2297007"/>
                  <a:gd name="connsiteX7" fmla="*/ 5493596 w 6102660"/>
                  <a:gd name="connsiteY7" fmla="*/ 2185402 h 2297007"/>
                  <a:gd name="connsiteX8" fmla="*/ 6075596 w 6102660"/>
                  <a:gd name="connsiteY8" fmla="*/ 2289311 h 2297007"/>
                  <a:gd name="connsiteX9" fmla="*/ 6013250 w 6102660"/>
                  <a:gd name="connsiteY9" fmla="*/ 2289311 h 2297007"/>
                  <a:gd name="connsiteX0" fmla="*/ 0 w 6102660"/>
                  <a:gd name="connsiteY0" fmla="*/ 1860292 h 2304405"/>
                  <a:gd name="connsiteX1" fmla="*/ 838686 w 6102660"/>
                  <a:gd name="connsiteY1" fmla="*/ 1645546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614 h 2303727"/>
                  <a:gd name="connsiteX1" fmla="*/ 845560 w 6102660"/>
                  <a:gd name="connsiteY1" fmla="*/ 1624088 h 2303727"/>
                  <a:gd name="connsiteX2" fmla="*/ 2099341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4025 h 2298138"/>
                  <a:gd name="connsiteX1" fmla="*/ 845560 w 6102660"/>
                  <a:gd name="connsiteY1" fmla="*/ 1618499 h 2298138"/>
                  <a:gd name="connsiteX2" fmla="*/ 2126833 w 6102660"/>
                  <a:gd name="connsiteY2" fmla="*/ 253823 h 2298138"/>
                  <a:gd name="connsiteX3" fmla="*/ 2764035 w 6102660"/>
                  <a:gd name="connsiteY3" fmla="*/ 18296 h 2298138"/>
                  <a:gd name="connsiteX4" fmla="*/ 3463797 w 6102660"/>
                  <a:gd name="connsiteY4" fmla="*/ 503206 h 2298138"/>
                  <a:gd name="connsiteX5" fmla="*/ 4038599 w 6102660"/>
                  <a:gd name="connsiteY5" fmla="*/ 1133588 h 2298138"/>
                  <a:gd name="connsiteX6" fmla="*/ 4635157 w 6102660"/>
                  <a:gd name="connsiteY6" fmla="*/ 1763969 h 2298138"/>
                  <a:gd name="connsiteX7" fmla="*/ 5493596 w 6102660"/>
                  <a:gd name="connsiteY7" fmla="*/ 2186533 h 2298138"/>
                  <a:gd name="connsiteX8" fmla="*/ 6075596 w 6102660"/>
                  <a:gd name="connsiteY8" fmla="*/ 2290442 h 2298138"/>
                  <a:gd name="connsiteX9" fmla="*/ 6013250 w 6102660"/>
                  <a:gd name="connsiteY9" fmla="*/ 2290442 h 2298138"/>
                  <a:gd name="connsiteX0" fmla="*/ 0 w 6102660"/>
                  <a:gd name="connsiteY0" fmla="*/ 1849480 h 2293593"/>
                  <a:gd name="connsiteX1" fmla="*/ 845560 w 6102660"/>
                  <a:gd name="connsiteY1" fmla="*/ 1613954 h 2293593"/>
                  <a:gd name="connsiteX2" fmla="*/ 2078721 w 6102660"/>
                  <a:gd name="connsiteY2" fmla="*/ 270060 h 2293593"/>
                  <a:gd name="connsiteX3" fmla="*/ 2764035 w 6102660"/>
                  <a:gd name="connsiteY3" fmla="*/ 13751 h 2293593"/>
                  <a:gd name="connsiteX4" fmla="*/ 3463797 w 6102660"/>
                  <a:gd name="connsiteY4" fmla="*/ 498661 h 2293593"/>
                  <a:gd name="connsiteX5" fmla="*/ 4038599 w 6102660"/>
                  <a:gd name="connsiteY5" fmla="*/ 1129043 h 2293593"/>
                  <a:gd name="connsiteX6" fmla="*/ 4635157 w 6102660"/>
                  <a:gd name="connsiteY6" fmla="*/ 1759424 h 2293593"/>
                  <a:gd name="connsiteX7" fmla="*/ 5493596 w 6102660"/>
                  <a:gd name="connsiteY7" fmla="*/ 2181988 h 2293593"/>
                  <a:gd name="connsiteX8" fmla="*/ 6075596 w 6102660"/>
                  <a:gd name="connsiteY8" fmla="*/ 2285897 h 2293593"/>
                  <a:gd name="connsiteX9" fmla="*/ 6013250 w 6102660"/>
                  <a:gd name="connsiteY9" fmla="*/ 2285897 h 2293593"/>
                  <a:gd name="connsiteX0" fmla="*/ 0 w 6102660"/>
                  <a:gd name="connsiteY0" fmla="*/ 1848181 h 2292294"/>
                  <a:gd name="connsiteX1" fmla="*/ 845560 w 6102660"/>
                  <a:gd name="connsiteY1" fmla="*/ 1612655 h 2292294"/>
                  <a:gd name="connsiteX2" fmla="*/ 2058102 w 6102660"/>
                  <a:gd name="connsiteY2" fmla="*/ 275688 h 2292294"/>
                  <a:gd name="connsiteX3" fmla="*/ 2764035 w 6102660"/>
                  <a:gd name="connsiteY3" fmla="*/ 12452 h 2292294"/>
                  <a:gd name="connsiteX4" fmla="*/ 3463797 w 6102660"/>
                  <a:gd name="connsiteY4" fmla="*/ 497362 h 2292294"/>
                  <a:gd name="connsiteX5" fmla="*/ 4038599 w 6102660"/>
                  <a:gd name="connsiteY5" fmla="*/ 1127744 h 2292294"/>
                  <a:gd name="connsiteX6" fmla="*/ 4635157 w 6102660"/>
                  <a:gd name="connsiteY6" fmla="*/ 1758125 h 2292294"/>
                  <a:gd name="connsiteX7" fmla="*/ 5493596 w 6102660"/>
                  <a:gd name="connsiteY7" fmla="*/ 2180689 h 2292294"/>
                  <a:gd name="connsiteX8" fmla="*/ 6075596 w 6102660"/>
                  <a:gd name="connsiteY8" fmla="*/ 2284598 h 2292294"/>
                  <a:gd name="connsiteX9" fmla="*/ 6013250 w 6102660"/>
                  <a:gd name="connsiteY9" fmla="*/ 2284598 h 2292294"/>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5402 h 2289515"/>
                  <a:gd name="connsiteX1" fmla="*/ 859306 w 6102660"/>
                  <a:gd name="connsiteY1" fmla="*/ 1575240 h 2289515"/>
                  <a:gd name="connsiteX2" fmla="*/ 2071847 w 6102660"/>
                  <a:gd name="connsiteY2" fmla="*/ 286763 h 2289515"/>
                  <a:gd name="connsiteX3" fmla="*/ 2764035 w 6102660"/>
                  <a:gd name="connsiteY3" fmla="*/ 9673 h 2289515"/>
                  <a:gd name="connsiteX4" fmla="*/ 3463797 w 6102660"/>
                  <a:gd name="connsiteY4" fmla="*/ 494583 h 2289515"/>
                  <a:gd name="connsiteX5" fmla="*/ 4038599 w 6102660"/>
                  <a:gd name="connsiteY5" fmla="*/ 1124965 h 2289515"/>
                  <a:gd name="connsiteX6" fmla="*/ 4635157 w 6102660"/>
                  <a:gd name="connsiteY6" fmla="*/ 1755346 h 2289515"/>
                  <a:gd name="connsiteX7" fmla="*/ 5493596 w 6102660"/>
                  <a:gd name="connsiteY7" fmla="*/ 2177910 h 2289515"/>
                  <a:gd name="connsiteX8" fmla="*/ 6075596 w 6102660"/>
                  <a:gd name="connsiteY8" fmla="*/ 2281819 h 2289515"/>
                  <a:gd name="connsiteX9" fmla="*/ 6013250 w 6102660"/>
                  <a:gd name="connsiteY9" fmla="*/ 2281819 h 2289515"/>
                  <a:gd name="connsiteX0" fmla="*/ 0 w 6102660"/>
                  <a:gd name="connsiteY0" fmla="*/ 1850166 h 2294279"/>
                  <a:gd name="connsiteX1" fmla="*/ 859306 w 6102660"/>
                  <a:gd name="connsiteY1" fmla="*/ 1580004 h 2294279"/>
                  <a:gd name="connsiteX2" fmla="*/ 2071847 w 6102660"/>
                  <a:gd name="connsiteY2" fmla="*/ 263817 h 2294279"/>
                  <a:gd name="connsiteX3" fmla="*/ 2764035 w 6102660"/>
                  <a:gd name="connsiteY3" fmla="*/ 14437 h 2294279"/>
                  <a:gd name="connsiteX4" fmla="*/ 3463797 w 6102660"/>
                  <a:gd name="connsiteY4" fmla="*/ 499347 h 2294279"/>
                  <a:gd name="connsiteX5" fmla="*/ 4038599 w 6102660"/>
                  <a:gd name="connsiteY5" fmla="*/ 1129729 h 2294279"/>
                  <a:gd name="connsiteX6" fmla="*/ 4635157 w 6102660"/>
                  <a:gd name="connsiteY6" fmla="*/ 1760110 h 2294279"/>
                  <a:gd name="connsiteX7" fmla="*/ 5493596 w 6102660"/>
                  <a:gd name="connsiteY7" fmla="*/ 2182674 h 2294279"/>
                  <a:gd name="connsiteX8" fmla="*/ 6075596 w 6102660"/>
                  <a:gd name="connsiteY8" fmla="*/ 2286583 h 2294279"/>
                  <a:gd name="connsiteX9" fmla="*/ 6013250 w 6102660"/>
                  <a:gd name="connsiteY9" fmla="*/ 2286583 h 2294279"/>
                  <a:gd name="connsiteX0" fmla="*/ 0 w 6102660"/>
                  <a:gd name="connsiteY0" fmla="*/ 1855169 h 2299282"/>
                  <a:gd name="connsiteX1" fmla="*/ 859306 w 6102660"/>
                  <a:gd name="connsiteY1" fmla="*/ 1585007 h 2299282"/>
                  <a:gd name="connsiteX2" fmla="*/ 2071847 w 6102660"/>
                  <a:gd name="connsiteY2" fmla="*/ 268820 h 2299282"/>
                  <a:gd name="connsiteX3" fmla="*/ 2764035 w 6102660"/>
                  <a:gd name="connsiteY3" fmla="*/ 19440 h 2299282"/>
                  <a:gd name="connsiteX4" fmla="*/ 3463797 w 6102660"/>
                  <a:gd name="connsiteY4" fmla="*/ 504350 h 2299282"/>
                  <a:gd name="connsiteX5" fmla="*/ 4038599 w 6102660"/>
                  <a:gd name="connsiteY5" fmla="*/ 1134732 h 2299282"/>
                  <a:gd name="connsiteX6" fmla="*/ 4635157 w 6102660"/>
                  <a:gd name="connsiteY6" fmla="*/ 1765113 h 2299282"/>
                  <a:gd name="connsiteX7" fmla="*/ 5493596 w 6102660"/>
                  <a:gd name="connsiteY7" fmla="*/ 2187677 h 2299282"/>
                  <a:gd name="connsiteX8" fmla="*/ 6075596 w 6102660"/>
                  <a:gd name="connsiteY8" fmla="*/ 2291586 h 2299282"/>
                  <a:gd name="connsiteX9" fmla="*/ 6013250 w 6102660"/>
                  <a:gd name="connsiteY9" fmla="*/ 2291586 h 2299282"/>
                  <a:gd name="connsiteX0" fmla="*/ 0 w 6102660"/>
                  <a:gd name="connsiteY0" fmla="*/ 1855169 h 2299282"/>
                  <a:gd name="connsiteX1" fmla="*/ 453621 w 6102660"/>
                  <a:gd name="connsiteY1" fmla="*/ 1785893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02660"/>
                  <a:gd name="connsiteY0" fmla="*/ 1855169 h 2299282"/>
                  <a:gd name="connsiteX1" fmla="*/ 474240 w 6102660"/>
                  <a:gd name="connsiteY1" fmla="*/ 1827456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70463 w 6137025"/>
                  <a:gd name="connsiteY1" fmla="*/ 1820528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893 h 2300079"/>
                  <a:gd name="connsiteX1" fmla="*/ 570463 w 6137025"/>
                  <a:gd name="connsiteY1" fmla="*/ 1821325 h 2300079"/>
                  <a:gd name="connsiteX2" fmla="*/ 2106212 w 6137025"/>
                  <a:gd name="connsiteY2" fmla="*/ 269617 h 2300079"/>
                  <a:gd name="connsiteX3" fmla="*/ 2798400 w 6137025"/>
                  <a:gd name="connsiteY3" fmla="*/ 20237 h 2300079"/>
                  <a:gd name="connsiteX4" fmla="*/ 3498162 w 6137025"/>
                  <a:gd name="connsiteY4" fmla="*/ 505147 h 2300079"/>
                  <a:gd name="connsiteX5" fmla="*/ 4072964 w 6137025"/>
                  <a:gd name="connsiteY5" fmla="*/ 1135529 h 2300079"/>
                  <a:gd name="connsiteX6" fmla="*/ 4669522 w 6137025"/>
                  <a:gd name="connsiteY6" fmla="*/ 1765910 h 2300079"/>
                  <a:gd name="connsiteX7" fmla="*/ 5527961 w 6137025"/>
                  <a:gd name="connsiteY7" fmla="*/ 2188474 h 2300079"/>
                  <a:gd name="connsiteX8" fmla="*/ 6109961 w 6137025"/>
                  <a:gd name="connsiteY8" fmla="*/ 2292383 h 2300079"/>
                  <a:gd name="connsiteX9" fmla="*/ 6047615 w 6137025"/>
                  <a:gd name="connsiteY9" fmla="*/ 2292383 h 2300079"/>
                  <a:gd name="connsiteX0" fmla="*/ 0 w 6137025"/>
                  <a:gd name="connsiteY0" fmla="*/ 1859384 h 2296570"/>
                  <a:gd name="connsiteX1" fmla="*/ 804148 w 6137025"/>
                  <a:gd name="connsiteY1" fmla="*/ 1686197 h 2296570"/>
                  <a:gd name="connsiteX2" fmla="*/ 2106212 w 6137025"/>
                  <a:gd name="connsiteY2" fmla="*/ 266108 h 2296570"/>
                  <a:gd name="connsiteX3" fmla="*/ 2798400 w 6137025"/>
                  <a:gd name="connsiteY3" fmla="*/ 16728 h 2296570"/>
                  <a:gd name="connsiteX4" fmla="*/ 3498162 w 6137025"/>
                  <a:gd name="connsiteY4" fmla="*/ 501638 h 2296570"/>
                  <a:gd name="connsiteX5" fmla="*/ 4072964 w 6137025"/>
                  <a:gd name="connsiteY5" fmla="*/ 1132020 h 2296570"/>
                  <a:gd name="connsiteX6" fmla="*/ 4669522 w 6137025"/>
                  <a:gd name="connsiteY6" fmla="*/ 1762401 h 2296570"/>
                  <a:gd name="connsiteX7" fmla="*/ 5527961 w 6137025"/>
                  <a:gd name="connsiteY7" fmla="*/ 2184965 h 2296570"/>
                  <a:gd name="connsiteX8" fmla="*/ 6109961 w 6137025"/>
                  <a:gd name="connsiteY8" fmla="*/ 2288874 h 2296570"/>
                  <a:gd name="connsiteX9" fmla="*/ 6047615 w 6137025"/>
                  <a:gd name="connsiteY9" fmla="*/ 2288874 h 2296570"/>
                  <a:gd name="connsiteX0" fmla="*/ 0 w 6137025"/>
                  <a:gd name="connsiteY0" fmla="*/ 1858893 h 2296079"/>
                  <a:gd name="connsiteX1" fmla="*/ 824768 w 6137025"/>
                  <a:gd name="connsiteY1" fmla="*/ 1664924 h 2296079"/>
                  <a:gd name="connsiteX2" fmla="*/ 2106212 w 6137025"/>
                  <a:gd name="connsiteY2" fmla="*/ 265617 h 2296079"/>
                  <a:gd name="connsiteX3" fmla="*/ 2798400 w 6137025"/>
                  <a:gd name="connsiteY3" fmla="*/ 16237 h 2296079"/>
                  <a:gd name="connsiteX4" fmla="*/ 3498162 w 6137025"/>
                  <a:gd name="connsiteY4" fmla="*/ 501147 h 2296079"/>
                  <a:gd name="connsiteX5" fmla="*/ 4072964 w 6137025"/>
                  <a:gd name="connsiteY5" fmla="*/ 1131529 h 2296079"/>
                  <a:gd name="connsiteX6" fmla="*/ 4669522 w 6137025"/>
                  <a:gd name="connsiteY6" fmla="*/ 1761910 h 2296079"/>
                  <a:gd name="connsiteX7" fmla="*/ 5527961 w 6137025"/>
                  <a:gd name="connsiteY7" fmla="*/ 2184474 h 2296079"/>
                  <a:gd name="connsiteX8" fmla="*/ 6109961 w 6137025"/>
                  <a:gd name="connsiteY8" fmla="*/ 2288383 h 2296079"/>
                  <a:gd name="connsiteX9" fmla="*/ 6047615 w 6137025"/>
                  <a:gd name="connsiteY9" fmla="*/ 2288383 h 2296079"/>
                  <a:gd name="connsiteX0" fmla="*/ 0 w 6047615"/>
                  <a:gd name="connsiteY0" fmla="*/ 1858893 h 2288383"/>
                  <a:gd name="connsiteX1" fmla="*/ 824768 w 6047615"/>
                  <a:gd name="connsiteY1" fmla="*/ 1664924 h 2288383"/>
                  <a:gd name="connsiteX2" fmla="*/ 2106212 w 6047615"/>
                  <a:gd name="connsiteY2" fmla="*/ 265617 h 2288383"/>
                  <a:gd name="connsiteX3" fmla="*/ 2798400 w 6047615"/>
                  <a:gd name="connsiteY3" fmla="*/ 16237 h 2288383"/>
                  <a:gd name="connsiteX4" fmla="*/ 3498162 w 6047615"/>
                  <a:gd name="connsiteY4" fmla="*/ 501147 h 2288383"/>
                  <a:gd name="connsiteX5" fmla="*/ 4072964 w 6047615"/>
                  <a:gd name="connsiteY5" fmla="*/ 1131529 h 2288383"/>
                  <a:gd name="connsiteX6" fmla="*/ 4669522 w 6047615"/>
                  <a:gd name="connsiteY6" fmla="*/ 1761910 h 2288383"/>
                  <a:gd name="connsiteX7" fmla="*/ 5527961 w 6047615"/>
                  <a:gd name="connsiteY7" fmla="*/ 2184474 h 2288383"/>
                  <a:gd name="connsiteX8" fmla="*/ 6047615 w 6047615"/>
                  <a:gd name="connsiteY8" fmla="*/ 2288383 h 2288383"/>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0" fmla="*/ 0 w 6139732"/>
                  <a:gd name="connsiteY0" fmla="*/ 1858893 h 2293353"/>
                  <a:gd name="connsiteX1" fmla="*/ 824768 w 6139732"/>
                  <a:gd name="connsiteY1" fmla="*/ 1664924 h 2293353"/>
                  <a:gd name="connsiteX2" fmla="*/ 2106212 w 6139732"/>
                  <a:gd name="connsiteY2" fmla="*/ 265617 h 2293353"/>
                  <a:gd name="connsiteX3" fmla="*/ 2798400 w 6139732"/>
                  <a:gd name="connsiteY3" fmla="*/ 16237 h 2293353"/>
                  <a:gd name="connsiteX4" fmla="*/ 3498162 w 6139732"/>
                  <a:gd name="connsiteY4" fmla="*/ 501147 h 2293353"/>
                  <a:gd name="connsiteX5" fmla="*/ 4072964 w 6139732"/>
                  <a:gd name="connsiteY5" fmla="*/ 1131529 h 2293353"/>
                  <a:gd name="connsiteX6" fmla="*/ 4669522 w 6139732"/>
                  <a:gd name="connsiteY6" fmla="*/ 1761910 h 2293353"/>
                  <a:gd name="connsiteX7" fmla="*/ 5527961 w 6139732"/>
                  <a:gd name="connsiteY7" fmla="*/ 2184474 h 2293353"/>
                  <a:gd name="connsiteX8" fmla="*/ 6097669 w 6139732"/>
                  <a:gd name="connsiteY8" fmla="*/ 2288383 h 2293353"/>
                  <a:gd name="connsiteX9" fmla="*/ 6097190 w 6139732"/>
                  <a:gd name="connsiteY9" fmla="*/ 2276438 h 2293353"/>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15960"/>
                  <a:gd name="connsiteY0" fmla="*/ 1858893 h 2585442"/>
                  <a:gd name="connsiteX1" fmla="*/ 824768 w 6115960"/>
                  <a:gd name="connsiteY1" fmla="*/ 1664924 h 2585442"/>
                  <a:gd name="connsiteX2" fmla="*/ 2106212 w 6115960"/>
                  <a:gd name="connsiteY2" fmla="*/ 265617 h 2585442"/>
                  <a:gd name="connsiteX3" fmla="*/ 2798400 w 6115960"/>
                  <a:gd name="connsiteY3" fmla="*/ 16237 h 2585442"/>
                  <a:gd name="connsiteX4" fmla="*/ 3498162 w 6115960"/>
                  <a:gd name="connsiteY4" fmla="*/ 501147 h 2585442"/>
                  <a:gd name="connsiteX5" fmla="*/ 4072964 w 6115960"/>
                  <a:gd name="connsiteY5" fmla="*/ 1131529 h 2585442"/>
                  <a:gd name="connsiteX6" fmla="*/ 4669522 w 6115960"/>
                  <a:gd name="connsiteY6" fmla="*/ 1761910 h 2585442"/>
                  <a:gd name="connsiteX7" fmla="*/ 5527961 w 6115960"/>
                  <a:gd name="connsiteY7" fmla="*/ 2184474 h 2585442"/>
                  <a:gd name="connsiteX8" fmla="*/ 6097669 w 6115960"/>
                  <a:gd name="connsiteY8" fmla="*/ 2288383 h 2585442"/>
                  <a:gd name="connsiteX9" fmla="*/ 6115960 w 6115960"/>
                  <a:gd name="connsiteY9" fmla="*/ 2585442 h 2585442"/>
                  <a:gd name="connsiteX0" fmla="*/ 0 w 6115960"/>
                  <a:gd name="connsiteY0" fmla="*/ 1858893 h 2604361"/>
                  <a:gd name="connsiteX1" fmla="*/ 824768 w 6115960"/>
                  <a:gd name="connsiteY1" fmla="*/ 1664924 h 2604361"/>
                  <a:gd name="connsiteX2" fmla="*/ 2106212 w 6115960"/>
                  <a:gd name="connsiteY2" fmla="*/ 265617 h 2604361"/>
                  <a:gd name="connsiteX3" fmla="*/ 2798400 w 6115960"/>
                  <a:gd name="connsiteY3" fmla="*/ 16237 h 2604361"/>
                  <a:gd name="connsiteX4" fmla="*/ 3498162 w 6115960"/>
                  <a:gd name="connsiteY4" fmla="*/ 501147 h 2604361"/>
                  <a:gd name="connsiteX5" fmla="*/ 4072964 w 6115960"/>
                  <a:gd name="connsiteY5" fmla="*/ 1131529 h 2604361"/>
                  <a:gd name="connsiteX6" fmla="*/ 4669522 w 6115960"/>
                  <a:gd name="connsiteY6" fmla="*/ 1761910 h 2604361"/>
                  <a:gd name="connsiteX7" fmla="*/ 5527961 w 6115960"/>
                  <a:gd name="connsiteY7" fmla="*/ 2184474 h 2604361"/>
                  <a:gd name="connsiteX8" fmla="*/ 6097669 w 6115960"/>
                  <a:gd name="connsiteY8" fmla="*/ 2288383 h 2604361"/>
                  <a:gd name="connsiteX9" fmla="*/ 6115960 w 6115960"/>
                  <a:gd name="connsiteY9" fmla="*/ 260436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6084676 w 6103446"/>
                  <a:gd name="connsiteY10" fmla="*/ 2610665 h 2629659"/>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53039 w 6103446"/>
                  <a:gd name="connsiteY10" fmla="*/ 2610665 h 2629659"/>
                  <a:gd name="connsiteX0" fmla="*/ 0 w 6103446"/>
                  <a:gd name="connsiteY0" fmla="*/ 1858893 h 2610665"/>
                  <a:gd name="connsiteX1" fmla="*/ 824768 w 6103446"/>
                  <a:gd name="connsiteY1" fmla="*/ 1664924 h 2610665"/>
                  <a:gd name="connsiteX2" fmla="*/ 2106212 w 6103446"/>
                  <a:gd name="connsiteY2" fmla="*/ 265617 h 2610665"/>
                  <a:gd name="connsiteX3" fmla="*/ 2798400 w 6103446"/>
                  <a:gd name="connsiteY3" fmla="*/ 16237 h 2610665"/>
                  <a:gd name="connsiteX4" fmla="*/ 3498162 w 6103446"/>
                  <a:gd name="connsiteY4" fmla="*/ 501147 h 2610665"/>
                  <a:gd name="connsiteX5" fmla="*/ 4072964 w 6103446"/>
                  <a:gd name="connsiteY5" fmla="*/ 1131529 h 2610665"/>
                  <a:gd name="connsiteX6" fmla="*/ 4669522 w 6103446"/>
                  <a:gd name="connsiteY6" fmla="*/ 1761910 h 2610665"/>
                  <a:gd name="connsiteX7" fmla="*/ 5527961 w 6103446"/>
                  <a:gd name="connsiteY7" fmla="*/ 2184474 h 2610665"/>
                  <a:gd name="connsiteX8" fmla="*/ 6097669 w 6103446"/>
                  <a:gd name="connsiteY8" fmla="*/ 2288383 h 2610665"/>
                  <a:gd name="connsiteX9" fmla="*/ 6103446 w 6103446"/>
                  <a:gd name="connsiteY9" fmla="*/ 2604361 h 2610665"/>
                  <a:gd name="connsiteX10" fmla="*/ 53039 w 6103446"/>
                  <a:gd name="connsiteY10" fmla="*/ 2610665 h 2610665"/>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0" fmla="*/ 430540 w 6533986"/>
                  <a:gd name="connsiteY0" fmla="*/ 1858893 h 2604361"/>
                  <a:gd name="connsiteX1" fmla="*/ 1255308 w 6533986"/>
                  <a:gd name="connsiteY1" fmla="*/ 1664924 h 2604361"/>
                  <a:gd name="connsiteX2" fmla="*/ 2536752 w 6533986"/>
                  <a:gd name="connsiteY2" fmla="*/ 265617 h 2604361"/>
                  <a:gd name="connsiteX3" fmla="*/ 3228940 w 6533986"/>
                  <a:gd name="connsiteY3" fmla="*/ 16237 h 2604361"/>
                  <a:gd name="connsiteX4" fmla="*/ 3928702 w 6533986"/>
                  <a:gd name="connsiteY4" fmla="*/ 501147 h 2604361"/>
                  <a:gd name="connsiteX5" fmla="*/ 4503504 w 6533986"/>
                  <a:gd name="connsiteY5" fmla="*/ 1131529 h 2604361"/>
                  <a:gd name="connsiteX6" fmla="*/ 5100062 w 6533986"/>
                  <a:gd name="connsiteY6" fmla="*/ 1761910 h 2604361"/>
                  <a:gd name="connsiteX7" fmla="*/ 5958501 w 6533986"/>
                  <a:gd name="connsiteY7" fmla="*/ 2184474 h 2604361"/>
                  <a:gd name="connsiteX8" fmla="*/ 6528209 w 6533986"/>
                  <a:gd name="connsiteY8" fmla="*/ 2288383 h 2604361"/>
                  <a:gd name="connsiteX9" fmla="*/ 6533986 w 6533986"/>
                  <a:gd name="connsiteY9" fmla="*/ 2604361 h 2604361"/>
                  <a:gd name="connsiteX10" fmla="*/ 452295 w 6533986"/>
                  <a:gd name="connsiteY10" fmla="*/ 2604358 h 2604361"/>
                  <a:gd name="connsiteX11" fmla="*/ 446037 w 6533986"/>
                  <a:gd name="connsiteY11" fmla="*/ 2598053 h 2604361"/>
                  <a:gd name="connsiteX0" fmla="*/ 432178 w 6535624"/>
                  <a:gd name="connsiteY0" fmla="*/ 1858893 h 2604361"/>
                  <a:gd name="connsiteX1" fmla="*/ 1256946 w 6535624"/>
                  <a:gd name="connsiteY1" fmla="*/ 1664924 h 2604361"/>
                  <a:gd name="connsiteX2" fmla="*/ 2538390 w 6535624"/>
                  <a:gd name="connsiteY2" fmla="*/ 265617 h 2604361"/>
                  <a:gd name="connsiteX3" fmla="*/ 3230578 w 6535624"/>
                  <a:gd name="connsiteY3" fmla="*/ 16237 h 2604361"/>
                  <a:gd name="connsiteX4" fmla="*/ 3930340 w 6535624"/>
                  <a:gd name="connsiteY4" fmla="*/ 501147 h 2604361"/>
                  <a:gd name="connsiteX5" fmla="*/ 4505142 w 6535624"/>
                  <a:gd name="connsiteY5" fmla="*/ 1131529 h 2604361"/>
                  <a:gd name="connsiteX6" fmla="*/ 5101700 w 6535624"/>
                  <a:gd name="connsiteY6" fmla="*/ 1761910 h 2604361"/>
                  <a:gd name="connsiteX7" fmla="*/ 5960139 w 6535624"/>
                  <a:gd name="connsiteY7" fmla="*/ 2184474 h 2604361"/>
                  <a:gd name="connsiteX8" fmla="*/ 6529847 w 6535624"/>
                  <a:gd name="connsiteY8" fmla="*/ 2288383 h 2604361"/>
                  <a:gd name="connsiteX9" fmla="*/ 6535624 w 6535624"/>
                  <a:gd name="connsiteY9" fmla="*/ 2604361 h 2604361"/>
                  <a:gd name="connsiteX10" fmla="*/ 453933 w 6535624"/>
                  <a:gd name="connsiteY10" fmla="*/ 2604358 h 2604361"/>
                  <a:gd name="connsiteX11" fmla="*/ 441418 w 6535624"/>
                  <a:gd name="connsiteY11" fmla="*/ 185392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11" fmla="*/ 9240 w 6103446"/>
                  <a:gd name="connsiteY11" fmla="*/ 1853921 h 2604361"/>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82417"/>
                  <a:gd name="connsiteX1" fmla="*/ 824768 w 6103446"/>
                  <a:gd name="connsiteY1" fmla="*/ 1664924 h 2682417"/>
                  <a:gd name="connsiteX2" fmla="*/ 2106212 w 6103446"/>
                  <a:gd name="connsiteY2" fmla="*/ 265617 h 2682417"/>
                  <a:gd name="connsiteX3" fmla="*/ 2798400 w 6103446"/>
                  <a:gd name="connsiteY3" fmla="*/ 16237 h 2682417"/>
                  <a:gd name="connsiteX4" fmla="*/ 3498162 w 6103446"/>
                  <a:gd name="connsiteY4" fmla="*/ 501147 h 2682417"/>
                  <a:gd name="connsiteX5" fmla="*/ 4072964 w 6103446"/>
                  <a:gd name="connsiteY5" fmla="*/ 1131529 h 2682417"/>
                  <a:gd name="connsiteX6" fmla="*/ 4669522 w 6103446"/>
                  <a:gd name="connsiteY6" fmla="*/ 1761910 h 2682417"/>
                  <a:gd name="connsiteX7" fmla="*/ 5527961 w 6103446"/>
                  <a:gd name="connsiteY7" fmla="*/ 2184474 h 2682417"/>
                  <a:gd name="connsiteX8" fmla="*/ 6097669 w 6103446"/>
                  <a:gd name="connsiteY8" fmla="*/ 2288383 h 2682417"/>
                  <a:gd name="connsiteX9" fmla="*/ 6103446 w 6103446"/>
                  <a:gd name="connsiteY9" fmla="*/ 2604361 h 2682417"/>
                  <a:gd name="connsiteX10" fmla="*/ 9286 w 6103446"/>
                  <a:gd name="connsiteY10" fmla="*/ 2616970 h 2682417"/>
                  <a:gd name="connsiteX11" fmla="*/ 9240 w 6103446"/>
                  <a:gd name="connsiteY11" fmla="*/ 1853921 h 2682417"/>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86 w 6103446"/>
                  <a:gd name="connsiteY10" fmla="*/ 2616970 h 2623280"/>
                  <a:gd name="connsiteX11" fmla="*/ 9240 w 6103446"/>
                  <a:gd name="connsiteY11" fmla="*/ 1853921 h 2623280"/>
                  <a:gd name="connsiteX0" fmla="*/ 0 w 6110375"/>
                  <a:gd name="connsiteY0" fmla="*/ 1858893 h 2623280"/>
                  <a:gd name="connsiteX1" fmla="*/ 824768 w 6110375"/>
                  <a:gd name="connsiteY1" fmla="*/ 1664924 h 2623280"/>
                  <a:gd name="connsiteX2" fmla="*/ 2106212 w 6110375"/>
                  <a:gd name="connsiteY2" fmla="*/ 265617 h 2623280"/>
                  <a:gd name="connsiteX3" fmla="*/ 2798400 w 6110375"/>
                  <a:gd name="connsiteY3" fmla="*/ 16237 h 2623280"/>
                  <a:gd name="connsiteX4" fmla="*/ 3498162 w 6110375"/>
                  <a:gd name="connsiteY4" fmla="*/ 501147 h 2623280"/>
                  <a:gd name="connsiteX5" fmla="*/ 4072964 w 6110375"/>
                  <a:gd name="connsiteY5" fmla="*/ 1131529 h 2623280"/>
                  <a:gd name="connsiteX6" fmla="*/ 4669522 w 6110375"/>
                  <a:gd name="connsiteY6" fmla="*/ 1761910 h 2623280"/>
                  <a:gd name="connsiteX7" fmla="*/ 5527961 w 6110375"/>
                  <a:gd name="connsiteY7" fmla="*/ 2184474 h 2623280"/>
                  <a:gd name="connsiteX8" fmla="*/ 6110139 w 6110375"/>
                  <a:gd name="connsiteY8" fmla="*/ 2288383 h 2623280"/>
                  <a:gd name="connsiteX9" fmla="*/ 6103446 w 6110375"/>
                  <a:gd name="connsiteY9" fmla="*/ 2623280 h 2623280"/>
                  <a:gd name="connsiteX10" fmla="*/ 9286 w 6110375"/>
                  <a:gd name="connsiteY10" fmla="*/ 2616970 h 2623280"/>
                  <a:gd name="connsiteX11" fmla="*/ 9240 w 6110375"/>
                  <a:gd name="connsiteY11" fmla="*/ 1853921 h 2623280"/>
                  <a:gd name="connsiteX0" fmla="*/ 0 w 6115915"/>
                  <a:gd name="connsiteY0" fmla="*/ 1858893 h 2629587"/>
                  <a:gd name="connsiteX1" fmla="*/ 824768 w 6115915"/>
                  <a:gd name="connsiteY1" fmla="*/ 1664924 h 2629587"/>
                  <a:gd name="connsiteX2" fmla="*/ 2106212 w 6115915"/>
                  <a:gd name="connsiteY2" fmla="*/ 265617 h 2629587"/>
                  <a:gd name="connsiteX3" fmla="*/ 2798400 w 6115915"/>
                  <a:gd name="connsiteY3" fmla="*/ 16237 h 2629587"/>
                  <a:gd name="connsiteX4" fmla="*/ 3498162 w 6115915"/>
                  <a:gd name="connsiteY4" fmla="*/ 501147 h 2629587"/>
                  <a:gd name="connsiteX5" fmla="*/ 4072964 w 6115915"/>
                  <a:gd name="connsiteY5" fmla="*/ 1131529 h 2629587"/>
                  <a:gd name="connsiteX6" fmla="*/ 4669522 w 6115915"/>
                  <a:gd name="connsiteY6" fmla="*/ 1761910 h 2629587"/>
                  <a:gd name="connsiteX7" fmla="*/ 5527961 w 6115915"/>
                  <a:gd name="connsiteY7" fmla="*/ 2184474 h 2629587"/>
                  <a:gd name="connsiteX8" fmla="*/ 6110139 w 6115915"/>
                  <a:gd name="connsiteY8" fmla="*/ 2288383 h 2629587"/>
                  <a:gd name="connsiteX9" fmla="*/ 6115915 w 6115915"/>
                  <a:gd name="connsiteY9" fmla="*/ 2629587 h 2629587"/>
                  <a:gd name="connsiteX10" fmla="*/ 9286 w 6115915"/>
                  <a:gd name="connsiteY10" fmla="*/ 2616970 h 2629587"/>
                  <a:gd name="connsiteX11" fmla="*/ 9240 w 6115915"/>
                  <a:gd name="connsiteY11" fmla="*/ 1853921 h 2629587"/>
                  <a:gd name="connsiteX0" fmla="*/ 0 w 6115915"/>
                  <a:gd name="connsiteY0" fmla="*/ 1858893 h 2629587"/>
                  <a:gd name="connsiteX1" fmla="*/ 824768 w 6115915"/>
                  <a:gd name="connsiteY1" fmla="*/ 1664924 h 2629587"/>
                  <a:gd name="connsiteX2" fmla="*/ 2106212 w 6115915"/>
                  <a:gd name="connsiteY2" fmla="*/ 265617 h 2629587"/>
                  <a:gd name="connsiteX3" fmla="*/ 2798400 w 6115915"/>
                  <a:gd name="connsiteY3" fmla="*/ 16237 h 2629587"/>
                  <a:gd name="connsiteX4" fmla="*/ 3498162 w 6115915"/>
                  <a:gd name="connsiteY4" fmla="*/ 501147 h 2629587"/>
                  <a:gd name="connsiteX5" fmla="*/ 4072964 w 6115915"/>
                  <a:gd name="connsiteY5" fmla="*/ 1131529 h 2629587"/>
                  <a:gd name="connsiteX6" fmla="*/ 4669522 w 6115915"/>
                  <a:gd name="connsiteY6" fmla="*/ 1761910 h 2629587"/>
                  <a:gd name="connsiteX7" fmla="*/ 5527961 w 6115915"/>
                  <a:gd name="connsiteY7" fmla="*/ 2184474 h 2629587"/>
                  <a:gd name="connsiteX8" fmla="*/ 6110139 w 6115915"/>
                  <a:gd name="connsiteY8" fmla="*/ 2288383 h 2629587"/>
                  <a:gd name="connsiteX9" fmla="*/ 6115915 w 6115915"/>
                  <a:gd name="connsiteY9" fmla="*/ 2629587 h 2629587"/>
                  <a:gd name="connsiteX10" fmla="*/ 9286 w 6115915"/>
                  <a:gd name="connsiteY10" fmla="*/ 2624170 h 2629587"/>
                  <a:gd name="connsiteX11" fmla="*/ 9240 w 6115915"/>
                  <a:gd name="connsiteY11" fmla="*/ 1853921 h 26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5915" h="2629587">
                    <a:moveTo>
                      <a:pt x="0" y="1858893"/>
                    </a:moveTo>
                    <a:cubicBezTo>
                      <a:pt x="75604" y="1847347"/>
                      <a:pt x="473733" y="1930470"/>
                      <a:pt x="824768" y="1664924"/>
                    </a:cubicBezTo>
                    <a:cubicBezTo>
                      <a:pt x="1175803" y="1399378"/>
                      <a:pt x="1777273" y="540398"/>
                      <a:pt x="2106212" y="265617"/>
                    </a:cubicBezTo>
                    <a:cubicBezTo>
                      <a:pt x="2435151" y="-9164"/>
                      <a:pt x="2566408" y="-23018"/>
                      <a:pt x="2798400" y="16237"/>
                    </a:cubicBezTo>
                    <a:cubicBezTo>
                      <a:pt x="3030392" y="55492"/>
                      <a:pt x="3285735" y="315265"/>
                      <a:pt x="3498162" y="501147"/>
                    </a:cubicBezTo>
                    <a:cubicBezTo>
                      <a:pt x="3710589" y="687029"/>
                      <a:pt x="3877737" y="921402"/>
                      <a:pt x="4072964" y="1131529"/>
                    </a:cubicBezTo>
                    <a:cubicBezTo>
                      <a:pt x="4268191" y="1341656"/>
                      <a:pt x="4427023" y="1586419"/>
                      <a:pt x="4669522" y="1761910"/>
                    </a:cubicBezTo>
                    <a:cubicBezTo>
                      <a:pt x="4912021" y="1937401"/>
                      <a:pt x="5287858" y="2096729"/>
                      <a:pt x="5527961" y="2184474"/>
                    </a:cubicBezTo>
                    <a:cubicBezTo>
                      <a:pt x="5768064" y="2272219"/>
                      <a:pt x="6001148" y="2270775"/>
                      <a:pt x="6110139" y="2288383"/>
                    </a:cubicBezTo>
                    <a:cubicBezTo>
                      <a:pt x="6112065" y="2400015"/>
                      <a:pt x="6113989" y="2517955"/>
                      <a:pt x="6115915" y="2629587"/>
                    </a:cubicBezTo>
                    <a:lnTo>
                      <a:pt x="9286" y="2624170"/>
                    </a:lnTo>
                    <a:cubicBezTo>
                      <a:pt x="11349" y="2371922"/>
                      <a:pt x="7177" y="2106169"/>
                      <a:pt x="9240" y="1853921"/>
                    </a:cubicBezTo>
                  </a:path>
                </a:pathLst>
              </a:custGeom>
              <a:gradFill flip="none" rotWithShape="1">
                <a:gsLst>
                  <a:gs pos="56000">
                    <a:srgbClr val="F1EBD7"/>
                  </a:gs>
                  <a:gs pos="30000">
                    <a:srgbClr val="F1EBD7"/>
                  </a:gs>
                  <a:gs pos="100000">
                    <a:srgbClr val="E3D9B3"/>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155" name="Freeform 21">
                <a:extLst>
                  <a:ext uri="{FF2B5EF4-FFF2-40B4-BE49-F238E27FC236}">
                    <a16:creationId xmlns:a16="http://schemas.microsoft.com/office/drawing/2014/main" id="{79A6CFCB-4AF1-4D8A-8A62-0570D2E8FEBC}"/>
                  </a:ext>
                </a:extLst>
              </p:cNvPr>
              <p:cNvSpPr/>
              <p:nvPr/>
            </p:nvSpPr>
            <p:spPr>
              <a:xfrm>
                <a:off x="1727899" y="2768529"/>
                <a:ext cx="6150883" cy="2288383"/>
              </a:xfrm>
              <a:custGeom>
                <a:avLst/>
                <a:gdLst>
                  <a:gd name="connsiteX0" fmla="*/ 0 w 6151704"/>
                  <a:gd name="connsiteY0" fmla="*/ 1847184 h 2296173"/>
                  <a:gd name="connsiteX1" fmla="*/ 471054 w 6151704"/>
                  <a:gd name="connsiteY1" fmla="*/ 1833329 h 2296173"/>
                  <a:gd name="connsiteX2" fmla="*/ 900545 w 6151704"/>
                  <a:gd name="connsiteY2" fmla="*/ 1563165 h 2296173"/>
                  <a:gd name="connsiteX3" fmla="*/ 2147454 w 6151704"/>
                  <a:gd name="connsiteY3" fmla="*/ 212347 h 2296173"/>
                  <a:gd name="connsiteX4" fmla="*/ 2770909 w 6151704"/>
                  <a:gd name="connsiteY4" fmla="*/ 32238 h 2296173"/>
                  <a:gd name="connsiteX5" fmla="*/ 3484418 w 6151704"/>
                  <a:gd name="connsiteY5" fmla="*/ 510220 h 2296173"/>
                  <a:gd name="connsiteX6" fmla="*/ 4038600 w 6151704"/>
                  <a:gd name="connsiteY6" fmla="*/ 1161384 h 2296173"/>
                  <a:gd name="connsiteX7" fmla="*/ 4738254 w 6151704"/>
                  <a:gd name="connsiteY7" fmla="*/ 1840256 h 2296173"/>
                  <a:gd name="connsiteX8" fmla="*/ 5527963 w 6151704"/>
                  <a:gd name="connsiteY8" fmla="*/ 2214329 h 2296173"/>
                  <a:gd name="connsiteX9" fmla="*/ 6123709 w 6151704"/>
                  <a:gd name="connsiteY9" fmla="*/ 2290529 h 2296173"/>
                  <a:gd name="connsiteX10" fmla="*/ 6061363 w 6151704"/>
                  <a:gd name="connsiteY10" fmla="*/ 2290529 h 2296173"/>
                  <a:gd name="connsiteX0" fmla="*/ 0 w 6151704"/>
                  <a:gd name="connsiteY0" fmla="*/ 1847467 h 2296456"/>
                  <a:gd name="connsiteX1" fmla="*/ 471054 w 6151704"/>
                  <a:gd name="connsiteY1" fmla="*/ 1833612 h 2296456"/>
                  <a:gd name="connsiteX2" fmla="*/ 928038 w 6151704"/>
                  <a:gd name="connsiteY2" fmla="*/ 1570375 h 2296456"/>
                  <a:gd name="connsiteX3" fmla="*/ 2147454 w 6151704"/>
                  <a:gd name="connsiteY3" fmla="*/ 212630 h 2296456"/>
                  <a:gd name="connsiteX4" fmla="*/ 2770909 w 6151704"/>
                  <a:gd name="connsiteY4" fmla="*/ 32521 h 2296456"/>
                  <a:gd name="connsiteX5" fmla="*/ 3484418 w 6151704"/>
                  <a:gd name="connsiteY5" fmla="*/ 510503 h 2296456"/>
                  <a:gd name="connsiteX6" fmla="*/ 4038600 w 6151704"/>
                  <a:gd name="connsiteY6" fmla="*/ 1161667 h 2296456"/>
                  <a:gd name="connsiteX7" fmla="*/ 4738254 w 6151704"/>
                  <a:gd name="connsiteY7" fmla="*/ 1840539 h 2296456"/>
                  <a:gd name="connsiteX8" fmla="*/ 5527963 w 6151704"/>
                  <a:gd name="connsiteY8" fmla="*/ 2214612 h 2296456"/>
                  <a:gd name="connsiteX9" fmla="*/ 6123709 w 6151704"/>
                  <a:gd name="connsiteY9" fmla="*/ 2290812 h 2296456"/>
                  <a:gd name="connsiteX10" fmla="*/ 6061363 w 6151704"/>
                  <a:gd name="connsiteY10" fmla="*/ 2290812 h 2296456"/>
                  <a:gd name="connsiteX0" fmla="*/ 0 w 6151704"/>
                  <a:gd name="connsiteY0" fmla="*/ 1840446 h 2289435"/>
                  <a:gd name="connsiteX1" fmla="*/ 471054 w 6151704"/>
                  <a:gd name="connsiteY1" fmla="*/ 1826591 h 2289435"/>
                  <a:gd name="connsiteX2" fmla="*/ 928038 w 6151704"/>
                  <a:gd name="connsiteY2" fmla="*/ 1563354 h 2289435"/>
                  <a:gd name="connsiteX3" fmla="*/ 2161200 w 6151704"/>
                  <a:gd name="connsiteY3" fmla="*/ 226391 h 2289435"/>
                  <a:gd name="connsiteX4" fmla="*/ 2770909 w 6151704"/>
                  <a:gd name="connsiteY4" fmla="*/ 25500 h 2289435"/>
                  <a:gd name="connsiteX5" fmla="*/ 3484418 w 6151704"/>
                  <a:gd name="connsiteY5" fmla="*/ 503482 h 2289435"/>
                  <a:gd name="connsiteX6" fmla="*/ 4038600 w 6151704"/>
                  <a:gd name="connsiteY6" fmla="*/ 1154646 h 2289435"/>
                  <a:gd name="connsiteX7" fmla="*/ 4738254 w 6151704"/>
                  <a:gd name="connsiteY7" fmla="*/ 1833518 h 2289435"/>
                  <a:gd name="connsiteX8" fmla="*/ 5527963 w 6151704"/>
                  <a:gd name="connsiteY8" fmla="*/ 2207591 h 2289435"/>
                  <a:gd name="connsiteX9" fmla="*/ 6123709 w 6151704"/>
                  <a:gd name="connsiteY9" fmla="*/ 2283791 h 2289435"/>
                  <a:gd name="connsiteX10" fmla="*/ 6061363 w 6151704"/>
                  <a:gd name="connsiteY10" fmla="*/ 2283791 h 2289435"/>
                  <a:gd name="connsiteX0" fmla="*/ 0 w 6151704"/>
                  <a:gd name="connsiteY0" fmla="*/ 1851678 h 2300667"/>
                  <a:gd name="connsiteX1" fmla="*/ 471054 w 6151704"/>
                  <a:gd name="connsiteY1" fmla="*/ 1837823 h 2300667"/>
                  <a:gd name="connsiteX2" fmla="*/ 928038 w 6151704"/>
                  <a:gd name="connsiteY2" fmla="*/ 1574586 h 2300667"/>
                  <a:gd name="connsiteX3" fmla="*/ 2161200 w 6151704"/>
                  <a:gd name="connsiteY3" fmla="*/ 237623 h 2300667"/>
                  <a:gd name="connsiteX4" fmla="*/ 2812148 w 6151704"/>
                  <a:gd name="connsiteY4" fmla="*/ 22877 h 2300667"/>
                  <a:gd name="connsiteX5" fmla="*/ 3484418 w 6151704"/>
                  <a:gd name="connsiteY5" fmla="*/ 514714 h 2300667"/>
                  <a:gd name="connsiteX6" fmla="*/ 4038600 w 6151704"/>
                  <a:gd name="connsiteY6" fmla="*/ 1165878 h 2300667"/>
                  <a:gd name="connsiteX7" fmla="*/ 4738254 w 6151704"/>
                  <a:gd name="connsiteY7" fmla="*/ 1844750 h 2300667"/>
                  <a:gd name="connsiteX8" fmla="*/ 5527963 w 6151704"/>
                  <a:gd name="connsiteY8" fmla="*/ 2218823 h 2300667"/>
                  <a:gd name="connsiteX9" fmla="*/ 6123709 w 6151704"/>
                  <a:gd name="connsiteY9" fmla="*/ 2295023 h 2300667"/>
                  <a:gd name="connsiteX10" fmla="*/ 6061363 w 6151704"/>
                  <a:gd name="connsiteY10" fmla="*/ 2295023 h 2300667"/>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38600 w 6151704"/>
                  <a:gd name="connsiteY6" fmla="*/ 1165372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10762 w 6151704"/>
                  <a:gd name="connsiteY7" fmla="*/ 1816535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710762 w 6150773"/>
                  <a:gd name="connsiteY7" fmla="*/ 1816535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683270 w 6150773"/>
                  <a:gd name="connsiteY7" fmla="*/ 1768044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928038 w 6150773"/>
                  <a:gd name="connsiteY1" fmla="*/ 1574080 h 2302213"/>
                  <a:gd name="connsiteX2" fmla="*/ 2161200 w 6150773"/>
                  <a:gd name="connsiteY2" fmla="*/ 237117 h 2302213"/>
                  <a:gd name="connsiteX3" fmla="*/ 2812148 w 6150773"/>
                  <a:gd name="connsiteY3" fmla="*/ 22371 h 2302213"/>
                  <a:gd name="connsiteX4" fmla="*/ 3511910 w 6150773"/>
                  <a:gd name="connsiteY4" fmla="*/ 507281 h 2302213"/>
                  <a:gd name="connsiteX5" fmla="*/ 4086712 w 6150773"/>
                  <a:gd name="connsiteY5" fmla="*/ 1137663 h 2302213"/>
                  <a:gd name="connsiteX6" fmla="*/ 4683270 w 6150773"/>
                  <a:gd name="connsiteY6" fmla="*/ 1768044 h 2302213"/>
                  <a:gd name="connsiteX7" fmla="*/ 5541709 w 6150773"/>
                  <a:gd name="connsiteY7" fmla="*/ 2190608 h 2302213"/>
                  <a:gd name="connsiteX8" fmla="*/ 6123709 w 6150773"/>
                  <a:gd name="connsiteY8" fmla="*/ 2294517 h 2302213"/>
                  <a:gd name="connsiteX9" fmla="*/ 6061363 w 6150773"/>
                  <a:gd name="connsiteY9" fmla="*/ 2294517 h 2302213"/>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37026"/>
                  <a:gd name="connsiteY0" fmla="*/ 1879734 h 2303066"/>
                  <a:gd name="connsiteX1" fmla="*/ 886798 w 6137026"/>
                  <a:gd name="connsiteY1" fmla="*/ 1602643 h 2303066"/>
                  <a:gd name="connsiteX2" fmla="*/ 2147453 w 6137026"/>
                  <a:gd name="connsiteY2" fmla="*/ 237970 h 2303066"/>
                  <a:gd name="connsiteX3" fmla="*/ 2798401 w 6137026"/>
                  <a:gd name="connsiteY3" fmla="*/ 23224 h 2303066"/>
                  <a:gd name="connsiteX4" fmla="*/ 3498163 w 6137026"/>
                  <a:gd name="connsiteY4" fmla="*/ 508134 h 2303066"/>
                  <a:gd name="connsiteX5" fmla="*/ 4072965 w 6137026"/>
                  <a:gd name="connsiteY5" fmla="*/ 1138516 h 2303066"/>
                  <a:gd name="connsiteX6" fmla="*/ 4669523 w 6137026"/>
                  <a:gd name="connsiteY6" fmla="*/ 1768897 h 2303066"/>
                  <a:gd name="connsiteX7" fmla="*/ 5527962 w 6137026"/>
                  <a:gd name="connsiteY7" fmla="*/ 2191461 h 2303066"/>
                  <a:gd name="connsiteX8" fmla="*/ 6109962 w 6137026"/>
                  <a:gd name="connsiteY8" fmla="*/ 2295370 h 2303066"/>
                  <a:gd name="connsiteX9" fmla="*/ 6047616 w 6137026"/>
                  <a:gd name="connsiteY9" fmla="*/ 2295370 h 2303066"/>
                  <a:gd name="connsiteX0" fmla="*/ 0 w 6137026"/>
                  <a:gd name="connsiteY0" fmla="*/ 1881303 h 2304635"/>
                  <a:gd name="connsiteX1" fmla="*/ 879925 w 6137026"/>
                  <a:gd name="connsiteY1" fmla="*/ 1652703 h 2304635"/>
                  <a:gd name="connsiteX2" fmla="*/ 2147453 w 6137026"/>
                  <a:gd name="connsiteY2" fmla="*/ 239539 h 2304635"/>
                  <a:gd name="connsiteX3" fmla="*/ 2798401 w 6137026"/>
                  <a:gd name="connsiteY3" fmla="*/ 24793 h 2304635"/>
                  <a:gd name="connsiteX4" fmla="*/ 3498163 w 6137026"/>
                  <a:gd name="connsiteY4" fmla="*/ 509703 h 2304635"/>
                  <a:gd name="connsiteX5" fmla="*/ 4072965 w 6137026"/>
                  <a:gd name="connsiteY5" fmla="*/ 1140085 h 2304635"/>
                  <a:gd name="connsiteX6" fmla="*/ 4669523 w 6137026"/>
                  <a:gd name="connsiteY6" fmla="*/ 1770466 h 2304635"/>
                  <a:gd name="connsiteX7" fmla="*/ 5527962 w 6137026"/>
                  <a:gd name="connsiteY7" fmla="*/ 2193030 h 2304635"/>
                  <a:gd name="connsiteX8" fmla="*/ 6109962 w 6137026"/>
                  <a:gd name="connsiteY8" fmla="*/ 2296939 h 2304635"/>
                  <a:gd name="connsiteX9" fmla="*/ 6047616 w 6137026"/>
                  <a:gd name="connsiteY9" fmla="*/ 2296939 h 2304635"/>
                  <a:gd name="connsiteX0" fmla="*/ 0 w 6143899"/>
                  <a:gd name="connsiteY0" fmla="*/ 1874376 h 2304635"/>
                  <a:gd name="connsiteX1" fmla="*/ 886798 w 6143899"/>
                  <a:gd name="connsiteY1" fmla="*/ 1652703 h 2304635"/>
                  <a:gd name="connsiteX2" fmla="*/ 2154326 w 6143899"/>
                  <a:gd name="connsiteY2" fmla="*/ 239539 h 2304635"/>
                  <a:gd name="connsiteX3" fmla="*/ 2805274 w 6143899"/>
                  <a:gd name="connsiteY3" fmla="*/ 24793 h 2304635"/>
                  <a:gd name="connsiteX4" fmla="*/ 3505036 w 6143899"/>
                  <a:gd name="connsiteY4" fmla="*/ 509703 h 2304635"/>
                  <a:gd name="connsiteX5" fmla="*/ 4079838 w 6143899"/>
                  <a:gd name="connsiteY5" fmla="*/ 1140085 h 2304635"/>
                  <a:gd name="connsiteX6" fmla="*/ 4676396 w 6143899"/>
                  <a:gd name="connsiteY6" fmla="*/ 1770466 h 2304635"/>
                  <a:gd name="connsiteX7" fmla="*/ 5534835 w 6143899"/>
                  <a:gd name="connsiteY7" fmla="*/ 2193030 h 2304635"/>
                  <a:gd name="connsiteX8" fmla="*/ 6116835 w 6143899"/>
                  <a:gd name="connsiteY8" fmla="*/ 2296939 h 2304635"/>
                  <a:gd name="connsiteX9" fmla="*/ 6054489 w 6143899"/>
                  <a:gd name="connsiteY9" fmla="*/ 2296939 h 2304635"/>
                  <a:gd name="connsiteX0" fmla="*/ 0 w 6116407"/>
                  <a:gd name="connsiteY0" fmla="*/ 1874376 h 2304635"/>
                  <a:gd name="connsiteX1" fmla="*/ 859306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60292 h 2304405"/>
                  <a:gd name="connsiteX1" fmla="*/ 838686 w 6102660"/>
                  <a:gd name="connsiteY1" fmla="*/ 1645546 h 2304405"/>
                  <a:gd name="connsiteX2" fmla="*/ 2113087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2894 h 2297007"/>
                  <a:gd name="connsiteX1" fmla="*/ 838686 w 6102660"/>
                  <a:gd name="connsiteY1" fmla="*/ 1638148 h 2297007"/>
                  <a:gd name="connsiteX2" fmla="*/ 2113087 w 6102660"/>
                  <a:gd name="connsiteY2" fmla="*/ 259620 h 2297007"/>
                  <a:gd name="connsiteX3" fmla="*/ 2764035 w 6102660"/>
                  <a:gd name="connsiteY3" fmla="*/ 17165 h 2297007"/>
                  <a:gd name="connsiteX4" fmla="*/ 3463797 w 6102660"/>
                  <a:gd name="connsiteY4" fmla="*/ 502075 h 2297007"/>
                  <a:gd name="connsiteX5" fmla="*/ 4038599 w 6102660"/>
                  <a:gd name="connsiteY5" fmla="*/ 1132457 h 2297007"/>
                  <a:gd name="connsiteX6" fmla="*/ 4635157 w 6102660"/>
                  <a:gd name="connsiteY6" fmla="*/ 1762838 h 2297007"/>
                  <a:gd name="connsiteX7" fmla="*/ 5493596 w 6102660"/>
                  <a:gd name="connsiteY7" fmla="*/ 2185402 h 2297007"/>
                  <a:gd name="connsiteX8" fmla="*/ 6075596 w 6102660"/>
                  <a:gd name="connsiteY8" fmla="*/ 2289311 h 2297007"/>
                  <a:gd name="connsiteX9" fmla="*/ 6013250 w 6102660"/>
                  <a:gd name="connsiteY9" fmla="*/ 2289311 h 2297007"/>
                  <a:gd name="connsiteX0" fmla="*/ 0 w 6102660"/>
                  <a:gd name="connsiteY0" fmla="*/ 1860292 h 2304405"/>
                  <a:gd name="connsiteX1" fmla="*/ 838686 w 6102660"/>
                  <a:gd name="connsiteY1" fmla="*/ 1645546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614 h 2303727"/>
                  <a:gd name="connsiteX1" fmla="*/ 845560 w 6102660"/>
                  <a:gd name="connsiteY1" fmla="*/ 1624088 h 2303727"/>
                  <a:gd name="connsiteX2" fmla="*/ 2099341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4025 h 2298138"/>
                  <a:gd name="connsiteX1" fmla="*/ 845560 w 6102660"/>
                  <a:gd name="connsiteY1" fmla="*/ 1618499 h 2298138"/>
                  <a:gd name="connsiteX2" fmla="*/ 2126833 w 6102660"/>
                  <a:gd name="connsiteY2" fmla="*/ 253823 h 2298138"/>
                  <a:gd name="connsiteX3" fmla="*/ 2764035 w 6102660"/>
                  <a:gd name="connsiteY3" fmla="*/ 18296 h 2298138"/>
                  <a:gd name="connsiteX4" fmla="*/ 3463797 w 6102660"/>
                  <a:gd name="connsiteY4" fmla="*/ 503206 h 2298138"/>
                  <a:gd name="connsiteX5" fmla="*/ 4038599 w 6102660"/>
                  <a:gd name="connsiteY5" fmla="*/ 1133588 h 2298138"/>
                  <a:gd name="connsiteX6" fmla="*/ 4635157 w 6102660"/>
                  <a:gd name="connsiteY6" fmla="*/ 1763969 h 2298138"/>
                  <a:gd name="connsiteX7" fmla="*/ 5493596 w 6102660"/>
                  <a:gd name="connsiteY7" fmla="*/ 2186533 h 2298138"/>
                  <a:gd name="connsiteX8" fmla="*/ 6075596 w 6102660"/>
                  <a:gd name="connsiteY8" fmla="*/ 2290442 h 2298138"/>
                  <a:gd name="connsiteX9" fmla="*/ 6013250 w 6102660"/>
                  <a:gd name="connsiteY9" fmla="*/ 2290442 h 2298138"/>
                  <a:gd name="connsiteX0" fmla="*/ 0 w 6102660"/>
                  <a:gd name="connsiteY0" fmla="*/ 1849480 h 2293593"/>
                  <a:gd name="connsiteX1" fmla="*/ 845560 w 6102660"/>
                  <a:gd name="connsiteY1" fmla="*/ 1613954 h 2293593"/>
                  <a:gd name="connsiteX2" fmla="*/ 2078721 w 6102660"/>
                  <a:gd name="connsiteY2" fmla="*/ 270060 h 2293593"/>
                  <a:gd name="connsiteX3" fmla="*/ 2764035 w 6102660"/>
                  <a:gd name="connsiteY3" fmla="*/ 13751 h 2293593"/>
                  <a:gd name="connsiteX4" fmla="*/ 3463797 w 6102660"/>
                  <a:gd name="connsiteY4" fmla="*/ 498661 h 2293593"/>
                  <a:gd name="connsiteX5" fmla="*/ 4038599 w 6102660"/>
                  <a:gd name="connsiteY5" fmla="*/ 1129043 h 2293593"/>
                  <a:gd name="connsiteX6" fmla="*/ 4635157 w 6102660"/>
                  <a:gd name="connsiteY6" fmla="*/ 1759424 h 2293593"/>
                  <a:gd name="connsiteX7" fmla="*/ 5493596 w 6102660"/>
                  <a:gd name="connsiteY7" fmla="*/ 2181988 h 2293593"/>
                  <a:gd name="connsiteX8" fmla="*/ 6075596 w 6102660"/>
                  <a:gd name="connsiteY8" fmla="*/ 2285897 h 2293593"/>
                  <a:gd name="connsiteX9" fmla="*/ 6013250 w 6102660"/>
                  <a:gd name="connsiteY9" fmla="*/ 2285897 h 2293593"/>
                  <a:gd name="connsiteX0" fmla="*/ 0 w 6102660"/>
                  <a:gd name="connsiteY0" fmla="*/ 1848181 h 2292294"/>
                  <a:gd name="connsiteX1" fmla="*/ 845560 w 6102660"/>
                  <a:gd name="connsiteY1" fmla="*/ 1612655 h 2292294"/>
                  <a:gd name="connsiteX2" fmla="*/ 2058102 w 6102660"/>
                  <a:gd name="connsiteY2" fmla="*/ 275688 h 2292294"/>
                  <a:gd name="connsiteX3" fmla="*/ 2764035 w 6102660"/>
                  <a:gd name="connsiteY3" fmla="*/ 12452 h 2292294"/>
                  <a:gd name="connsiteX4" fmla="*/ 3463797 w 6102660"/>
                  <a:gd name="connsiteY4" fmla="*/ 497362 h 2292294"/>
                  <a:gd name="connsiteX5" fmla="*/ 4038599 w 6102660"/>
                  <a:gd name="connsiteY5" fmla="*/ 1127744 h 2292294"/>
                  <a:gd name="connsiteX6" fmla="*/ 4635157 w 6102660"/>
                  <a:gd name="connsiteY6" fmla="*/ 1758125 h 2292294"/>
                  <a:gd name="connsiteX7" fmla="*/ 5493596 w 6102660"/>
                  <a:gd name="connsiteY7" fmla="*/ 2180689 h 2292294"/>
                  <a:gd name="connsiteX8" fmla="*/ 6075596 w 6102660"/>
                  <a:gd name="connsiteY8" fmla="*/ 2284598 h 2292294"/>
                  <a:gd name="connsiteX9" fmla="*/ 6013250 w 6102660"/>
                  <a:gd name="connsiteY9" fmla="*/ 2284598 h 2292294"/>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5402 h 2289515"/>
                  <a:gd name="connsiteX1" fmla="*/ 859306 w 6102660"/>
                  <a:gd name="connsiteY1" fmla="*/ 1575240 h 2289515"/>
                  <a:gd name="connsiteX2" fmla="*/ 2071847 w 6102660"/>
                  <a:gd name="connsiteY2" fmla="*/ 286763 h 2289515"/>
                  <a:gd name="connsiteX3" fmla="*/ 2764035 w 6102660"/>
                  <a:gd name="connsiteY3" fmla="*/ 9673 h 2289515"/>
                  <a:gd name="connsiteX4" fmla="*/ 3463797 w 6102660"/>
                  <a:gd name="connsiteY4" fmla="*/ 494583 h 2289515"/>
                  <a:gd name="connsiteX5" fmla="*/ 4038599 w 6102660"/>
                  <a:gd name="connsiteY5" fmla="*/ 1124965 h 2289515"/>
                  <a:gd name="connsiteX6" fmla="*/ 4635157 w 6102660"/>
                  <a:gd name="connsiteY6" fmla="*/ 1755346 h 2289515"/>
                  <a:gd name="connsiteX7" fmla="*/ 5493596 w 6102660"/>
                  <a:gd name="connsiteY7" fmla="*/ 2177910 h 2289515"/>
                  <a:gd name="connsiteX8" fmla="*/ 6075596 w 6102660"/>
                  <a:gd name="connsiteY8" fmla="*/ 2281819 h 2289515"/>
                  <a:gd name="connsiteX9" fmla="*/ 6013250 w 6102660"/>
                  <a:gd name="connsiteY9" fmla="*/ 2281819 h 2289515"/>
                  <a:gd name="connsiteX0" fmla="*/ 0 w 6102660"/>
                  <a:gd name="connsiteY0" fmla="*/ 1850166 h 2294279"/>
                  <a:gd name="connsiteX1" fmla="*/ 859306 w 6102660"/>
                  <a:gd name="connsiteY1" fmla="*/ 1580004 h 2294279"/>
                  <a:gd name="connsiteX2" fmla="*/ 2071847 w 6102660"/>
                  <a:gd name="connsiteY2" fmla="*/ 263817 h 2294279"/>
                  <a:gd name="connsiteX3" fmla="*/ 2764035 w 6102660"/>
                  <a:gd name="connsiteY3" fmla="*/ 14437 h 2294279"/>
                  <a:gd name="connsiteX4" fmla="*/ 3463797 w 6102660"/>
                  <a:gd name="connsiteY4" fmla="*/ 499347 h 2294279"/>
                  <a:gd name="connsiteX5" fmla="*/ 4038599 w 6102660"/>
                  <a:gd name="connsiteY5" fmla="*/ 1129729 h 2294279"/>
                  <a:gd name="connsiteX6" fmla="*/ 4635157 w 6102660"/>
                  <a:gd name="connsiteY6" fmla="*/ 1760110 h 2294279"/>
                  <a:gd name="connsiteX7" fmla="*/ 5493596 w 6102660"/>
                  <a:gd name="connsiteY7" fmla="*/ 2182674 h 2294279"/>
                  <a:gd name="connsiteX8" fmla="*/ 6075596 w 6102660"/>
                  <a:gd name="connsiteY8" fmla="*/ 2286583 h 2294279"/>
                  <a:gd name="connsiteX9" fmla="*/ 6013250 w 6102660"/>
                  <a:gd name="connsiteY9" fmla="*/ 2286583 h 2294279"/>
                  <a:gd name="connsiteX0" fmla="*/ 0 w 6102660"/>
                  <a:gd name="connsiteY0" fmla="*/ 1855169 h 2299282"/>
                  <a:gd name="connsiteX1" fmla="*/ 859306 w 6102660"/>
                  <a:gd name="connsiteY1" fmla="*/ 1585007 h 2299282"/>
                  <a:gd name="connsiteX2" fmla="*/ 2071847 w 6102660"/>
                  <a:gd name="connsiteY2" fmla="*/ 268820 h 2299282"/>
                  <a:gd name="connsiteX3" fmla="*/ 2764035 w 6102660"/>
                  <a:gd name="connsiteY3" fmla="*/ 19440 h 2299282"/>
                  <a:gd name="connsiteX4" fmla="*/ 3463797 w 6102660"/>
                  <a:gd name="connsiteY4" fmla="*/ 504350 h 2299282"/>
                  <a:gd name="connsiteX5" fmla="*/ 4038599 w 6102660"/>
                  <a:gd name="connsiteY5" fmla="*/ 1134732 h 2299282"/>
                  <a:gd name="connsiteX6" fmla="*/ 4635157 w 6102660"/>
                  <a:gd name="connsiteY6" fmla="*/ 1765113 h 2299282"/>
                  <a:gd name="connsiteX7" fmla="*/ 5493596 w 6102660"/>
                  <a:gd name="connsiteY7" fmla="*/ 2187677 h 2299282"/>
                  <a:gd name="connsiteX8" fmla="*/ 6075596 w 6102660"/>
                  <a:gd name="connsiteY8" fmla="*/ 2291586 h 2299282"/>
                  <a:gd name="connsiteX9" fmla="*/ 6013250 w 6102660"/>
                  <a:gd name="connsiteY9" fmla="*/ 2291586 h 2299282"/>
                  <a:gd name="connsiteX0" fmla="*/ 0 w 6102660"/>
                  <a:gd name="connsiteY0" fmla="*/ 1855169 h 2299282"/>
                  <a:gd name="connsiteX1" fmla="*/ 453621 w 6102660"/>
                  <a:gd name="connsiteY1" fmla="*/ 1785893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02660"/>
                  <a:gd name="connsiteY0" fmla="*/ 1855169 h 2299282"/>
                  <a:gd name="connsiteX1" fmla="*/ 474240 w 6102660"/>
                  <a:gd name="connsiteY1" fmla="*/ 1827456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70463 w 6137025"/>
                  <a:gd name="connsiteY1" fmla="*/ 1820528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893 h 2300079"/>
                  <a:gd name="connsiteX1" fmla="*/ 570463 w 6137025"/>
                  <a:gd name="connsiteY1" fmla="*/ 1821325 h 2300079"/>
                  <a:gd name="connsiteX2" fmla="*/ 2106212 w 6137025"/>
                  <a:gd name="connsiteY2" fmla="*/ 269617 h 2300079"/>
                  <a:gd name="connsiteX3" fmla="*/ 2798400 w 6137025"/>
                  <a:gd name="connsiteY3" fmla="*/ 20237 h 2300079"/>
                  <a:gd name="connsiteX4" fmla="*/ 3498162 w 6137025"/>
                  <a:gd name="connsiteY4" fmla="*/ 505147 h 2300079"/>
                  <a:gd name="connsiteX5" fmla="*/ 4072964 w 6137025"/>
                  <a:gd name="connsiteY5" fmla="*/ 1135529 h 2300079"/>
                  <a:gd name="connsiteX6" fmla="*/ 4669522 w 6137025"/>
                  <a:gd name="connsiteY6" fmla="*/ 1765910 h 2300079"/>
                  <a:gd name="connsiteX7" fmla="*/ 5527961 w 6137025"/>
                  <a:gd name="connsiteY7" fmla="*/ 2188474 h 2300079"/>
                  <a:gd name="connsiteX8" fmla="*/ 6109961 w 6137025"/>
                  <a:gd name="connsiteY8" fmla="*/ 2292383 h 2300079"/>
                  <a:gd name="connsiteX9" fmla="*/ 6047615 w 6137025"/>
                  <a:gd name="connsiteY9" fmla="*/ 2292383 h 2300079"/>
                  <a:gd name="connsiteX0" fmla="*/ 0 w 6137025"/>
                  <a:gd name="connsiteY0" fmla="*/ 1859384 h 2296570"/>
                  <a:gd name="connsiteX1" fmla="*/ 804148 w 6137025"/>
                  <a:gd name="connsiteY1" fmla="*/ 1686197 h 2296570"/>
                  <a:gd name="connsiteX2" fmla="*/ 2106212 w 6137025"/>
                  <a:gd name="connsiteY2" fmla="*/ 266108 h 2296570"/>
                  <a:gd name="connsiteX3" fmla="*/ 2798400 w 6137025"/>
                  <a:gd name="connsiteY3" fmla="*/ 16728 h 2296570"/>
                  <a:gd name="connsiteX4" fmla="*/ 3498162 w 6137025"/>
                  <a:gd name="connsiteY4" fmla="*/ 501638 h 2296570"/>
                  <a:gd name="connsiteX5" fmla="*/ 4072964 w 6137025"/>
                  <a:gd name="connsiteY5" fmla="*/ 1132020 h 2296570"/>
                  <a:gd name="connsiteX6" fmla="*/ 4669522 w 6137025"/>
                  <a:gd name="connsiteY6" fmla="*/ 1762401 h 2296570"/>
                  <a:gd name="connsiteX7" fmla="*/ 5527961 w 6137025"/>
                  <a:gd name="connsiteY7" fmla="*/ 2184965 h 2296570"/>
                  <a:gd name="connsiteX8" fmla="*/ 6109961 w 6137025"/>
                  <a:gd name="connsiteY8" fmla="*/ 2288874 h 2296570"/>
                  <a:gd name="connsiteX9" fmla="*/ 6047615 w 6137025"/>
                  <a:gd name="connsiteY9" fmla="*/ 2288874 h 2296570"/>
                  <a:gd name="connsiteX0" fmla="*/ 0 w 6137025"/>
                  <a:gd name="connsiteY0" fmla="*/ 1858893 h 2296079"/>
                  <a:gd name="connsiteX1" fmla="*/ 824768 w 6137025"/>
                  <a:gd name="connsiteY1" fmla="*/ 1664924 h 2296079"/>
                  <a:gd name="connsiteX2" fmla="*/ 2106212 w 6137025"/>
                  <a:gd name="connsiteY2" fmla="*/ 265617 h 2296079"/>
                  <a:gd name="connsiteX3" fmla="*/ 2798400 w 6137025"/>
                  <a:gd name="connsiteY3" fmla="*/ 16237 h 2296079"/>
                  <a:gd name="connsiteX4" fmla="*/ 3498162 w 6137025"/>
                  <a:gd name="connsiteY4" fmla="*/ 501147 h 2296079"/>
                  <a:gd name="connsiteX5" fmla="*/ 4072964 w 6137025"/>
                  <a:gd name="connsiteY5" fmla="*/ 1131529 h 2296079"/>
                  <a:gd name="connsiteX6" fmla="*/ 4669522 w 6137025"/>
                  <a:gd name="connsiteY6" fmla="*/ 1761910 h 2296079"/>
                  <a:gd name="connsiteX7" fmla="*/ 5527961 w 6137025"/>
                  <a:gd name="connsiteY7" fmla="*/ 2184474 h 2296079"/>
                  <a:gd name="connsiteX8" fmla="*/ 6109961 w 6137025"/>
                  <a:gd name="connsiteY8" fmla="*/ 2288383 h 2296079"/>
                  <a:gd name="connsiteX9" fmla="*/ 6047615 w 6137025"/>
                  <a:gd name="connsiteY9" fmla="*/ 2288383 h 2296079"/>
                  <a:gd name="connsiteX0" fmla="*/ 0 w 6047615"/>
                  <a:gd name="connsiteY0" fmla="*/ 1858893 h 2288383"/>
                  <a:gd name="connsiteX1" fmla="*/ 824768 w 6047615"/>
                  <a:gd name="connsiteY1" fmla="*/ 1664924 h 2288383"/>
                  <a:gd name="connsiteX2" fmla="*/ 2106212 w 6047615"/>
                  <a:gd name="connsiteY2" fmla="*/ 265617 h 2288383"/>
                  <a:gd name="connsiteX3" fmla="*/ 2798400 w 6047615"/>
                  <a:gd name="connsiteY3" fmla="*/ 16237 h 2288383"/>
                  <a:gd name="connsiteX4" fmla="*/ 3498162 w 6047615"/>
                  <a:gd name="connsiteY4" fmla="*/ 501147 h 2288383"/>
                  <a:gd name="connsiteX5" fmla="*/ 4072964 w 6047615"/>
                  <a:gd name="connsiteY5" fmla="*/ 1131529 h 2288383"/>
                  <a:gd name="connsiteX6" fmla="*/ 4669522 w 6047615"/>
                  <a:gd name="connsiteY6" fmla="*/ 1761910 h 2288383"/>
                  <a:gd name="connsiteX7" fmla="*/ 5527961 w 6047615"/>
                  <a:gd name="connsiteY7" fmla="*/ 2184474 h 2288383"/>
                  <a:gd name="connsiteX8" fmla="*/ 6047615 w 6047615"/>
                  <a:gd name="connsiteY8" fmla="*/ 2288383 h 2288383"/>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0" fmla="*/ 0 w 6139732"/>
                  <a:gd name="connsiteY0" fmla="*/ 1858893 h 2293353"/>
                  <a:gd name="connsiteX1" fmla="*/ 824768 w 6139732"/>
                  <a:gd name="connsiteY1" fmla="*/ 1664924 h 2293353"/>
                  <a:gd name="connsiteX2" fmla="*/ 2106212 w 6139732"/>
                  <a:gd name="connsiteY2" fmla="*/ 265617 h 2293353"/>
                  <a:gd name="connsiteX3" fmla="*/ 2798400 w 6139732"/>
                  <a:gd name="connsiteY3" fmla="*/ 16237 h 2293353"/>
                  <a:gd name="connsiteX4" fmla="*/ 3498162 w 6139732"/>
                  <a:gd name="connsiteY4" fmla="*/ 501147 h 2293353"/>
                  <a:gd name="connsiteX5" fmla="*/ 4072964 w 6139732"/>
                  <a:gd name="connsiteY5" fmla="*/ 1131529 h 2293353"/>
                  <a:gd name="connsiteX6" fmla="*/ 4669522 w 6139732"/>
                  <a:gd name="connsiteY6" fmla="*/ 1761910 h 2293353"/>
                  <a:gd name="connsiteX7" fmla="*/ 5527961 w 6139732"/>
                  <a:gd name="connsiteY7" fmla="*/ 2184474 h 2293353"/>
                  <a:gd name="connsiteX8" fmla="*/ 6097669 w 6139732"/>
                  <a:gd name="connsiteY8" fmla="*/ 2288383 h 2293353"/>
                  <a:gd name="connsiteX9" fmla="*/ 6097190 w 6139732"/>
                  <a:gd name="connsiteY9" fmla="*/ 2276438 h 2293353"/>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15960"/>
                  <a:gd name="connsiteY0" fmla="*/ 1858893 h 2585442"/>
                  <a:gd name="connsiteX1" fmla="*/ 824768 w 6115960"/>
                  <a:gd name="connsiteY1" fmla="*/ 1664924 h 2585442"/>
                  <a:gd name="connsiteX2" fmla="*/ 2106212 w 6115960"/>
                  <a:gd name="connsiteY2" fmla="*/ 265617 h 2585442"/>
                  <a:gd name="connsiteX3" fmla="*/ 2798400 w 6115960"/>
                  <a:gd name="connsiteY3" fmla="*/ 16237 h 2585442"/>
                  <a:gd name="connsiteX4" fmla="*/ 3498162 w 6115960"/>
                  <a:gd name="connsiteY4" fmla="*/ 501147 h 2585442"/>
                  <a:gd name="connsiteX5" fmla="*/ 4072964 w 6115960"/>
                  <a:gd name="connsiteY5" fmla="*/ 1131529 h 2585442"/>
                  <a:gd name="connsiteX6" fmla="*/ 4669522 w 6115960"/>
                  <a:gd name="connsiteY6" fmla="*/ 1761910 h 2585442"/>
                  <a:gd name="connsiteX7" fmla="*/ 5527961 w 6115960"/>
                  <a:gd name="connsiteY7" fmla="*/ 2184474 h 2585442"/>
                  <a:gd name="connsiteX8" fmla="*/ 6097669 w 6115960"/>
                  <a:gd name="connsiteY8" fmla="*/ 2288383 h 2585442"/>
                  <a:gd name="connsiteX9" fmla="*/ 6115960 w 6115960"/>
                  <a:gd name="connsiteY9" fmla="*/ 2585442 h 2585442"/>
                  <a:gd name="connsiteX0" fmla="*/ 0 w 6115960"/>
                  <a:gd name="connsiteY0" fmla="*/ 1858893 h 2604361"/>
                  <a:gd name="connsiteX1" fmla="*/ 824768 w 6115960"/>
                  <a:gd name="connsiteY1" fmla="*/ 1664924 h 2604361"/>
                  <a:gd name="connsiteX2" fmla="*/ 2106212 w 6115960"/>
                  <a:gd name="connsiteY2" fmla="*/ 265617 h 2604361"/>
                  <a:gd name="connsiteX3" fmla="*/ 2798400 w 6115960"/>
                  <a:gd name="connsiteY3" fmla="*/ 16237 h 2604361"/>
                  <a:gd name="connsiteX4" fmla="*/ 3498162 w 6115960"/>
                  <a:gd name="connsiteY4" fmla="*/ 501147 h 2604361"/>
                  <a:gd name="connsiteX5" fmla="*/ 4072964 w 6115960"/>
                  <a:gd name="connsiteY5" fmla="*/ 1131529 h 2604361"/>
                  <a:gd name="connsiteX6" fmla="*/ 4669522 w 6115960"/>
                  <a:gd name="connsiteY6" fmla="*/ 1761910 h 2604361"/>
                  <a:gd name="connsiteX7" fmla="*/ 5527961 w 6115960"/>
                  <a:gd name="connsiteY7" fmla="*/ 2184474 h 2604361"/>
                  <a:gd name="connsiteX8" fmla="*/ 6097669 w 6115960"/>
                  <a:gd name="connsiteY8" fmla="*/ 2288383 h 2604361"/>
                  <a:gd name="connsiteX9" fmla="*/ 6115960 w 6115960"/>
                  <a:gd name="connsiteY9" fmla="*/ 260436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6084676 w 6103446"/>
                  <a:gd name="connsiteY10" fmla="*/ 2610665 h 2629659"/>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53039 w 6103446"/>
                  <a:gd name="connsiteY10" fmla="*/ 2610665 h 2629659"/>
                  <a:gd name="connsiteX0" fmla="*/ 0 w 6103446"/>
                  <a:gd name="connsiteY0" fmla="*/ 1858893 h 2610665"/>
                  <a:gd name="connsiteX1" fmla="*/ 824768 w 6103446"/>
                  <a:gd name="connsiteY1" fmla="*/ 1664924 h 2610665"/>
                  <a:gd name="connsiteX2" fmla="*/ 2106212 w 6103446"/>
                  <a:gd name="connsiteY2" fmla="*/ 265617 h 2610665"/>
                  <a:gd name="connsiteX3" fmla="*/ 2798400 w 6103446"/>
                  <a:gd name="connsiteY3" fmla="*/ 16237 h 2610665"/>
                  <a:gd name="connsiteX4" fmla="*/ 3498162 w 6103446"/>
                  <a:gd name="connsiteY4" fmla="*/ 501147 h 2610665"/>
                  <a:gd name="connsiteX5" fmla="*/ 4072964 w 6103446"/>
                  <a:gd name="connsiteY5" fmla="*/ 1131529 h 2610665"/>
                  <a:gd name="connsiteX6" fmla="*/ 4669522 w 6103446"/>
                  <a:gd name="connsiteY6" fmla="*/ 1761910 h 2610665"/>
                  <a:gd name="connsiteX7" fmla="*/ 5527961 w 6103446"/>
                  <a:gd name="connsiteY7" fmla="*/ 2184474 h 2610665"/>
                  <a:gd name="connsiteX8" fmla="*/ 6097669 w 6103446"/>
                  <a:gd name="connsiteY8" fmla="*/ 2288383 h 2610665"/>
                  <a:gd name="connsiteX9" fmla="*/ 6103446 w 6103446"/>
                  <a:gd name="connsiteY9" fmla="*/ 2604361 h 2610665"/>
                  <a:gd name="connsiteX10" fmla="*/ 53039 w 6103446"/>
                  <a:gd name="connsiteY10" fmla="*/ 2610665 h 2610665"/>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0" fmla="*/ 430540 w 6533986"/>
                  <a:gd name="connsiteY0" fmla="*/ 1858893 h 2604361"/>
                  <a:gd name="connsiteX1" fmla="*/ 1255308 w 6533986"/>
                  <a:gd name="connsiteY1" fmla="*/ 1664924 h 2604361"/>
                  <a:gd name="connsiteX2" fmla="*/ 2536752 w 6533986"/>
                  <a:gd name="connsiteY2" fmla="*/ 265617 h 2604361"/>
                  <a:gd name="connsiteX3" fmla="*/ 3228940 w 6533986"/>
                  <a:gd name="connsiteY3" fmla="*/ 16237 h 2604361"/>
                  <a:gd name="connsiteX4" fmla="*/ 3928702 w 6533986"/>
                  <a:gd name="connsiteY4" fmla="*/ 501147 h 2604361"/>
                  <a:gd name="connsiteX5" fmla="*/ 4503504 w 6533986"/>
                  <a:gd name="connsiteY5" fmla="*/ 1131529 h 2604361"/>
                  <a:gd name="connsiteX6" fmla="*/ 5100062 w 6533986"/>
                  <a:gd name="connsiteY6" fmla="*/ 1761910 h 2604361"/>
                  <a:gd name="connsiteX7" fmla="*/ 5958501 w 6533986"/>
                  <a:gd name="connsiteY7" fmla="*/ 2184474 h 2604361"/>
                  <a:gd name="connsiteX8" fmla="*/ 6528209 w 6533986"/>
                  <a:gd name="connsiteY8" fmla="*/ 2288383 h 2604361"/>
                  <a:gd name="connsiteX9" fmla="*/ 6533986 w 6533986"/>
                  <a:gd name="connsiteY9" fmla="*/ 2604361 h 2604361"/>
                  <a:gd name="connsiteX10" fmla="*/ 452295 w 6533986"/>
                  <a:gd name="connsiteY10" fmla="*/ 2604358 h 2604361"/>
                  <a:gd name="connsiteX11" fmla="*/ 446037 w 6533986"/>
                  <a:gd name="connsiteY11" fmla="*/ 2598053 h 2604361"/>
                  <a:gd name="connsiteX0" fmla="*/ 432178 w 6535624"/>
                  <a:gd name="connsiteY0" fmla="*/ 1858893 h 2604361"/>
                  <a:gd name="connsiteX1" fmla="*/ 1256946 w 6535624"/>
                  <a:gd name="connsiteY1" fmla="*/ 1664924 h 2604361"/>
                  <a:gd name="connsiteX2" fmla="*/ 2538390 w 6535624"/>
                  <a:gd name="connsiteY2" fmla="*/ 265617 h 2604361"/>
                  <a:gd name="connsiteX3" fmla="*/ 3230578 w 6535624"/>
                  <a:gd name="connsiteY3" fmla="*/ 16237 h 2604361"/>
                  <a:gd name="connsiteX4" fmla="*/ 3930340 w 6535624"/>
                  <a:gd name="connsiteY4" fmla="*/ 501147 h 2604361"/>
                  <a:gd name="connsiteX5" fmla="*/ 4505142 w 6535624"/>
                  <a:gd name="connsiteY5" fmla="*/ 1131529 h 2604361"/>
                  <a:gd name="connsiteX6" fmla="*/ 5101700 w 6535624"/>
                  <a:gd name="connsiteY6" fmla="*/ 1761910 h 2604361"/>
                  <a:gd name="connsiteX7" fmla="*/ 5960139 w 6535624"/>
                  <a:gd name="connsiteY7" fmla="*/ 2184474 h 2604361"/>
                  <a:gd name="connsiteX8" fmla="*/ 6529847 w 6535624"/>
                  <a:gd name="connsiteY8" fmla="*/ 2288383 h 2604361"/>
                  <a:gd name="connsiteX9" fmla="*/ 6535624 w 6535624"/>
                  <a:gd name="connsiteY9" fmla="*/ 2604361 h 2604361"/>
                  <a:gd name="connsiteX10" fmla="*/ 453933 w 6535624"/>
                  <a:gd name="connsiteY10" fmla="*/ 2604358 h 2604361"/>
                  <a:gd name="connsiteX11" fmla="*/ 441418 w 6535624"/>
                  <a:gd name="connsiteY11" fmla="*/ 185392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11" fmla="*/ 9240 w 6103446"/>
                  <a:gd name="connsiteY11" fmla="*/ 1853921 h 2604361"/>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82417"/>
                  <a:gd name="connsiteX1" fmla="*/ 824768 w 6103446"/>
                  <a:gd name="connsiteY1" fmla="*/ 1664924 h 2682417"/>
                  <a:gd name="connsiteX2" fmla="*/ 2106212 w 6103446"/>
                  <a:gd name="connsiteY2" fmla="*/ 265617 h 2682417"/>
                  <a:gd name="connsiteX3" fmla="*/ 2798400 w 6103446"/>
                  <a:gd name="connsiteY3" fmla="*/ 16237 h 2682417"/>
                  <a:gd name="connsiteX4" fmla="*/ 3498162 w 6103446"/>
                  <a:gd name="connsiteY4" fmla="*/ 501147 h 2682417"/>
                  <a:gd name="connsiteX5" fmla="*/ 4072964 w 6103446"/>
                  <a:gd name="connsiteY5" fmla="*/ 1131529 h 2682417"/>
                  <a:gd name="connsiteX6" fmla="*/ 4669522 w 6103446"/>
                  <a:gd name="connsiteY6" fmla="*/ 1761910 h 2682417"/>
                  <a:gd name="connsiteX7" fmla="*/ 5527961 w 6103446"/>
                  <a:gd name="connsiteY7" fmla="*/ 2184474 h 2682417"/>
                  <a:gd name="connsiteX8" fmla="*/ 6097669 w 6103446"/>
                  <a:gd name="connsiteY8" fmla="*/ 2288383 h 2682417"/>
                  <a:gd name="connsiteX9" fmla="*/ 6103446 w 6103446"/>
                  <a:gd name="connsiteY9" fmla="*/ 2604361 h 2682417"/>
                  <a:gd name="connsiteX10" fmla="*/ 9286 w 6103446"/>
                  <a:gd name="connsiteY10" fmla="*/ 2616970 h 2682417"/>
                  <a:gd name="connsiteX11" fmla="*/ 9240 w 6103446"/>
                  <a:gd name="connsiteY11" fmla="*/ 1853921 h 2682417"/>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86 w 6103446"/>
                  <a:gd name="connsiteY10" fmla="*/ 2616970 h 2623280"/>
                  <a:gd name="connsiteX11" fmla="*/ 9240 w 6103446"/>
                  <a:gd name="connsiteY11" fmla="*/ 1853921 h 262328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40 w 6103446"/>
                  <a:gd name="connsiteY10" fmla="*/ 1853921 h 2623280"/>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9" fmla="*/ 9240 w 6097669"/>
                  <a:gd name="connsiteY9" fmla="*/ 1853921 h 2288383"/>
                  <a:gd name="connsiteX0" fmla="*/ 0 w 6113787"/>
                  <a:gd name="connsiteY0" fmla="*/ 1858893 h 2296712"/>
                  <a:gd name="connsiteX1" fmla="*/ 824768 w 6113787"/>
                  <a:gd name="connsiteY1" fmla="*/ 1664924 h 2296712"/>
                  <a:gd name="connsiteX2" fmla="*/ 2106212 w 6113787"/>
                  <a:gd name="connsiteY2" fmla="*/ 265617 h 2296712"/>
                  <a:gd name="connsiteX3" fmla="*/ 2798400 w 6113787"/>
                  <a:gd name="connsiteY3" fmla="*/ 16237 h 2296712"/>
                  <a:gd name="connsiteX4" fmla="*/ 3498162 w 6113787"/>
                  <a:gd name="connsiteY4" fmla="*/ 501147 h 2296712"/>
                  <a:gd name="connsiteX5" fmla="*/ 4072964 w 6113787"/>
                  <a:gd name="connsiteY5" fmla="*/ 1131529 h 2296712"/>
                  <a:gd name="connsiteX6" fmla="*/ 4669522 w 6113787"/>
                  <a:gd name="connsiteY6" fmla="*/ 1761910 h 2296712"/>
                  <a:gd name="connsiteX7" fmla="*/ 5527961 w 6113787"/>
                  <a:gd name="connsiteY7" fmla="*/ 2184474 h 2296712"/>
                  <a:gd name="connsiteX8" fmla="*/ 6097669 w 6113787"/>
                  <a:gd name="connsiteY8" fmla="*/ 2288383 h 2296712"/>
                  <a:gd name="connsiteX9" fmla="*/ 5342854 w 6113787"/>
                  <a:gd name="connsiteY9" fmla="*/ 2241177 h 2296712"/>
                  <a:gd name="connsiteX10" fmla="*/ 9240 w 6113787"/>
                  <a:gd name="connsiteY10" fmla="*/ 1853921 h 2296712"/>
                  <a:gd name="connsiteX0" fmla="*/ 0 w 6099516"/>
                  <a:gd name="connsiteY0" fmla="*/ 1858893 h 2289638"/>
                  <a:gd name="connsiteX1" fmla="*/ 824768 w 6099516"/>
                  <a:gd name="connsiteY1" fmla="*/ 1664924 h 2289638"/>
                  <a:gd name="connsiteX2" fmla="*/ 2106212 w 6099516"/>
                  <a:gd name="connsiteY2" fmla="*/ 265617 h 2289638"/>
                  <a:gd name="connsiteX3" fmla="*/ 2798400 w 6099516"/>
                  <a:gd name="connsiteY3" fmla="*/ 16237 h 2289638"/>
                  <a:gd name="connsiteX4" fmla="*/ 3498162 w 6099516"/>
                  <a:gd name="connsiteY4" fmla="*/ 501147 h 2289638"/>
                  <a:gd name="connsiteX5" fmla="*/ 4072964 w 6099516"/>
                  <a:gd name="connsiteY5" fmla="*/ 1131529 h 2289638"/>
                  <a:gd name="connsiteX6" fmla="*/ 4669522 w 6099516"/>
                  <a:gd name="connsiteY6" fmla="*/ 1761910 h 2289638"/>
                  <a:gd name="connsiteX7" fmla="*/ 5527961 w 6099516"/>
                  <a:gd name="connsiteY7" fmla="*/ 2184474 h 2289638"/>
                  <a:gd name="connsiteX8" fmla="*/ 6097669 w 6099516"/>
                  <a:gd name="connsiteY8" fmla="*/ 2288383 h 2289638"/>
                  <a:gd name="connsiteX9" fmla="*/ 5342854 w 6099516"/>
                  <a:gd name="connsiteY9" fmla="*/ 2241177 h 2289638"/>
                  <a:gd name="connsiteX10" fmla="*/ 5174526 w 6099516"/>
                  <a:gd name="connsiteY10" fmla="*/ 2228563 h 2289638"/>
                  <a:gd name="connsiteX11" fmla="*/ 9240 w 6099516"/>
                  <a:gd name="connsiteY11" fmla="*/ 1853921 h 2289638"/>
                  <a:gd name="connsiteX0" fmla="*/ 0 w 6099516"/>
                  <a:gd name="connsiteY0" fmla="*/ 1858893 h 2406572"/>
                  <a:gd name="connsiteX1" fmla="*/ 824768 w 6099516"/>
                  <a:gd name="connsiteY1" fmla="*/ 1664924 h 2406572"/>
                  <a:gd name="connsiteX2" fmla="*/ 2106212 w 6099516"/>
                  <a:gd name="connsiteY2" fmla="*/ 265617 h 2406572"/>
                  <a:gd name="connsiteX3" fmla="*/ 2798400 w 6099516"/>
                  <a:gd name="connsiteY3" fmla="*/ 16237 h 2406572"/>
                  <a:gd name="connsiteX4" fmla="*/ 3498162 w 6099516"/>
                  <a:gd name="connsiteY4" fmla="*/ 501147 h 2406572"/>
                  <a:gd name="connsiteX5" fmla="*/ 4072964 w 6099516"/>
                  <a:gd name="connsiteY5" fmla="*/ 1131529 h 2406572"/>
                  <a:gd name="connsiteX6" fmla="*/ 4669522 w 6099516"/>
                  <a:gd name="connsiteY6" fmla="*/ 1761910 h 2406572"/>
                  <a:gd name="connsiteX7" fmla="*/ 5527961 w 6099516"/>
                  <a:gd name="connsiteY7" fmla="*/ 2184474 h 2406572"/>
                  <a:gd name="connsiteX8" fmla="*/ 6097669 w 6099516"/>
                  <a:gd name="connsiteY8" fmla="*/ 2288383 h 2406572"/>
                  <a:gd name="connsiteX9" fmla="*/ 5342854 w 6099516"/>
                  <a:gd name="connsiteY9" fmla="*/ 2241177 h 2406572"/>
                  <a:gd name="connsiteX10" fmla="*/ 5174526 w 6099516"/>
                  <a:gd name="connsiteY10" fmla="*/ 2228563 h 2406572"/>
                  <a:gd name="connsiteX11" fmla="*/ 9240 w 6099516"/>
                  <a:gd name="connsiteY11" fmla="*/ 1853921 h 2406572"/>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5174526 w 6099516"/>
                  <a:gd name="connsiteY10" fmla="*/ 2228563 h 2796268"/>
                  <a:gd name="connsiteX11" fmla="*/ 9240 w 6099516"/>
                  <a:gd name="connsiteY11" fmla="*/ 1853921 h 2796268"/>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5174526 w 6099516"/>
                  <a:gd name="connsiteY10" fmla="*/ 2228563 h 2796268"/>
                  <a:gd name="connsiteX11" fmla="*/ 9240 w 6099516"/>
                  <a:gd name="connsiteY11" fmla="*/ 1853921 h 2796268"/>
                  <a:gd name="connsiteX12" fmla="*/ 0 w 6099516"/>
                  <a:gd name="connsiteY12" fmla="*/ 1858893 h 2796268"/>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9240 w 6099516"/>
                  <a:gd name="connsiteY10" fmla="*/ 1853921 h 2796268"/>
                  <a:gd name="connsiteX11" fmla="*/ 0 w 6099516"/>
                  <a:gd name="connsiteY11" fmla="*/ 1858893 h 2796268"/>
                  <a:gd name="connsiteX0" fmla="*/ 5374026 w 6099516"/>
                  <a:gd name="connsiteY0" fmla="*/ 2796124 h 2887564"/>
                  <a:gd name="connsiteX1" fmla="*/ 9240 w 6099516"/>
                  <a:gd name="connsiteY1" fmla="*/ 1853921 h 2887564"/>
                  <a:gd name="connsiteX2" fmla="*/ 0 w 6099516"/>
                  <a:gd name="connsiteY2" fmla="*/ 1858893 h 2887564"/>
                  <a:gd name="connsiteX3" fmla="*/ 824768 w 6099516"/>
                  <a:gd name="connsiteY3" fmla="*/ 1664924 h 2887564"/>
                  <a:gd name="connsiteX4" fmla="*/ 2106212 w 6099516"/>
                  <a:gd name="connsiteY4" fmla="*/ 265617 h 2887564"/>
                  <a:gd name="connsiteX5" fmla="*/ 2798400 w 6099516"/>
                  <a:gd name="connsiteY5" fmla="*/ 16237 h 2887564"/>
                  <a:gd name="connsiteX6" fmla="*/ 3498162 w 6099516"/>
                  <a:gd name="connsiteY6" fmla="*/ 501147 h 2887564"/>
                  <a:gd name="connsiteX7" fmla="*/ 4072964 w 6099516"/>
                  <a:gd name="connsiteY7" fmla="*/ 1131529 h 2887564"/>
                  <a:gd name="connsiteX8" fmla="*/ 4669522 w 6099516"/>
                  <a:gd name="connsiteY8" fmla="*/ 1761910 h 2887564"/>
                  <a:gd name="connsiteX9" fmla="*/ 5527961 w 6099516"/>
                  <a:gd name="connsiteY9" fmla="*/ 2184474 h 2887564"/>
                  <a:gd name="connsiteX10" fmla="*/ 6097669 w 6099516"/>
                  <a:gd name="connsiteY10" fmla="*/ 2288383 h 2887564"/>
                  <a:gd name="connsiteX11" fmla="*/ 5464424 w 6099516"/>
                  <a:gd name="connsiteY11" fmla="*/ 2887564 h 2887564"/>
                  <a:gd name="connsiteX0" fmla="*/ 5374026 w 6099516"/>
                  <a:gd name="connsiteY0" fmla="*/ 2796124 h 2796124"/>
                  <a:gd name="connsiteX1" fmla="*/ 9240 w 6099516"/>
                  <a:gd name="connsiteY1" fmla="*/ 1853921 h 2796124"/>
                  <a:gd name="connsiteX2" fmla="*/ 0 w 6099516"/>
                  <a:gd name="connsiteY2" fmla="*/ 1858893 h 2796124"/>
                  <a:gd name="connsiteX3" fmla="*/ 824768 w 6099516"/>
                  <a:gd name="connsiteY3" fmla="*/ 1664924 h 2796124"/>
                  <a:gd name="connsiteX4" fmla="*/ 2106212 w 6099516"/>
                  <a:gd name="connsiteY4" fmla="*/ 265617 h 2796124"/>
                  <a:gd name="connsiteX5" fmla="*/ 2798400 w 6099516"/>
                  <a:gd name="connsiteY5" fmla="*/ 16237 h 2796124"/>
                  <a:gd name="connsiteX6" fmla="*/ 3498162 w 6099516"/>
                  <a:gd name="connsiteY6" fmla="*/ 501147 h 2796124"/>
                  <a:gd name="connsiteX7" fmla="*/ 4072964 w 6099516"/>
                  <a:gd name="connsiteY7" fmla="*/ 1131529 h 2796124"/>
                  <a:gd name="connsiteX8" fmla="*/ 4669522 w 6099516"/>
                  <a:gd name="connsiteY8" fmla="*/ 1761910 h 2796124"/>
                  <a:gd name="connsiteX9" fmla="*/ 5527961 w 6099516"/>
                  <a:gd name="connsiteY9" fmla="*/ 2184474 h 2796124"/>
                  <a:gd name="connsiteX10" fmla="*/ 6097669 w 6099516"/>
                  <a:gd name="connsiteY10" fmla="*/ 2288383 h 2796124"/>
                  <a:gd name="connsiteX0" fmla="*/ 9240 w 6099516"/>
                  <a:gd name="connsiteY0" fmla="*/ 1853921 h 2288383"/>
                  <a:gd name="connsiteX1" fmla="*/ 0 w 6099516"/>
                  <a:gd name="connsiteY1" fmla="*/ 1858893 h 2288383"/>
                  <a:gd name="connsiteX2" fmla="*/ 824768 w 6099516"/>
                  <a:gd name="connsiteY2" fmla="*/ 1664924 h 2288383"/>
                  <a:gd name="connsiteX3" fmla="*/ 2106212 w 6099516"/>
                  <a:gd name="connsiteY3" fmla="*/ 265617 h 2288383"/>
                  <a:gd name="connsiteX4" fmla="*/ 2798400 w 6099516"/>
                  <a:gd name="connsiteY4" fmla="*/ 16237 h 2288383"/>
                  <a:gd name="connsiteX5" fmla="*/ 3498162 w 6099516"/>
                  <a:gd name="connsiteY5" fmla="*/ 501147 h 2288383"/>
                  <a:gd name="connsiteX6" fmla="*/ 4072964 w 6099516"/>
                  <a:gd name="connsiteY6" fmla="*/ 1131529 h 2288383"/>
                  <a:gd name="connsiteX7" fmla="*/ 4669522 w 6099516"/>
                  <a:gd name="connsiteY7" fmla="*/ 1761910 h 2288383"/>
                  <a:gd name="connsiteX8" fmla="*/ 5527961 w 6099516"/>
                  <a:gd name="connsiteY8" fmla="*/ 2184474 h 2288383"/>
                  <a:gd name="connsiteX9" fmla="*/ 6097669 w 6099516"/>
                  <a:gd name="connsiteY9" fmla="*/ 2288383 h 2288383"/>
                  <a:gd name="connsiteX0" fmla="*/ 0 w 6090276"/>
                  <a:gd name="connsiteY0" fmla="*/ 1853921 h 2288383"/>
                  <a:gd name="connsiteX1" fmla="*/ 9463 w 6090276"/>
                  <a:gd name="connsiteY1" fmla="*/ 1865199 h 2288383"/>
                  <a:gd name="connsiteX2" fmla="*/ 815528 w 6090276"/>
                  <a:gd name="connsiteY2" fmla="*/ 1664924 h 2288383"/>
                  <a:gd name="connsiteX3" fmla="*/ 2096972 w 6090276"/>
                  <a:gd name="connsiteY3" fmla="*/ 265617 h 2288383"/>
                  <a:gd name="connsiteX4" fmla="*/ 2789160 w 6090276"/>
                  <a:gd name="connsiteY4" fmla="*/ 16237 h 2288383"/>
                  <a:gd name="connsiteX5" fmla="*/ 3488922 w 6090276"/>
                  <a:gd name="connsiteY5" fmla="*/ 501147 h 2288383"/>
                  <a:gd name="connsiteX6" fmla="*/ 4063724 w 6090276"/>
                  <a:gd name="connsiteY6" fmla="*/ 1131529 h 2288383"/>
                  <a:gd name="connsiteX7" fmla="*/ 4660282 w 6090276"/>
                  <a:gd name="connsiteY7" fmla="*/ 1761910 h 2288383"/>
                  <a:gd name="connsiteX8" fmla="*/ 5518721 w 6090276"/>
                  <a:gd name="connsiteY8" fmla="*/ 2184474 h 2288383"/>
                  <a:gd name="connsiteX9" fmla="*/ 6088429 w 6090276"/>
                  <a:gd name="connsiteY9" fmla="*/ 2288383 h 2288383"/>
                  <a:gd name="connsiteX0" fmla="*/ 0 w 6080813"/>
                  <a:gd name="connsiteY0" fmla="*/ 1865199 h 2288383"/>
                  <a:gd name="connsiteX1" fmla="*/ 806065 w 6080813"/>
                  <a:gd name="connsiteY1" fmla="*/ 1664924 h 2288383"/>
                  <a:gd name="connsiteX2" fmla="*/ 2087509 w 6080813"/>
                  <a:gd name="connsiteY2" fmla="*/ 265617 h 2288383"/>
                  <a:gd name="connsiteX3" fmla="*/ 2779697 w 6080813"/>
                  <a:gd name="connsiteY3" fmla="*/ 16237 h 2288383"/>
                  <a:gd name="connsiteX4" fmla="*/ 3479459 w 6080813"/>
                  <a:gd name="connsiteY4" fmla="*/ 501147 h 2288383"/>
                  <a:gd name="connsiteX5" fmla="*/ 4054261 w 6080813"/>
                  <a:gd name="connsiteY5" fmla="*/ 1131529 h 2288383"/>
                  <a:gd name="connsiteX6" fmla="*/ 4650819 w 6080813"/>
                  <a:gd name="connsiteY6" fmla="*/ 1761910 h 2288383"/>
                  <a:gd name="connsiteX7" fmla="*/ 5509258 w 6080813"/>
                  <a:gd name="connsiteY7" fmla="*/ 2184474 h 2288383"/>
                  <a:gd name="connsiteX8" fmla="*/ 6078966 w 6080813"/>
                  <a:gd name="connsiteY8" fmla="*/ 2288383 h 228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0813" h="2288383">
                    <a:moveTo>
                      <a:pt x="0" y="1865199"/>
                    </a:moveTo>
                    <a:cubicBezTo>
                      <a:pt x="75604" y="1853653"/>
                      <a:pt x="458147" y="1931521"/>
                      <a:pt x="806065" y="1664924"/>
                    </a:cubicBezTo>
                    <a:cubicBezTo>
                      <a:pt x="1153983" y="1398327"/>
                      <a:pt x="1758570" y="540398"/>
                      <a:pt x="2087509" y="265617"/>
                    </a:cubicBezTo>
                    <a:cubicBezTo>
                      <a:pt x="2416448" y="-9164"/>
                      <a:pt x="2547705" y="-23018"/>
                      <a:pt x="2779697" y="16237"/>
                    </a:cubicBezTo>
                    <a:cubicBezTo>
                      <a:pt x="3011689" y="55492"/>
                      <a:pt x="3267032" y="315265"/>
                      <a:pt x="3479459" y="501147"/>
                    </a:cubicBezTo>
                    <a:cubicBezTo>
                      <a:pt x="3691886" y="687029"/>
                      <a:pt x="3859034" y="921402"/>
                      <a:pt x="4054261" y="1131529"/>
                    </a:cubicBezTo>
                    <a:cubicBezTo>
                      <a:pt x="4249488" y="1341656"/>
                      <a:pt x="4408320" y="1586419"/>
                      <a:pt x="4650819" y="1761910"/>
                    </a:cubicBezTo>
                    <a:cubicBezTo>
                      <a:pt x="4893318" y="1937401"/>
                      <a:pt x="5271234" y="2096729"/>
                      <a:pt x="5509258" y="2184474"/>
                    </a:cubicBezTo>
                    <a:cubicBezTo>
                      <a:pt x="5747282" y="2272219"/>
                      <a:pt x="6109817" y="2278933"/>
                      <a:pt x="6078966" y="2288383"/>
                    </a:cubicBezTo>
                  </a:path>
                </a:pathLst>
              </a:custGeom>
              <a:noFill/>
              <a:ln w="28575" cap="rnd" cmpd="sng" algn="ctr">
                <a:solidFill>
                  <a:srgbClr val="C9B469"/>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grpSp>
        <p:sp>
          <p:nvSpPr>
            <p:cNvPr id="142" name="TextBox 141">
              <a:extLst>
                <a:ext uri="{FF2B5EF4-FFF2-40B4-BE49-F238E27FC236}">
                  <a16:creationId xmlns:a16="http://schemas.microsoft.com/office/drawing/2014/main" id="{36131BB9-CC46-4FCE-B39F-00B1F80D5E19}"/>
                </a:ext>
              </a:extLst>
            </p:cNvPr>
            <p:cNvSpPr txBox="1"/>
            <p:nvPr/>
          </p:nvSpPr>
          <p:spPr>
            <a:xfrm>
              <a:off x="3746128" y="5641082"/>
              <a:ext cx="182118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Arial" charset="0"/>
                  <a:cs typeface="Arial" charset="0"/>
                </a:rPr>
                <a:t>BMD T-scores</a:t>
              </a:r>
            </a:p>
          </p:txBody>
        </p:sp>
        <p:sp>
          <p:nvSpPr>
            <p:cNvPr id="143" name="Rectangle 267">
              <a:extLst>
                <a:ext uri="{FF2B5EF4-FFF2-40B4-BE49-F238E27FC236}">
                  <a16:creationId xmlns:a16="http://schemas.microsoft.com/office/drawing/2014/main" id="{B5B68EC3-26EC-41DA-B5E4-726BDD2CEB57}"/>
                </a:ext>
              </a:extLst>
            </p:cNvPr>
            <p:cNvSpPr>
              <a:spLocks noChangeArrowheads="1"/>
            </p:cNvSpPr>
            <p:nvPr/>
          </p:nvSpPr>
          <p:spPr bwMode="auto">
            <a:xfrm>
              <a:off x="1581151" y="5468220"/>
              <a:ext cx="205185"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&gt;1.0</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4" name="Rectangle 267">
              <a:extLst>
                <a:ext uri="{FF2B5EF4-FFF2-40B4-BE49-F238E27FC236}">
                  <a16:creationId xmlns:a16="http://schemas.microsoft.com/office/drawing/2014/main" id="{7654FE3D-0810-40FA-93A1-AACB2465AC09}"/>
                </a:ext>
              </a:extLst>
            </p:cNvPr>
            <p:cNvSpPr>
              <a:spLocks noChangeArrowheads="1"/>
            </p:cNvSpPr>
            <p:nvPr/>
          </p:nvSpPr>
          <p:spPr bwMode="auto">
            <a:xfrm>
              <a:off x="2077964" y="5468220"/>
              <a:ext cx="432812"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1.0 to 0.5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5" name="Rectangle 267">
              <a:extLst>
                <a:ext uri="{FF2B5EF4-FFF2-40B4-BE49-F238E27FC236}">
                  <a16:creationId xmlns:a16="http://schemas.microsoft.com/office/drawing/2014/main" id="{80DB4788-B07F-4340-8018-FEC85820C268}"/>
                </a:ext>
              </a:extLst>
            </p:cNvPr>
            <p:cNvSpPr>
              <a:spLocks noChangeArrowheads="1"/>
            </p:cNvSpPr>
            <p:nvPr/>
          </p:nvSpPr>
          <p:spPr bwMode="auto">
            <a:xfrm>
              <a:off x="2653681" y="5468220"/>
              <a:ext cx="432812"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0.5 to 0.0</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6" name="Rectangle 267">
              <a:extLst>
                <a:ext uri="{FF2B5EF4-FFF2-40B4-BE49-F238E27FC236}">
                  <a16:creationId xmlns:a16="http://schemas.microsoft.com/office/drawing/2014/main" id="{BD803BE2-F0F8-49E3-B1AE-DC8024858CCD}"/>
                </a:ext>
              </a:extLst>
            </p:cNvPr>
            <p:cNvSpPr>
              <a:spLocks noChangeArrowheads="1"/>
            </p:cNvSpPr>
            <p:nvPr/>
          </p:nvSpPr>
          <p:spPr bwMode="auto">
            <a:xfrm>
              <a:off x="3235308" y="5468220"/>
              <a:ext cx="468077"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0.0 to -0.5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7" name="Rectangle 267">
              <a:extLst>
                <a:ext uri="{FF2B5EF4-FFF2-40B4-BE49-F238E27FC236}">
                  <a16:creationId xmlns:a16="http://schemas.microsoft.com/office/drawing/2014/main" id="{F70CD603-4A49-48AA-8F3A-3F6CD44CDCB0}"/>
                </a:ext>
              </a:extLst>
            </p:cNvPr>
            <p:cNvSpPr>
              <a:spLocks noChangeArrowheads="1"/>
            </p:cNvSpPr>
            <p:nvPr/>
          </p:nvSpPr>
          <p:spPr bwMode="auto">
            <a:xfrm>
              <a:off x="3829677"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-0.5 to -1.0</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8" name="Rectangle 267">
              <a:extLst>
                <a:ext uri="{FF2B5EF4-FFF2-40B4-BE49-F238E27FC236}">
                  <a16:creationId xmlns:a16="http://schemas.microsoft.com/office/drawing/2014/main" id="{0EBC9999-FFD6-4C61-9BD6-209FEFB86057}"/>
                </a:ext>
              </a:extLst>
            </p:cNvPr>
            <p:cNvSpPr>
              <a:spLocks noChangeArrowheads="1"/>
            </p:cNvSpPr>
            <p:nvPr/>
          </p:nvSpPr>
          <p:spPr bwMode="auto">
            <a:xfrm>
              <a:off x="4410486"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-1.0 to -1.5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49" name="Rectangle 267">
              <a:extLst>
                <a:ext uri="{FF2B5EF4-FFF2-40B4-BE49-F238E27FC236}">
                  <a16:creationId xmlns:a16="http://schemas.microsoft.com/office/drawing/2014/main" id="{3B42F298-8FE6-43C4-8BE0-9AA7DF90EA29}"/>
                </a:ext>
              </a:extLst>
            </p:cNvPr>
            <p:cNvSpPr>
              <a:spLocks noChangeArrowheads="1"/>
            </p:cNvSpPr>
            <p:nvPr/>
          </p:nvSpPr>
          <p:spPr bwMode="auto">
            <a:xfrm>
              <a:off x="5021417"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-1.5 to -2.0</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50" name="Rectangle 267">
              <a:extLst>
                <a:ext uri="{FF2B5EF4-FFF2-40B4-BE49-F238E27FC236}">
                  <a16:creationId xmlns:a16="http://schemas.microsoft.com/office/drawing/2014/main" id="{59BADECA-10EA-4A81-8F77-FEA5BF1E9A94}"/>
                </a:ext>
              </a:extLst>
            </p:cNvPr>
            <p:cNvSpPr>
              <a:spLocks noChangeArrowheads="1"/>
            </p:cNvSpPr>
            <p:nvPr/>
          </p:nvSpPr>
          <p:spPr bwMode="auto">
            <a:xfrm>
              <a:off x="5584701"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-2.0 to -2.5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51" name="Rectangle 267">
              <a:extLst>
                <a:ext uri="{FF2B5EF4-FFF2-40B4-BE49-F238E27FC236}">
                  <a16:creationId xmlns:a16="http://schemas.microsoft.com/office/drawing/2014/main" id="{29CC3736-2BA5-490E-BDBD-352A6B8304E5}"/>
                </a:ext>
              </a:extLst>
            </p:cNvPr>
            <p:cNvSpPr>
              <a:spLocks noChangeArrowheads="1"/>
            </p:cNvSpPr>
            <p:nvPr/>
          </p:nvSpPr>
          <p:spPr bwMode="auto">
            <a:xfrm>
              <a:off x="6197889"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-2.5 to -3.0</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52" name="Rectangle 267">
              <a:extLst>
                <a:ext uri="{FF2B5EF4-FFF2-40B4-BE49-F238E27FC236}">
                  <a16:creationId xmlns:a16="http://schemas.microsoft.com/office/drawing/2014/main" id="{DA321F50-5EE2-45BA-9B26-4D1796DA0782}"/>
                </a:ext>
              </a:extLst>
            </p:cNvPr>
            <p:cNvSpPr>
              <a:spLocks noChangeArrowheads="1"/>
            </p:cNvSpPr>
            <p:nvPr/>
          </p:nvSpPr>
          <p:spPr bwMode="auto">
            <a:xfrm>
              <a:off x="6776906" y="5468220"/>
              <a:ext cx="503344"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-3.0 to -3.5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sp>
          <p:nvSpPr>
            <p:cNvPr id="153" name="Rectangle 267">
              <a:extLst>
                <a:ext uri="{FF2B5EF4-FFF2-40B4-BE49-F238E27FC236}">
                  <a16:creationId xmlns:a16="http://schemas.microsoft.com/office/drawing/2014/main" id="{4886F396-70CA-4F3E-B7E1-54D10829A635}"/>
                </a:ext>
              </a:extLst>
            </p:cNvPr>
            <p:cNvSpPr>
              <a:spLocks noChangeArrowheads="1"/>
            </p:cNvSpPr>
            <p:nvPr/>
          </p:nvSpPr>
          <p:spPr bwMode="auto">
            <a:xfrm>
              <a:off x="7499076" y="5468220"/>
              <a:ext cx="269306" cy="15388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rPr>
                <a:t>&lt; -3.5</a:t>
              </a:r>
              <a:endParaRPr kumimoji="0" lang="en-US" sz="24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Narrow" charset="0"/>
                <a:cs typeface="Arial Narrow" charset="0"/>
              </a:endParaRPr>
            </a:p>
          </p:txBody>
        </p:sp>
      </p:grpSp>
      <p:grpSp>
        <p:nvGrpSpPr>
          <p:cNvPr id="156" name="Group 6">
            <a:extLst>
              <a:ext uri="{FF2B5EF4-FFF2-40B4-BE49-F238E27FC236}">
                <a16:creationId xmlns:a16="http://schemas.microsoft.com/office/drawing/2014/main" id="{FCEE2A3E-6BEE-42C4-99B1-9BDDF1F05467}"/>
              </a:ext>
            </a:extLst>
          </p:cNvPr>
          <p:cNvGrpSpPr/>
          <p:nvPr/>
        </p:nvGrpSpPr>
        <p:grpSpPr>
          <a:xfrm>
            <a:off x="1556598" y="2118360"/>
            <a:ext cx="7185874" cy="3357861"/>
            <a:chOff x="1556598" y="2118360"/>
            <a:chExt cx="7185874" cy="3357861"/>
          </a:xfrm>
        </p:grpSpPr>
        <p:grpSp>
          <p:nvGrpSpPr>
            <p:cNvPr id="157" name="Group 5">
              <a:extLst>
                <a:ext uri="{FF2B5EF4-FFF2-40B4-BE49-F238E27FC236}">
                  <a16:creationId xmlns:a16="http://schemas.microsoft.com/office/drawing/2014/main" id="{F6650AA8-0067-4D27-9C72-BD3799B7A6DA}"/>
                </a:ext>
              </a:extLst>
            </p:cNvPr>
            <p:cNvGrpSpPr/>
            <p:nvPr/>
          </p:nvGrpSpPr>
          <p:grpSpPr>
            <a:xfrm>
              <a:off x="7976041" y="2118360"/>
              <a:ext cx="766431" cy="3357861"/>
              <a:chOff x="7976041" y="2118360"/>
              <a:chExt cx="766431" cy="3357861"/>
            </a:xfrm>
          </p:grpSpPr>
          <p:sp>
            <p:nvSpPr>
              <p:cNvPr id="169" name="TextBox 168">
                <a:extLst>
                  <a:ext uri="{FF2B5EF4-FFF2-40B4-BE49-F238E27FC236}">
                    <a16:creationId xmlns:a16="http://schemas.microsoft.com/office/drawing/2014/main" id="{EBE439DE-F50F-455A-AAAE-261046D4E41B}"/>
                  </a:ext>
                </a:extLst>
              </p:cNvPr>
              <p:cNvSpPr txBox="1"/>
              <p:nvPr/>
            </p:nvSpPr>
            <p:spPr>
              <a:xfrm rot="16200000">
                <a:off x="6991406" y="3647048"/>
                <a:ext cx="319435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Number of Fractures</a:t>
                </a:r>
              </a:p>
            </p:txBody>
          </p:sp>
          <p:grpSp>
            <p:nvGrpSpPr>
              <p:cNvPr id="170" name="Group 112">
                <a:extLst>
                  <a:ext uri="{FF2B5EF4-FFF2-40B4-BE49-F238E27FC236}">
                    <a16:creationId xmlns:a16="http://schemas.microsoft.com/office/drawing/2014/main" id="{131AAC64-2EE2-44BD-9A2A-4BB237435AE5}"/>
                  </a:ext>
                </a:extLst>
              </p:cNvPr>
              <p:cNvGrpSpPr/>
              <p:nvPr/>
            </p:nvGrpSpPr>
            <p:grpSpPr>
              <a:xfrm>
                <a:off x="7976041" y="2118360"/>
                <a:ext cx="350842" cy="3357861"/>
                <a:chOff x="7976041" y="2150406"/>
                <a:chExt cx="350842" cy="3325832"/>
              </a:xfrm>
            </p:grpSpPr>
            <p:sp>
              <p:nvSpPr>
                <p:cNvPr id="171" name="Rectangle 251">
                  <a:extLst>
                    <a:ext uri="{FF2B5EF4-FFF2-40B4-BE49-F238E27FC236}">
                      <a16:creationId xmlns:a16="http://schemas.microsoft.com/office/drawing/2014/main" id="{16EB7DA9-BA95-4AEB-B3B1-259923B4760B}"/>
                    </a:ext>
                  </a:extLst>
                </p:cNvPr>
                <p:cNvSpPr>
                  <a:spLocks noChangeArrowheads="1"/>
                </p:cNvSpPr>
                <p:nvPr/>
              </p:nvSpPr>
              <p:spPr bwMode="auto">
                <a:xfrm>
                  <a:off x="8115287" y="5293333"/>
                  <a:ext cx="70532"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chemeClr val="bg2">
                          <a:lumMod val="25000"/>
                        </a:schemeClr>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0</a:t>
                  </a:r>
                  <a:endParaRPr kumimoji="0" lang="en-US" sz="3600" b="0" i="0" u="none" strike="noStrike" kern="0" cap="none" spc="0" normalizeH="0" baseline="0" noProof="0" dirty="0">
                    <a:ln w="0"/>
                    <a:solidFill>
                      <a:schemeClr val="bg2">
                        <a:lumMod val="25000"/>
                      </a:schemeClr>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2" name="Rectangle 256">
                  <a:extLst>
                    <a:ext uri="{FF2B5EF4-FFF2-40B4-BE49-F238E27FC236}">
                      <a16:creationId xmlns:a16="http://schemas.microsoft.com/office/drawing/2014/main" id="{84D2E532-1452-4B21-8CEF-4F0D0F9427CD}"/>
                    </a:ext>
                  </a:extLst>
                </p:cNvPr>
                <p:cNvSpPr>
                  <a:spLocks noChangeArrowheads="1"/>
                </p:cNvSpPr>
                <p:nvPr/>
              </p:nvSpPr>
              <p:spPr bwMode="auto">
                <a:xfrm>
                  <a:off x="8115287" y="3198048"/>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300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3" name="Rectangle 257">
                  <a:extLst>
                    <a:ext uri="{FF2B5EF4-FFF2-40B4-BE49-F238E27FC236}">
                      <a16:creationId xmlns:a16="http://schemas.microsoft.com/office/drawing/2014/main" id="{C67859E4-C979-4467-B18E-64D66DAAE22D}"/>
                    </a:ext>
                  </a:extLst>
                </p:cNvPr>
                <p:cNvSpPr>
                  <a:spLocks noChangeArrowheads="1"/>
                </p:cNvSpPr>
                <p:nvPr/>
              </p:nvSpPr>
              <p:spPr bwMode="auto">
                <a:xfrm>
                  <a:off x="8115287" y="2499620"/>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400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4" name="Rectangle 259">
                  <a:extLst>
                    <a:ext uri="{FF2B5EF4-FFF2-40B4-BE49-F238E27FC236}">
                      <a16:creationId xmlns:a16="http://schemas.microsoft.com/office/drawing/2014/main" id="{196279BA-0B3F-41F0-A6AC-1BB026D6243C}"/>
                    </a:ext>
                  </a:extLst>
                </p:cNvPr>
                <p:cNvSpPr>
                  <a:spLocks noChangeArrowheads="1"/>
                </p:cNvSpPr>
                <p:nvPr/>
              </p:nvSpPr>
              <p:spPr bwMode="auto">
                <a:xfrm>
                  <a:off x="8115287" y="2150406"/>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450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5" name="Rectangle 253">
                  <a:extLst>
                    <a:ext uri="{FF2B5EF4-FFF2-40B4-BE49-F238E27FC236}">
                      <a16:creationId xmlns:a16="http://schemas.microsoft.com/office/drawing/2014/main" id="{2A5A2EE0-93A3-429D-BBF4-C1C77E8D2020}"/>
                    </a:ext>
                  </a:extLst>
                </p:cNvPr>
                <p:cNvSpPr>
                  <a:spLocks noChangeArrowheads="1"/>
                </p:cNvSpPr>
                <p:nvPr/>
              </p:nvSpPr>
              <p:spPr bwMode="auto">
                <a:xfrm>
                  <a:off x="8115287" y="4944118"/>
                  <a:ext cx="141064"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chemeClr val="bg2">
                          <a:lumMod val="25000"/>
                        </a:schemeClr>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50</a:t>
                  </a:r>
                  <a:endParaRPr kumimoji="0" lang="en-US" sz="3600" b="0" i="0" u="none" strike="noStrike" kern="0" cap="none" spc="0" normalizeH="0" baseline="0" noProof="0" dirty="0">
                    <a:ln w="0"/>
                    <a:solidFill>
                      <a:schemeClr val="bg2">
                        <a:lumMod val="25000"/>
                      </a:schemeClr>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6" name="Rectangle 254">
                  <a:extLst>
                    <a:ext uri="{FF2B5EF4-FFF2-40B4-BE49-F238E27FC236}">
                      <a16:creationId xmlns:a16="http://schemas.microsoft.com/office/drawing/2014/main" id="{F135A305-59FA-4193-9668-140B90ACDE70}"/>
                    </a:ext>
                  </a:extLst>
                </p:cNvPr>
                <p:cNvSpPr>
                  <a:spLocks noChangeArrowheads="1"/>
                </p:cNvSpPr>
                <p:nvPr/>
              </p:nvSpPr>
              <p:spPr bwMode="auto">
                <a:xfrm>
                  <a:off x="8115287" y="4245690"/>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150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7" name="Rectangle 255">
                  <a:extLst>
                    <a:ext uri="{FF2B5EF4-FFF2-40B4-BE49-F238E27FC236}">
                      <a16:creationId xmlns:a16="http://schemas.microsoft.com/office/drawing/2014/main" id="{D9A28046-DB4F-4219-AEC2-06CDFB07052E}"/>
                    </a:ext>
                  </a:extLst>
                </p:cNvPr>
                <p:cNvSpPr>
                  <a:spLocks noChangeArrowheads="1"/>
                </p:cNvSpPr>
                <p:nvPr/>
              </p:nvSpPr>
              <p:spPr bwMode="auto">
                <a:xfrm>
                  <a:off x="8115287" y="3896476"/>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200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78" name="Freeform 262">
                  <a:extLst>
                    <a:ext uri="{FF2B5EF4-FFF2-40B4-BE49-F238E27FC236}">
                      <a16:creationId xmlns:a16="http://schemas.microsoft.com/office/drawing/2014/main" id="{B16364D9-3854-48A6-AA5D-6E3ABFBE1CF2}"/>
                    </a:ext>
                  </a:extLst>
                </p:cNvPr>
                <p:cNvSpPr>
                  <a:spLocks/>
                </p:cNvSpPr>
                <p:nvPr/>
              </p:nvSpPr>
              <p:spPr bwMode="auto">
                <a:xfrm>
                  <a:off x="7980744" y="2234991"/>
                  <a:ext cx="0" cy="3156891"/>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grpSp>
              <p:nvGrpSpPr>
                <p:cNvPr id="179" name="Group 111">
                  <a:extLst>
                    <a:ext uri="{FF2B5EF4-FFF2-40B4-BE49-F238E27FC236}">
                      <a16:creationId xmlns:a16="http://schemas.microsoft.com/office/drawing/2014/main" id="{7208E32A-B058-4885-9BE1-5D482A0DA489}"/>
                    </a:ext>
                  </a:extLst>
                </p:cNvPr>
                <p:cNvGrpSpPr/>
                <p:nvPr/>
              </p:nvGrpSpPr>
              <p:grpSpPr>
                <a:xfrm>
                  <a:off x="7976041" y="2234991"/>
                  <a:ext cx="114114" cy="3156891"/>
                  <a:chOff x="7976041" y="2234991"/>
                  <a:chExt cx="114114" cy="3156891"/>
                </a:xfrm>
              </p:grpSpPr>
              <p:sp>
                <p:nvSpPr>
                  <p:cNvPr id="183" name="Line 280">
                    <a:extLst>
                      <a:ext uri="{FF2B5EF4-FFF2-40B4-BE49-F238E27FC236}">
                        <a16:creationId xmlns:a16="http://schemas.microsoft.com/office/drawing/2014/main" id="{FCE17F2B-788A-49CC-B7C9-560F8CC63CB9}"/>
                      </a:ext>
                    </a:extLst>
                  </p:cNvPr>
                  <p:cNvSpPr>
                    <a:spLocks noChangeShapeType="1"/>
                  </p:cNvSpPr>
                  <p:nvPr/>
                </p:nvSpPr>
                <p:spPr bwMode="auto">
                  <a:xfrm>
                    <a:off x="7976041" y="3287289"/>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4" name="Line 281">
                    <a:extLst>
                      <a:ext uri="{FF2B5EF4-FFF2-40B4-BE49-F238E27FC236}">
                        <a16:creationId xmlns:a16="http://schemas.microsoft.com/office/drawing/2014/main" id="{BC6F99C7-EE7B-4C80-B8B4-DF8DA399D49D}"/>
                      </a:ext>
                    </a:extLst>
                  </p:cNvPr>
                  <p:cNvSpPr>
                    <a:spLocks noChangeShapeType="1"/>
                  </p:cNvSpPr>
                  <p:nvPr/>
                </p:nvSpPr>
                <p:spPr bwMode="auto">
                  <a:xfrm>
                    <a:off x="7976041" y="2585757"/>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5" name="Line 277">
                    <a:extLst>
                      <a:ext uri="{FF2B5EF4-FFF2-40B4-BE49-F238E27FC236}">
                        <a16:creationId xmlns:a16="http://schemas.microsoft.com/office/drawing/2014/main" id="{D192D4FB-F8CD-4AB0-86A5-C614357D533F}"/>
                      </a:ext>
                    </a:extLst>
                  </p:cNvPr>
                  <p:cNvSpPr>
                    <a:spLocks noChangeShapeType="1"/>
                  </p:cNvSpPr>
                  <p:nvPr/>
                </p:nvSpPr>
                <p:spPr bwMode="auto">
                  <a:xfrm>
                    <a:off x="7976041" y="5041119"/>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6" name="Line 278">
                    <a:extLst>
                      <a:ext uri="{FF2B5EF4-FFF2-40B4-BE49-F238E27FC236}">
                        <a16:creationId xmlns:a16="http://schemas.microsoft.com/office/drawing/2014/main" id="{6FF06DAF-C51F-491E-B797-D29DE230713C}"/>
                      </a:ext>
                    </a:extLst>
                  </p:cNvPr>
                  <p:cNvSpPr>
                    <a:spLocks noChangeShapeType="1"/>
                  </p:cNvSpPr>
                  <p:nvPr/>
                </p:nvSpPr>
                <p:spPr bwMode="auto">
                  <a:xfrm>
                    <a:off x="7976041" y="4339587"/>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7" name="Line 279">
                    <a:extLst>
                      <a:ext uri="{FF2B5EF4-FFF2-40B4-BE49-F238E27FC236}">
                        <a16:creationId xmlns:a16="http://schemas.microsoft.com/office/drawing/2014/main" id="{A0D07159-1F55-48EE-B09C-242684A7326E}"/>
                      </a:ext>
                    </a:extLst>
                  </p:cNvPr>
                  <p:cNvSpPr>
                    <a:spLocks noChangeShapeType="1"/>
                  </p:cNvSpPr>
                  <p:nvPr/>
                </p:nvSpPr>
                <p:spPr bwMode="auto">
                  <a:xfrm>
                    <a:off x="7976041" y="3638055"/>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8" name="Line 276">
                    <a:extLst>
                      <a:ext uri="{FF2B5EF4-FFF2-40B4-BE49-F238E27FC236}">
                        <a16:creationId xmlns:a16="http://schemas.microsoft.com/office/drawing/2014/main" id="{F9CA51CA-809A-4EA2-9422-A4294DEC1017}"/>
                      </a:ext>
                    </a:extLst>
                  </p:cNvPr>
                  <p:cNvSpPr>
                    <a:spLocks noChangeShapeType="1"/>
                  </p:cNvSpPr>
                  <p:nvPr/>
                </p:nvSpPr>
                <p:spPr bwMode="auto">
                  <a:xfrm>
                    <a:off x="7976041" y="5391882"/>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89" name="Line 276">
                    <a:extLst>
                      <a:ext uri="{FF2B5EF4-FFF2-40B4-BE49-F238E27FC236}">
                        <a16:creationId xmlns:a16="http://schemas.microsoft.com/office/drawing/2014/main" id="{C3EA292A-765B-47D9-A13C-EA901C1B37E5}"/>
                      </a:ext>
                    </a:extLst>
                  </p:cNvPr>
                  <p:cNvSpPr>
                    <a:spLocks noChangeShapeType="1"/>
                  </p:cNvSpPr>
                  <p:nvPr/>
                </p:nvSpPr>
                <p:spPr bwMode="auto">
                  <a:xfrm>
                    <a:off x="7983004" y="2234991"/>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90" name="Line 277">
                    <a:extLst>
                      <a:ext uri="{FF2B5EF4-FFF2-40B4-BE49-F238E27FC236}">
                        <a16:creationId xmlns:a16="http://schemas.microsoft.com/office/drawing/2014/main" id="{524523E6-B9F6-4C8D-8726-A8F0EE59000F}"/>
                      </a:ext>
                    </a:extLst>
                  </p:cNvPr>
                  <p:cNvSpPr>
                    <a:spLocks noChangeShapeType="1"/>
                  </p:cNvSpPr>
                  <p:nvPr/>
                </p:nvSpPr>
                <p:spPr bwMode="auto">
                  <a:xfrm>
                    <a:off x="7976041" y="4690353"/>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91" name="Line 277">
                    <a:extLst>
                      <a:ext uri="{FF2B5EF4-FFF2-40B4-BE49-F238E27FC236}">
                        <a16:creationId xmlns:a16="http://schemas.microsoft.com/office/drawing/2014/main" id="{3F05CEEA-8B4C-4C1D-8148-A00F273AACD6}"/>
                      </a:ext>
                    </a:extLst>
                  </p:cNvPr>
                  <p:cNvSpPr>
                    <a:spLocks noChangeShapeType="1"/>
                  </p:cNvSpPr>
                  <p:nvPr/>
                </p:nvSpPr>
                <p:spPr bwMode="auto">
                  <a:xfrm>
                    <a:off x="7976041" y="3988821"/>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192" name="Line 280">
                    <a:extLst>
                      <a:ext uri="{FF2B5EF4-FFF2-40B4-BE49-F238E27FC236}">
                        <a16:creationId xmlns:a16="http://schemas.microsoft.com/office/drawing/2014/main" id="{B4052829-BF6C-47F6-B7DC-9D5618F1A144}"/>
                      </a:ext>
                    </a:extLst>
                  </p:cNvPr>
                  <p:cNvSpPr>
                    <a:spLocks noChangeShapeType="1"/>
                  </p:cNvSpPr>
                  <p:nvPr/>
                </p:nvSpPr>
                <p:spPr bwMode="auto">
                  <a:xfrm>
                    <a:off x="7976041" y="2936523"/>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grpSp>
            <p:sp>
              <p:nvSpPr>
                <p:cNvPr id="180" name="Rectangle 253">
                  <a:extLst>
                    <a:ext uri="{FF2B5EF4-FFF2-40B4-BE49-F238E27FC236}">
                      <a16:creationId xmlns:a16="http://schemas.microsoft.com/office/drawing/2014/main" id="{211C6F41-A5BB-40B4-8F70-D86148442A05}"/>
                    </a:ext>
                  </a:extLst>
                </p:cNvPr>
                <p:cNvSpPr>
                  <a:spLocks noChangeArrowheads="1"/>
                </p:cNvSpPr>
                <p:nvPr/>
              </p:nvSpPr>
              <p:spPr bwMode="auto">
                <a:xfrm>
                  <a:off x="8115287" y="4594904"/>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100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81" name="Rectangle 256">
                  <a:extLst>
                    <a:ext uri="{FF2B5EF4-FFF2-40B4-BE49-F238E27FC236}">
                      <a16:creationId xmlns:a16="http://schemas.microsoft.com/office/drawing/2014/main" id="{14DAA5F0-79B3-4792-91B8-E4CD5D3D1C51}"/>
                    </a:ext>
                  </a:extLst>
                </p:cNvPr>
                <p:cNvSpPr>
                  <a:spLocks noChangeArrowheads="1"/>
                </p:cNvSpPr>
                <p:nvPr/>
              </p:nvSpPr>
              <p:spPr bwMode="auto">
                <a:xfrm>
                  <a:off x="8115287" y="3547262"/>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250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sp>
              <p:nvSpPr>
                <p:cNvPr id="182" name="Rectangle 257">
                  <a:extLst>
                    <a:ext uri="{FF2B5EF4-FFF2-40B4-BE49-F238E27FC236}">
                      <a16:creationId xmlns:a16="http://schemas.microsoft.com/office/drawing/2014/main" id="{90CE654A-1A9B-40F0-B3BF-0F73D6A57939}"/>
                    </a:ext>
                  </a:extLst>
                </p:cNvPr>
                <p:cNvSpPr>
                  <a:spLocks noChangeArrowheads="1"/>
                </p:cNvSpPr>
                <p:nvPr/>
              </p:nvSpPr>
              <p:spPr bwMode="auto">
                <a:xfrm>
                  <a:off x="8115287" y="2848834"/>
                  <a:ext cx="211596" cy="18290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rPr>
                    <a:t>350</a:t>
                  </a:r>
                  <a:endParaRPr kumimoji="0" lang="en-US" sz="3600" b="0" i="0" u="none" strike="noStrike" kern="0" cap="none" spc="0" normalizeH="0" baseline="0" noProof="0" dirty="0">
                    <a:ln w="0"/>
                    <a:solidFill>
                      <a:srgbClr val="595959"/>
                    </a:solidFill>
                    <a:effectLst>
                      <a:outerShdw blurRad="38100" dist="25400" dir="5400000" algn="ctr" rotWithShape="0">
                        <a:srgbClr val="6E747A">
                          <a:alpha val="43000"/>
                        </a:srgbClr>
                      </a:outerShdw>
                    </a:effectLst>
                    <a:uLnTx/>
                    <a:uFillTx/>
                    <a:latin typeface="Arial Narrow" panose="020B0606020202030204" pitchFamily="34" charset="0"/>
                    <a:ea typeface="Arial" charset="0"/>
                    <a:cs typeface="Arial" charset="0"/>
                  </a:endParaRPr>
                </a:p>
              </p:txBody>
            </p:sp>
          </p:grpSp>
        </p:grpSp>
        <p:sp>
          <p:nvSpPr>
            <p:cNvPr id="158" name="Rounded Rectangle 130">
              <a:extLst>
                <a:ext uri="{FF2B5EF4-FFF2-40B4-BE49-F238E27FC236}">
                  <a16:creationId xmlns:a16="http://schemas.microsoft.com/office/drawing/2014/main" id="{4BF49CB3-E083-49E0-982B-3456A4E2DE89}"/>
                </a:ext>
              </a:extLst>
            </p:cNvPr>
            <p:cNvSpPr/>
            <p:nvPr/>
          </p:nvSpPr>
          <p:spPr>
            <a:xfrm>
              <a:off x="1556598" y="5122179"/>
              <a:ext cx="167224" cy="275936"/>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59" name="Rounded Rectangle 138">
              <a:extLst>
                <a:ext uri="{FF2B5EF4-FFF2-40B4-BE49-F238E27FC236}">
                  <a16:creationId xmlns:a16="http://schemas.microsoft.com/office/drawing/2014/main" id="{822474C1-0D87-46C5-9296-A3C4DDB86A3B}"/>
                </a:ext>
              </a:extLst>
            </p:cNvPr>
            <p:cNvSpPr/>
            <p:nvPr/>
          </p:nvSpPr>
          <p:spPr>
            <a:xfrm>
              <a:off x="2156217" y="5066137"/>
              <a:ext cx="167224" cy="331978"/>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0" name="Rounded Rectangle 140">
              <a:extLst>
                <a:ext uri="{FF2B5EF4-FFF2-40B4-BE49-F238E27FC236}">
                  <a16:creationId xmlns:a16="http://schemas.microsoft.com/office/drawing/2014/main" id="{BB5EBFF7-61BC-46BE-995F-A455923F6583}"/>
                </a:ext>
              </a:extLst>
            </p:cNvPr>
            <p:cNvSpPr/>
            <p:nvPr/>
          </p:nvSpPr>
          <p:spPr>
            <a:xfrm>
              <a:off x="2743649" y="4566458"/>
              <a:ext cx="167224" cy="831657"/>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1" name="Rounded Rectangle 142">
              <a:extLst>
                <a:ext uri="{FF2B5EF4-FFF2-40B4-BE49-F238E27FC236}">
                  <a16:creationId xmlns:a16="http://schemas.microsoft.com/office/drawing/2014/main" id="{D15C4615-1559-4E61-B32B-9635E28E418C}"/>
                </a:ext>
              </a:extLst>
            </p:cNvPr>
            <p:cNvSpPr/>
            <p:nvPr/>
          </p:nvSpPr>
          <p:spPr>
            <a:xfrm>
              <a:off x="3331081" y="3935798"/>
              <a:ext cx="167224" cy="1462318"/>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2" name="Rounded Rectangle 144">
              <a:extLst>
                <a:ext uri="{FF2B5EF4-FFF2-40B4-BE49-F238E27FC236}">
                  <a16:creationId xmlns:a16="http://schemas.microsoft.com/office/drawing/2014/main" id="{961E67E1-1EB3-424D-BCB0-1202BB4C77FB}"/>
                </a:ext>
              </a:extLst>
            </p:cNvPr>
            <p:cNvSpPr/>
            <p:nvPr/>
          </p:nvSpPr>
          <p:spPr>
            <a:xfrm>
              <a:off x="3945540" y="3227509"/>
              <a:ext cx="167224" cy="2170607"/>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3" name="Rounded Rectangle 146">
              <a:extLst>
                <a:ext uri="{FF2B5EF4-FFF2-40B4-BE49-F238E27FC236}">
                  <a16:creationId xmlns:a16="http://schemas.microsoft.com/office/drawing/2014/main" id="{7A1EBF3E-0EB0-4788-A78A-606576EB8EE1}"/>
                </a:ext>
              </a:extLst>
            </p:cNvPr>
            <p:cNvSpPr/>
            <p:nvPr/>
          </p:nvSpPr>
          <p:spPr>
            <a:xfrm>
              <a:off x="4543420" y="2605327"/>
              <a:ext cx="167224" cy="2792790"/>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4" name="Rounded Rectangle 148">
              <a:extLst>
                <a:ext uri="{FF2B5EF4-FFF2-40B4-BE49-F238E27FC236}">
                  <a16:creationId xmlns:a16="http://schemas.microsoft.com/office/drawing/2014/main" id="{53FAE14E-5B4E-4820-815C-F3DA5BF51A50}"/>
                </a:ext>
              </a:extLst>
            </p:cNvPr>
            <p:cNvSpPr/>
            <p:nvPr/>
          </p:nvSpPr>
          <p:spPr>
            <a:xfrm>
              <a:off x="5133230" y="2532106"/>
              <a:ext cx="167224" cy="2866011"/>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5" name="Rounded Rectangle 150">
              <a:extLst>
                <a:ext uri="{FF2B5EF4-FFF2-40B4-BE49-F238E27FC236}">
                  <a16:creationId xmlns:a16="http://schemas.microsoft.com/office/drawing/2014/main" id="{02A4E327-58C2-439F-83BE-B67698731833}"/>
                </a:ext>
              </a:extLst>
            </p:cNvPr>
            <p:cNvSpPr/>
            <p:nvPr/>
          </p:nvSpPr>
          <p:spPr>
            <a:xfrm>
              <a:off x="5694461" y="2998124"/>
              <a:ext cx="167224" cy="2399993"/>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6" name="Rounded Rectangle 152">
              <a:extLst>
                <a:ext uri="{FF2B5EF4-FFF2-40B4-BE49-F238E27FC236}">
                  <a16:creationId xmlns:a16="http://schemas.microsoft.com/office/drawing/2014/main" id="{D5AF4505-BA05-4ABD-973A-EAFE68B5166F}"/>
                </a:ext>
              </a:extLst>
            </p:cNvPr>
            <p:cNvSpPr/>
            <p:nvPr/>
          </p:nvSpPr>
          <p:spPr>
            <a:xfrm>
              <a:off x="6296957" y="3785062"/>
              <a:ext cx="167224" cy="1613055"/>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7" name="Rounded Rectangle 154">
              <a:extLst>
                <a:ext uri="{FF2B5EF4-FFF2-40B4-BE49-F238E27FC236}">
                  <a16:creationId xmlns:a16="http://schemas.microsoft.com/office/drawing/2014/main" id="{6D5EF128-F1A9-4CF7-BC6E-47B7D343ADB2}"/>
                </a:ext>
              </a:extLst>
            </p:cNvPr>
            <p:cNvSpPr/>
            <p:nvPr/>
          </p:nvSpPr>
          <p:spPr>
            <a:xfrm>
              <a:off x="6882208" y="4628050"/>
              <a:ext cx="167224" cy="770067"/>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68" name="Rounded Rectangle 156">
              <a:extLst>
                <a:ext uri="{FF2B5EF4-FFF2-40B4-BE49-F238E27FC236}">
                  <a16:creationId xmlns:a16="http://schemas.microsoft.com/office/drawing/2014/main" id="{E9634D4F-B0A1-4CDA-8CE0-154AF431BCA4}"/>
                </a:ext>
              </a:extLst>
            </p:cNvPr>
            <p:cNvSpPr/>
            <p:nvPr/>
          </p:nvSpPr>
          <p:spPr>
            <a:xfrm>
              <a:off x="7481516" y="4956328"/>
              <a:ext cx="167224" cy="441789"/>
            </a:xfrm>
            <a:prstGeom prst="roundRect">
              <a:avLst/>
            </a:prstGeom>
            <a:solidFill>
              <a:srgbClr val="7546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93" name="Group 4">
            <a:extLst>
              <a:ext uri="{FF2B5EF4-FFF2-40B4-BE49-F238E27FC236}">
                <a16:creationId xmlns:a16="http://schemas.microsoft.com/office/drawing/2014/main" id="{A53A7E3E-11C5-44E8-A694-E6D7027BBBB1}"/>
              </a:ext>
            </a:extLst>
          </p:cNvPr>
          <p:cNvGrpSpPr/>
          <p:nvPr/>
        </p:nvGrpSpPr>
        <p:grpSpPr>
          <a:xfrm>
            <a:off x="668036" y="2131878"/>
            <a:ext cx="7069858" cy="3346880"/>
            <a:chOff x="668036" y="2131878"/>
            <a:chExt cx="7069858" cy="3346880"/>
          </a:xfrm>
        </p:grpSpPr>
        <p:grpSp>
          <p:nvGrpSpPr>
            <p:cNvPr id="194" name="Group 3">
              <a:extLst>
                <a:ext uri="{FF2B5EF4-FFF2-40B4-BE49-F238E27FC236}">
                  <a16:creationId xmlns:a16="http://schemas.microsoft.com/office/drawing/2014/main" id="{00F82F8C-9CA2-47B2-B654-4A649F50DF47}"/>
                </a:ext>
              </a:extLst>
            </p:cNvPr>
            <p:cNvGrpSpPr/>
            <p:nvPr/>
          </p:nvGrpSpPr>
          <p:grpSpPr>
            <a:xfrm>
              <a:off x="668036" y="2131878"/>
              <a:ext cx="703532" cy="3346880"/>
              <a:chOff x="668036" y="2131878"/>
              <a:chExt cx="703532" cy="3346880"/>
            </a:xfrm>
          </p:grpSpPr>
          <p:sp>
            <p:nvSpPr>
              <p:cNvPr id="206" name="TextBox 205">
                <a:extLst>
                  <a:ext uri="{FF2B5EF4-FFF2-40B4-BE49-F238E27FC236}">
                    <a16:creationId xmlns:a16="http://schemas.microsoft.com/office/drawing/2014/main" id="{A68A1017-90CE-4C61-B134-680C8FEFCFFB}"/>
                  </a:ext>
                </a:extLst>
              </p:cNvPr>
              <p:cNvSpPr txBox="1"/>
              <p:nvPr/>
            </p:nvSpPr>
            <p:spPr>
              <a:xfrm rot="16200000">
                <a:off x="-851136" y="3651050"/>
                <a:ext cx="334612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Fracture Rate Per 1000 Person-Years</a:t>
                </a:r>
              </a:p>
            </p:txBody>
          </p:sp>
          <p:grpSp>
            <p:nvGrpSpPr>
              <p:cNvPr id="207" name="Group 113">
                <a:extLst>
                  <a:ext uri="{FF2B5EF4-FFF2-40B4-BE49-F238E27FC236}">
                    <a16:creationId xmlns:a16="http://schemas.microsoft.com/office/drawing/2014/main" id="{92F9EC6A-E58E-4E9C-AF0C-AC93352B3F1A}"/>
                  </a:ext>
                </a:extLst>
              </p:cNvPr>
              <p:cNvGrpSpPr/>
              <p:nvPr/>
            </p:nvGrpSpPr>
            <p:grpSpPr>
              <a:xfrm>
                <a:off x="1080616" y="2164080"/>
                <a:ext cx="290952" cy="3314678"/>
                <a:chOff x="1080616" y="2150406"/>
                <a:chExt cx="290952" cy="3328355"/>
              </a:xfrm>
            </p:grpSpPr>
            <p:grpSp>
              <p:nvGrpSpPr>
                <p:cNvPr id="208" name="Group 73">
                  <a:extLst>
                    <a:ext uri="{FF2B5EF4-FFF2-40B4-BE49-F238E27FC236}">
                      <a16:creationId xmlns:a16="http://schemas.microsoft.com/office/drawing/2014/main" id="{42755E27-8011-45D2-9CD5-18ED1C8D90E9}"/>
                    </a:ext>
                  </a:extLst>
                </p:cNvPr>
                <p:cNvGrpSpPr/>
                <p:nvPr/>
              </p:nvGrpSpPr>
              <p:grpSpPr>
                <a:xfrm>
                  <a:off x="1080616" y="2150406"/>
                  <a:ext cx="141064" cy="3328355"/>
                  <a:chOff x="1080616" y="2150406"/>
                  <a:chExt cx="141064" cy="3328355"/>
                </a:xfrm>
              </p:grpSpPr>
              <p:sp>
                <p:nvSpPr>
                  <p:cNvPr id="219" name="Rectangle 251">
                    <a:extLst>
                      <a:ext uri="{FF2B5EF4-FFF2-40B4-BE49-F238E27FC236}">
                        <a16:creationId xmlns:a16="http://schemas.microsoft.com/office/drawing/2014/main" id="{84D5B0C0-E64F-4C9D-9F3C-C19037BC2744}"/>
                      </a:ext>
                    </a:extLst>
                  </p:cNvPr>
                  <p:cNvSpPr>
                    <a:spLocks noChangeArrowheads="1"/>
                  </p:cNvSpPr>
                  <p:nvPr/>
                </p:nvSpPr>
                <p:spPr bwMode="auto">
                  <a:xfrm>
                    <a:off x="1151148" y="5293333"/>
                    <a:ext cx="70532"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0" name="Rectangle 256">
                    <a:extLst>
                      <a:ext uri="{FF2B5EF4-FFF2-40B4-BE49-F238E27FC236}">
                        <a16:creationId xmlns:a16="http://schemas.microsoft.com/office/drawing/2014/main" id="{C542EA85-2B6B-42D0-8742-CAB32875216D}"/>
                      </a:ext>
                    </a:extLst>
                  </p:cNvPr>
                  <p:cNvSpPr>
                    <a:spLocks noChangeArrowheads="1"/>
                  </p:cNvSpPr>
                  <p:nvPr/>
                </p:nvSpPr>
                <p:spPr bwMode="auto">
                  <a:xfrm>
                    <a:off x="1080616" y="3198047"/>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40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1" name="Rectangle 257">
                    <a:extLst>
                      <a:ext uri="{FF2B5EF4-FFF2-40B4-BE49-F238E27FC236}">
                        <a16:creationId xmlns:a16="http://schemas.microsoft.com/office/drawing/2014/main" id="{CD8EE791-91C1-4613-90E8-6940527C68C3}"/>
                      </a:ext>
                    </a:extLst>
                  </p:cNvPr>
                  <p:cNvSpPr>
                    <a:spLocks noChangeArrowheads="1"/>
                  </p:cNvSpPr>
                  <p:nvPr/>
                </p:nvSpPr>
                <p:spPr bwMode="auto">
                  <a:xfrm>
                    <a:off x="1080616" y="2674226"/>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50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2" name="Rectangle 259">
                    <a:extLst>
                      <a:ext uri="{FF2B5EF4-FFF2-40B4-BE49-F238E27FC236}">
                        <a16:creationId xmlns:a16="http://schemas.microsoft.com/office/drawing/2014/main" id="{5730BFA5-9A20-42CD-8CA8-57834F085C66}"/>
                      </a:ext>
                    </a:extLst>
                  </p:cNvPr>
                  <p:cNvSpPr>
                    <a:spLocks noChangeArrowheads="1"/>
                  </p:cNvSpPr>
                  <p:nvPr/>
                </p:nvSpPr>
                <p:spPr bwMode="auto">
                  <a:xfrm>
                    <a:off x="1080616" y="2150406"/>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60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3" name="Rectangle 253">
                    <a:extLst>
                      <a:ext uri="{FF2B5EF4-FFF2-40B4-BE49-F238E27FC236}">
                        <a16:creationId xmlns:a16="http://schemas.microsoft.com/office/drawing/2014/main" id="{35E34B90-718C-4FC4-BE54-A576B93541C2}"/>
                      </a:ext>
                    </a:extLst>
                  </p:cNvPr>
                  <p:cNvSpPr>
                    <a:spLocks noChangeArrowheads="1"/>
                  </p:cNvSpPr>
                  <p:nvPr/>
                </p:nvSpPr>
                <p:spPr bwMode="auto">
                  <a:xfrm>
                    <a:off x="1080616" y="4769510"/>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10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4" name="Rectangle 254">
                    <a:extLst>
                      <a:ext uri="{FF2B5EF4-FFF2-40B4-BE49-F238E27FC236}">
                        <a16:creationId xmlns:a16="http://schemas.microsoft.com/office/drawing/2014/main" id="{AE33079A-485C-4827-83E9-D3D2101AF576}"/>
                      </a:ext>
                    </a:extLst>
                  </p:cNvPr>
                  <p:cNvSpPr>
                    <a:spLocks noChangeArrowheads="1"/>
                  </p:cNvSpPr>
                  <p:nvPr/>
                </p:nvSpPr>
                <p:spPr bwMode="auto">
                  <a:xfrm>
                    <a:off x="1080616" y="4245689"/>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20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sp>
                <p:nvSpPr>
                  <p:cNvPr id="225" name="Rectangle 255">
                    <a:extLst>
                      <a:ext uri="{FF2B5EF4-FFF2-40B4-BE49-F238E27FC236}">
                        <a16:creationId xmlns:a16="http://schemas.microsoft.com/office/drawing/2014/main" id="{D26B266D-C1C9-4277-BD98-FDB45C4BA7AF}"/>
                      </a:ext>
                    </a:extLst>
                  </p:cNvPr>
                  <p:cNvSpPr>
                    <a:spLocks noChangeArrowheads="1"/>
                  </p:cNvSpPr>
                  <p:nvPr/>
                </p:nvSpPr>
                <p:spPr bwMode="auto">
                  <a:xfrm>
                    <a:off x="1080616" y="3721868"/>
                    <a:ext cx="141064" cy="185428"/>
                  </a:xfrm>
                  <a:prstGeom prst="rect">
                    <a:avLst/>
                  </a:prstGeom>
                  <a:noFill/>
                  <a:ln w="9525">
                    <a:noFill/>
                    <a:miter lim="800000"/>
                    <a:headEnd/>
                    <a:tailEnd/>
                  </a:ln>
                </p:spPr>
                <p:txBody>
                  <a:bodyPr wrap="none" lIns="0" tIns="0" rIns="0" bIns="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rPr>
                      <a:t>30</a:t>
                    </a:r>
                    <a:endParaRPr kumimoji="0" lang="en-US" sz="36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Arial" charset="0"/>
                      <a:cs typeface="Arial" charset="0"/>
                    </a:endParaRPr>
                  </a:p>
                </p:txBody>
              </p:sp>
            </p:grpSp>
            <p:grpSp>
              <p:nvGrpSpPr>
                <p:cNvPr id="209" name="Group 84">
                  <a:extLst>
                    <a:ext uri="{FF2B5EF4-FFF2-40B4-BE49-F238E27FC236}">
                      <a16:creationId xmlns:a16="http://schemas.microsoft.com/office/drawing/2014/main" id="{E5261887-1C88-40C2-9F20-245F141CA429}"/>
                    </a:ext>
                  </a:extLst>
                </p:cNvPr>
                <p:cNvGrpSpPr/>
                <p:nvPr/>
              </p:nvGrpSpPr>
              <p:grpSpPr>
                <a:xfrm>
                  <a:off x="1257454" y="2234991"/>
                  <a:ext cx="114114" cy="3156891"/>
                  <a:chOff x="1257454" y="2234991"/>
                  <a:chExt cx="114114" cy="3156891"/>
                </a:xfrm>
              </p:grpSpPr>
              <p:sp>
                <p:nvSpPr>
                  <p:cNvPr id="210" name="Freeform 262">
                    <a:extLst>
                      <a:ext uri="{FF2B5EF4-FFF2-40B4-BE49-F238E27FC236}">
                        <a16:creationId xmlns:a16="http://schemas.microsoft.com/office/drawing/2014/main" id="{7C90C6BA-5934-4BBD-960F-D79192C6ED93}"/>
                      </a:ext>
                    </a:extLst>
                  </p:cNvPr>
                  <p:cNvSpPr>
                    <a:spLocks/>
                  </p:cNvSpPr>
                  <p:nvPr/>
                </p:nvSpPr>
                <p:spPr bwMode="auto">
                  <a:xfrm>
                    <a:off x="1367040" y="2234991"/>
                    <a:ext cx="0" cy="3156891"/>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grpSp>
                <p:nvGrpSpPr>
                  <p:cNvPr id="211" name="Group 74">
                    <a:extLst>
                      <a:ext uri="{FF2B5EF4-FFF2-40B4-BE49-F238E27FC236}">
                        <a16:creationId xmlns:a16="http://schemas.microsoft.com/office/drawing/2014/main" id="{58B4ADB3-5BE1-485B-99C4-87ECA3222538}"/>
                      </a:ext>
                    </a:extLst>
                  </p:cNvPr>
                  <p:cNvGrpSpPr/>
                  <p:nvPr/>
                </p:nvGrpSpPr>
                <p:grpSpPr>
                  <a:xfrm>
                    <a:off x="1257454" y="2234991"/>
                    <a:ext cx="114114" cy="3156891"/>
                    <a:chOff x="1257454" y="2234991"/>
                    <a:chExt cx="114114" cy="3156891"/>
                  </a:xfrm>
                </p:grpSpPr>
                <p:sp>
                  <p:nvSpPr>
                    <p:cNvPr id="212" name="Line 280">
                      <a:extLst>
                        <a:ext uri="{FF2B5EF4-FFF2-40B4-BE49-F238E27FC236}">
                          <a16:creationId xmlns:a16="http://schemas.microsoft.com/office/drawing/2014/main" id="{14BA6BEF-7E4F-4507-A599-C98208F76394}"/>
                        </a:ext>
                      </a:extLst>
                    </p:cNvPr>
                    <p:cNvSpPr>
                      <a:spLocks noChangeShapeType="1"/>
                    </p:cNvSpPr>
                    <p:nvPr/>
                  </p:nvSpPr>
                  <p:spPr bwMode="auto">
                    <a:xfrm>
                      <a:off x="1257454" y="3287287"/>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3" name="Line 281">
                      <a:extLst>
                        <a:ext uri="{FF2B5EF4-FFF2-40B4-BE49-F238E27FC236}">
                          <a16:creationId xmlns:a16="http://schemas.microsoft.com/office/drawing/2014/main" id="{4B3DD575-C9E6-4046-8C05-8A14D4A167BE}"/>
                        </a:ext>
                      </a:extLst>
                    </p:cNvPr>
                    <p:cNvSpPr>
                      <a:spLocks noChangeShapeType="1"/>
                    </p:cNvSpPr>
                    <p:nvPr/>
                  </p:nvSpPr>
                  <p:spPr bwMode="auto">
                    <a:xfrm>
                      <a:off x="1257454" y="2761139"/>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4" name="Line 277">
                      <a:extLst>
                        <a:ext uri="{FF2B5EF4-FFF2-40B4-BE49-F238E27FC236}">
                          <a16:creationId xmlns:a16="http://schemas.microsoft.com/office/drawing/2014/main" id="{F69FB896-35D0-453A-B729-C55E11C33337}"/>
                        </a:ext>
                      </a:extLst>
                    </p:cNvPr>
                    <p:cNvSpPr>
                      <a:spLocks noChangeShapeType="1"/>
                    </p:cNvSpPr>
                    <p:nvPr/>
                  </p:nvSpPr>
                  <p:spPr bwMode="auto">
                    <a:xfrm>
                      <a:off x="1257454" y="4865733"/>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5" name="Line 278">
                      <a:extLst>
                        <a:ext uri="{FF2B5EF4-FFF2-40B4-BE49-F238E27FC236}">
                          <a16:creationId xmlns:a16="http://schemas.microsoft.com/office/drawing/2014/main" id="{CA91207B-6714-4E07-A90B-091FF34A68F7}"/>
                        </a:ext>
                      </a:extLst>
                    </p:cNvPr>
                    <p:cNvSpPr>
                      <a:spLocks noChangeShapeType="1"/>
                    </p:cNvSpPr>
                    <p:nvPr/>
                  </p:nvSpPr>
                  <p:spPr bwMode="auto">
                    <a:xfrm>
                      <a:off x="1257454" y="4339584"/>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6" name="Line 279">
                      <a:extLst>
                        <a:ext uri="{FF2B5EF4-FFF2-40B4-BE49-F238E27FC236}">
                          <a16:creationId xmlns:a16="http://schemas.microsoft.com/office/drawing/2014/main" id="{89291001-4F2F-4C06-8C8C-D08E4FEB9971}"/>
                        </a:ext>
                      </a:extLst>
                    </p:cNvPr>
                    <p:cNvSpPr>
                      <a:spLocks noChangeShapeType="1"/>
                    </p:cNvSpPr>
                    <p:nvPr/>
                  </p:nvSpPr>
                  <p:spPr bwMode="auto">
                    <a:xfrm>
                      <a:off x="1257454" y="3813435"/>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7" name="Line 276">
                      <a:extLst>
                        <a:ext uri="{FF2B5EF4-FFF2-40B4-BE49-F238E27FC236}">
                          <a16:creationId xmlns:a16="http://schemas.microsoft.com/office/drawing/2014/main" id="{A9FF78DF-BDDC-4229-A2AA-5FBD6753171B}"/>
                        </a:ext>
                      </a:extLst>
                    </p:cNvPr>
                    <p:cNvSpPr>
                      <a:spLocks noChangeShapeType="1"/>
                    </p:cNvSpPr>
                    <p:nvPr/>
                  </p:nvSpPr>
                  <p:spPr bwMode="auto">
                    <a:xfrm>
                      <a:off x="1257454" y="5391882"/>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
                  <p:nvSpPr>
                    <p:cNvPr id="218" name="Line 276">
                      <a:extLst>
                        <a:ext uri="{FF2B5EF4-FFF2-40B4-BE49-F238E27FC236}">
                          <a16:creationId xmlns:a16="http://schemas.microsoft.com/office/drawing/2014/main" id="{CEDA9FD8-FE30-4804-8834-C2B47782B85B}"/>
                        </a:ext>
                      </a:extLst>
                    </p:cNvPr>
                    <p:cNvSpPr>
                      <a:spLocks noChangeShapeType="1"/>
                    </p:cNvSpPr>
                    <p:nvPr/>
                  </p:nvSpPr>
                  <p:spPr bwMode="auto">
                    <a:xfrm>
                      <a:off x="1264417" y="2234991"/>
                      <a:ext cx="107151" cy="0"/>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grpSp>
            </p:grpSp>
          </p:grpSp>
        </p:grpSp>
        <p:sp>
          <p:nvSpPr>
            <p:cNvPr id="195" name="Rounded Rectangle 135">
              <a:extLst>
                <a:ext uri="{FF2B5EF4-FFF2-40B4-BE49-F238E27FC236}">
                  <a16:creationId xmlns:a16="http://schemas.microsoft.com/office/drawing/2014/main" id="{966210C0-529F-42C2-AE7D-ACC42CAF745D}"/>
                </a:ext>
              </a:extLst>
            </p:cNvPr>
            <p:cNvSpPr/>
            <p:nvPr/>
          </p:nvSpPr>
          <p:spPr>
            <a:xfrm>
              <a:off x="1645752" y="5195119"/>
              <a:ext cx="167224" cy="202995"/>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196" name="Rounded Rectangle 139">
              <a:extLst>
                <a:ext uri="{FF2B5EF4-FFF2-40B4-BE49-F238E27FC236}">
                  <a16:creationId xmlns:a16="http://schemas.microsoft.com/office/drawing/2014/main" id="{D62FF09A-C909-4C6B-AC54-AEB1DDFD5307}"/>
                </a:ext>
              </a:extLst>
            </p:cNvPr>
            <p:cNvSpPr/>
            <p:nvPr/>
          </p:nvSpPr>
          <p:spPr>
            <a:xfrm>
              <a:off x="2245371" y="5142807"/>
              <a:ext cx="167224" cy="255307"/>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197" name="Rounded Rectangle 141">
              <a:extLst>
                <a:ext uri="{FF2B5EF4-FFF2-40B4-BE49-F238E27FC236}">
                  <a16:creationId xmlns:a16="http://schemas.microsoft.com/office/drawing/2014/main" id="{324A6E32-082F-43BD-A37F-75DD43B5A19D}"/>
                </a:ext>
              </a:extLst>
            </p:cNvPr>
            <p:cNvSpPr/>
            <p:nvPr/>
          </p:nvSpPr>
          <p:spPr>
            <a:xfrm>
              <a:off x="2832803" y="5054137"/>
              <a:ext cx="167224" cy="343977"/>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198" name="Rounded Rectangle 143">
              <a:extLst>
                <a:ext uri="{FF2B5EF4-FFF2-40B4-BE49-F238E27FC236}">
                  <a16:creationId xmlns:a16="http://schemas.microsoft.com/office/drawing/2014/main" id="{36619B11-EFF6-42AE-ACD7-47CD4BA04506}"/>
                </a:ext>
              </a:extLst>
            </p:cNvPr>
            <p:cNvSpPr/>
            <p:nvPr/>
          </p:nvSpPr>
          <p:spPr>
            <a:xfrm>
              <a:off x="3420235" y="4998229"/>
              <a:ext cx="167224" cy="399885"/>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199" name="Rounded Rectangle 145">
              <a:extLst>
                <a:ext uri="{FF2B5EF4-FFF2-40B4-BE49-F238E27FC236}">
                  <a16:creationId xmlns:a16="http://schemas.microsoft.com/office/drawing/2014/main" id="{58C6757C-870E-4E58-9AA6-04F9527E549B}"/>
                </a:ext>
              </a:extLst>
            </p:cNvPr>
            <p:cNvSpPr/>
            <p:nvPr/>
          </p:nvSpPr>
          <p:spPr>
            <a:xfrm>
              <a:off x="4034694" y="4893425"/>
              <a:ext cx="167224" cy="504689"/>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0" name="Rounded Rectangle 147">
              <a:extLst>
                <a:ext uri="{FF2B5EF4-FFF2-40B4-BE49-F238E27FC236}">
                  <a16:creationId xmlns:a16="http://schemas.microsoft.com/office/drawing/2014/main" id="{77A559D1-F1BB-46E1-8B7F-845443FD73E5}"/>
                </a:ext>
              </a:extLst>
            </p:cNvPr>
            <p:cNvSpPr/>
            <p:nvPr/>
          </p:nvSpPr>
          <p:spPr>
            <a:xfrm>
              <a:off x="4632574" y="4743797"/>
              <a:ext cx="167224" cy="654318"/>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1" name="Rounded Rectangle 149">
              <a:extLst>
                <a:ext uri="{FF2B5EF4-FFF2-40B4-BE49-F238E27FC236}">
                  <a16:creationId xmlns:a16="http://schemas.microsoft.com/office/drawing/2014/main" id="{7264CBA3-D3B4-4D87-B378-950DDF850905}"/>
                </a:ext>
              </a:extLst>
            </p:cNvPr>
            <p:cNvSpPr/>
            <p:nvPr/>
          </p:nvSpPr>
          <p:spPr>
            <a:xfrm>
              <a:off x="5222384" y="4516582"/>
              <a:ext cx="167224" cy="881534"/>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2" name="Rounded Rectangle 151">
              <a:extLst>
                <a:ext uri="{FF2B5EF4-FFF2-40B4-BE49-F238E27FC236}">
                  <a16:creationId xmlns:a16="http://schemas.microsoft.com/office/drawing/2014/main" id="{A370E723-D150-429D-9B84-6B59CD6549E2}"/>
                </a:ext>
              </a:extLst>
            </p:cNvPr>
            <p:cNvSpPr/>
            <p:nvPr/>
          </p:nvSpPr>
          <p:spPr>
            <a:xfrm>
              <a:off x="5783615" y="4178531"/>
              <a:ext cx="167224" cy="1219585"/>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3" name="Rounded Rectangle 153">
              <a:extLst>
                <a:ext uri="{FF2B5EF4-FFF2-40B4-BE49-F238E27FC236}">
                  <a16:creationId xmlns:a16="http://schemas.microsoft.com/office/drawing/2014/main" id="{E3CC9AEC-1354-48BE-B05F-9E61EC16F135}"/>
                </a:ext>
              </a:extLst>
            </p:cNvPr>
            <p:cNvSpPr/>
            <p:nvPr/>
          </p:nvSpPr>
          <p:spPr>
            <a:xfrm>
              <a:off x="6386111" y="3679767"/>
              <a:ext cx="167224" cy="1718349"/>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4" name="Rounded Rectangle 155">
              <a:extLst>
                <a:ext uri="{FF2B5EF4-FFF2-40B4-BE49-F238E27FC236}">
                  <a16:creationId xmlns:a16="http://schemas.microsoft.com/office/drawing/2014/main" id="{66E7CBB3-762F-4145-895D-3162EF18C833}"/>
                </a:ext>
              </a:extLst>
            </p:cNvPr>
            <p:cNvSpPr/>
            <p:nvPr/>
          </p:nvSpPr>
          <p:spPr>
            <a:xfrm>
              <a:off x="6971362" y="3227509"/>
              <a:ext cx="167224" cy="2170607"/>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05" name="Rounded Rectangle 157">
              <a:extLst>
                <a:ext uri="{FF2B5EF4-FFF2-40B4-BE49-F238E27FC236}">
                  <a16:creationId xmlns:a16="http://schemas.microsoft.com/office/drawing/2014/main" id="{D293DB26-5B43-425A-AEF6-4123CDC22D57}"/>
                </a:ext>
              </a:extLst>
            </p:cNvPr>
            <p:cNvSpPr/>
            <p:nvPr/>
          </p:nvSpPr>
          <p:spPr>
            <a:xfrm>
              <a:off x="7570670" y="3114503"/>
              <a:ext cx="167224" cy="2283614"/>
            </a:xfrm>
            <a:prstGeom prst="roundRect">
              <a:avLst/>
            </a:prstGeom>
            <a:solidFill>
              <a:srgbClr val="C18567"/>
            </a:solidFill>
            <a:ln w="12700" cap="flat" cmpd="sng" algn="ctr">
              <a:solidFill>
                <a:srgbClr val="C185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mn-ea"/>
                <a:cs typeface="+mn-cs"/>
              </a:endParaRPr>
            </a:p>
          </p:txBody>
        </p:sp>
      </p:grpSp>
      <p:grpSp>
        <p:nvGrpSpPr>
          <p:cNvPr id="226" name="Group 10">
            <a:extLst>
              <a:ext uri="{FF2B5EF4-FFF2-40B4-BE49-F238E27FC236}">
                <a16:creationId xmlns:a16="http://schemas.microsoft.com/office/drawing/2014/main" id="{5C30FB05-A16A-40B8-849C-03AE1EC8527F}"/>
              </a:ext>
            </a:extLst>
          </p:cNvPr>
          <p:cNvGrpSpPr/>
          <p:nvPr/>
        </p:nvGrpSpPr>
        <p:grpSpPr>
          <a:xfrm>
            <a:off x="1832569" y="2108230"/>
            <a:ext cx="2087180" cy="261610"/>
            <a:chOff x="1832569" y="2108230"/>
            <a:chExt cx="2087180" cy="261610"/>
          </a:xfrm>
        </p:grpSpPr>
        <p:sp>
          <p:nvSpPr>
            <p:cNvPr id="227" name="TextBox 226">
              <a:extLst>
                <a:ext uri="{FF2B5EF4-FFF2-40B4-BE49-F238E27FC236}">
                  <a16:creationId xmlns:a16="http://schemas.microsoft.com/office/drawing/2014/main" id="{1D2D60C4-7063-42A7-AFC6-BE08BC773F91}"/>
                </a:ext>
              </a:extLst>
            </p:cNvPr>
            <p:cNvSpPr txBox="1"/>
            <p:nvPr/>
          </p:nvSpPr>
          <p:spPr>
            <a:xfrm>
              <a:off x="2098569" y="2108230"/>
              <a:ext cx="1821180" cy="261610"/>
            </a:xfrm>
            <a:prstGeom prst="rect">
              <a:avLst/>
            </a:prstGeom>
            <a:noFill/>
          </p:spPr>
          <p:txBody>
            <a:bodyPr wrap="square" rtlCol="0">
              <a:spAutoFit/>
            </a:bodyPr>
            <a:lstStyle/>
            <a:p>
              <a:r>
                <a:rPr lang="en-US" sz="1050" dirty="0">
                  <a:solidFill>
                    <a:prstClr val="black"/>
                  </a:solidFill>
                  <a:latin typeface="Arial" charset="0"/>
                  <a:ea typeface="Arial" charset="0"/>
                  <a:cs typeface="Arial" charset="0"/>
                </a:rPr>
                <a:t>BMD Distribution</a:t>
              </a:r>
            </a:p>
          </p:txBody>
        </p:sp>
        <p:cxnSp>
          <p:nvCxnSpPr>
            <p:cNvPr id="228" name="Straight Connector 227">
              <a:extLst>
                <a:ext uri="{FF2B5EF4-FFF2-40B4-BE49-F238E27FC236}">
                  <a16:creationId xmlns:a16="http://schemas.microsoft.com/office/drawing/2014/main" id="{42B29548-BA66-4263-874E-354DAA83CD6A}"/>
                </a:ext>
              </a:extLst>
            </p:cNvPr>
            <p:cNvCxnSpPr/>
            <p:nvPr/>
          </p:nvCxnSpPr>
          <p:spPr>
            <a:xfrm>
              <a:off x="1832569" y="2236440"/>
              <a:ext cx="288000" cy="0"/>
            </a:xfrm>
            <a:prstGeom prst="line">
              <a:avLst/>
            </a:prstGeom>
            <a:noFill/>
            <a:ln w="28575" cap="rnd" cmpd="sng" algn="ctr">
              <a:solidFill>
                <a:srgbClr val="C9B469"/>
              </a:solidFill>
              <a:prstDash val="sysDash"/>
            </a:ln>
            <a:effectLst/>
          </p:spPr>
        </p:cxnSp>
      </p:grpSp>
      <p:grpSp>
        <p:nvGrpSpPr>
          <p:cNvPr id="229" name="Group 18">
            <a:extLst>
              <a:ext uri="{FF2B5EF4-FFF2-40B4-BE49-F238E27FC236}">
                <a16:creationId xmlns:a16="http://schemas.microsoft.com/office/drawing/2014/main" id="{1F56F45A-EDCA-4E52-AE15-DE05DE94C0B5}"/>
              </a:ext>
            </a:extLst>
          </p:cNvPr>
          <p:cNvGrpSpPr/>
          <p:nvPr/>
        </p:nvGrpSpPr>
        <p:grpSpPr>
          <a:xfrm>
            <a:off x="1832569" y="2316840"/>
            <a:ext cx="2087180" cy="261610"/>
            <a:chOff x="1832569" y="2316840"/>
            <a:chExt cx="2087180" cy="261610"/>
          </a:xfrm>
        </p:grpSpPr>
        <p:sp>
          <p:nvSpPr>
            <p:cNvPr id="230" name="TextBox 229">
              <a:extLst>
                <a:ext uri="{FF2B5EF4-FFF2-40B4-BE49-F238E27FC236}">
                  <a16:creationId xmlns:a16="http://schemas.microsoft.com/office/drawing/2014/main" id="{59808D82-2AD9-4901-BC8C-14BDC99602AD}"/>
                </a:ext>
              </a:extLst>
            </p:cNvPr>
            <p:cNvSpPr txBox="1"/>
            <p:nvPr/>
          </p:nvSpPr>
          <p:spPr>
            <a:xfrm>
              <a:off x="2098569" y="2316840"/>
              <a:ext cx="1821180" cy="261610"/>
            </a:xfrm>
            <a:prstGeom prst="rect">
              <a:avLst/>
            </a:prstGeom>
            <a:noFill/>
          </p:spPr>
          <p:txBody>
            <a:bodyPr wrap="square" rtlCol="0">
              <a:spAutoFit/>
            </a:bodyPr>
            <a:lstStyle/>
            <a:p>
              <a:r>
                <a:rPr lang="en-US" sz="1050" dirty="0">
                  <a:solidFill>
                    <a:prstClr val="black"/>
                  </a:solidFill>
                  <a:latin typeface="Arial" charset="0"/>
                  <a:ea typeface="Arial" charset="0"/>
                  <a:cs typeface="Arial" charset="0"/>
                </a:rPr>
                <a:t>Fracture Rate</a:t>
              </a:r>
            </a:p>
          </p:txBody>
        </p:sp>
        <p:cxnSp>
          <p:nvCxnSpPr>
            <p:cNvPr id="231" name="Straight Connector 230">
              <a:extLst>
                <a:ext uri="{FF2B5EF4-FFF2-40B4-BE49-F238E27FC236}">
                  <a16:creationId xmlns:a16="http://schemas.microsoft.com/office/drawing/2014/main" id="{DA491137-0AFD-41FE-B7CB-EB5826D64D04}"/>
                </a:ext>
              </a:extLst>
            </p:cNvPr>
            <p:cNvCxnSpPr/>
            <p:nvPr/>
          </p:nvCxnSpPr>
          <p:spPr>
            <a:xfrm>
              <a:off x="1832569" y="2447139"/>
              <a:ext cx="288000" cy="0"/>
            </a:xfrm>
            <a:prstGeom prst="line">
              <a:avLst/>
            </a:prstGeom>
            <a:noFill/>
            <a:ln w="28575" cap="rnd" cmpd="sng" algn="ctr">
              <a:solidFill>
                <a:srgbClr val="C18567"/>
              </a:solidFill>
              <a:prstDash val="solid"/>
            </a:ln>
            <a:effectLst/>
          </p:spPr>
        </p:cxnSp>
      </p:grpSp>
      <p:grpSp>
        <p:nvGrpSpPr>
          <p:cNvPr id="232" name="Group 19">
            <a:extLst>
              <a:ext uri="{FF2B5EF4-FFF2-40B4-BE49-F238E27FC236}">
                <a16:creationId xmlns:a16="http://schemas.microsoft.com/office/drawing/2014/main" id="{E4D82FC1-51E1-4A73-AF93-A5D08773ABA6}"/>
              </a:ext>
            </a:extLst>
          </p:cNvPr>
          <p:cNvGrpSpPr/>
          <p:nvPr/>
        </p:nvGrpSpPr>
        <p:grpSpPr>
          <a:xfrm>
            <a:off x="1832569" y="2525451"/>
            <a:ext cx="2087180" cy="261610"/>
            <a:chOff x="1832569" y="2525451"/>
            <a:chExt cx="2087180" cy="261610"/>
          </a:xfrm>
        </p:grpSpPr>
        <p:sp>
          <p:nvSpPr>
            <p:cNvPr id="233" name="TextBox 232">
              <a:extLst>
                <a:ext uri="{FF2B5EF4-FFF2-40B4-BE49-F238E27FC236}">
                  <a16:creationId xmlns:a16="http://schemas.microsoft.com/office/drawing/2014/main" id="{2DC9B34B-CB09-49F9-8681-2C9B0B36306A}"/>
                </a:ext>
              </a:extLst>
            </p:cNvPr>
            <p:cNvSpPr txBox="1"/>
            <p:nvPr/>
          </p:nvSpPr>
          <p:spPr>
            <a:xfrm>
              <a:off x="2098569" y="2525451"/>
              <a:ext cx="1821180" cy="261610"/>
            </a:xfrm>
            <a:prstGeom prst="rect">
              <a:avLst/>
            </a:prstGeom>
            <a:noFill/>
          </p:spPr>
          <p:txBody>
            <a:bodyPr wrap="square" rtlCol="0">
              <a:spAutoFit/>
            </a:bodyPr>
            <a:lstStyle/>
            <a:p>
              <a:r>
                <a:rPr lang="en-US" sz="1050">
                  <a:solidFill>
                    <a:prstClr val="black"/>
                  </a:solidFill>
                  <a:latin typeface="Arial" charset="0"/>
                  <a:ea typeface="Arial" charset="0"/>
                  <a:cs typeface="Arial" charset="0"/>
                </a:rPr>
                <a:t>Number </a:t>
              </a:r>
              <a:r>
                <a:rPr lang="en-US" sz="1050" dirty="0">
                  <a:solidFill>
                    <a:prstClr val="black"/>
                  </a:solidFill>
                  <a:latin typeface="Arial" charset="0"/>
                  <a:ea typeface="Arial" charset="0"/>
                  <a:cs typeface="Arial" charset="0"/>
                </a:rPr>
                <a:t>of Fractures</a:t>
              </a:r>
            </a:p>
          </p:txBody>
        </p:sp>
        <p:cxnSp>
          <p:nvCxnSpPr>
            <p:cNvPr id="234" name="Straight Connector 233">
              <a:extLst>
                <a:ext uri="{FF2B5EF4-FFF2-40B4-BE49-F238E27FC236}">
                  <a16:creationId xmlns:a16="http://schemas.microsoft.com/office/drawing/2014/main" id="{378E52E6-4FC3-41C9-9073-6F881FAA4E44}"/>
                </a:ext>
              </a:extLst>
            </p:cNvPr>
            <p:cNvCxnSpPr/>
            <p:nvPr/>
          </p:nvCxnSpPr>
          <p:spPr>
            <a:xfrm>
              <a:off x="1832569" y="2657839"/>
              <a:ext cx="288000" cy="0"/>
            </a:xfrm>
            <a:prstGeom prst="line">
              <a:avLst/>
            </a:prstGeom>
            <a:noFill/>
            <a:ln w="28575" cap="rnd" cmpd="sng" algn="ctr">
              <a:solidFill>
                <a:srgbClr val="75462F"/>
              </a:solidFill>
              <a:prstDash val="solid"/>
            </a:ln>
            <a:effectLst/>
          </p:spPr>
        </p:cxnSp>
      </p:grpSp>
      <p:sp>
        <p:nvSpPr>
          <p:cNvPr id="235" name="Freeform 262">
            <a:extLst>
              <a:ext uri="{FF2B5EF4-FFF2-40B4-BE49-F238E27FC236}">
                <a16:creationId xmlns:a16="http://schemas.microsoft.com/office/drawing/2014/main" id="{F20FC39C-616E-4468-8D75-2B50B009F4BF}"/>
              </a:ext>
            </a:extLst>
          </p:cNvPr>
          <p:cNvSpPr>
            <a:spLocks/>
          </p:cNvSpPr>
          <p:nvPr/>
        </p:nvSpPr>
        <p:spPr bwMode="auto">
          <a:xfrm rot="5400000" flipV="1">
            <a:off x="4638789" y="2117872"/>
            <a:ext cx="67770" cy="6616139"/>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136067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9357"/>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Several Factors Contribute to Long-Term Fracture Risk</a:t>
            </a:r>
            <a:endParaRPr kumimoji="0" lang="en-US" sz="3600" b="1" i="0" u="none" strike="noStrike" kern="1200" cap="none" spc="0" normalizeH="0" baseline="0" noProof="0" dirty="0">
              <a:ln>
                <a:noFill/>
              </a:ln>
              <a:solidFill>
                <a:srgbClr val="392217"/>
              </a:solidFill>
              <a:effectLst/>
              <a:uLnTx/>
              <a:uFillTx/>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900" dirty="0">
                <a:solidFill>
                  <a:srgbClr val="000000"/>
                </a:solidFill>
                <a:latin typeface="Arial Narrow" panose="020B0606020202030204" pitchFamily="34" charset="0"/>
              </a:rPr>
              <a:t>BMD = bone mineral density; BMI = body mass index; COPD = chronic obstructive pulmonary disease; RA = rheumatoid arthritis</a:t>
            </a:r>
          </a:p>
          <a:p>
            <a:pPr lvl="0"/>
            <a:r>
              <a:rPr lang="en-US" sz="900" dirty="0">
                <a:solidFill>
                  <a:srgbClr val="000000"/>
                </a:solidFill>
                <a:latin typeface="Arial Narrow" panose="020B0606020202030204" pitchFamily="34" charset="0"/>
              </a:rPr>
              <a:t>1. </a:t>
            </a:r>
            <a:r>
              <a:rPr lang="en-US" sz="900" dirty="0" err="1">
                <a:solidFill>
                  <a:srgbClr val="000000"/>
                </a:solidFill>
                <a:latin typeface="Arial Narrow" panose="020B0606020202030204" pitchFamily="34" charset="0"/>
              </a:rPr>
              <a:t>Kanis</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Bone</a:t>
            </a:r>
            <a:r>
              <a:rPr lang="en-US" sz="900" dirty="0">
                <a:solidFill>
                  <a:srgbClr val="000000"/>
                </a:solidFill>
                <a:latin typeface="Arial Narrow" panose="020B0606020202030204" pitchFamily="34" charset="0"/>
              </a:rPr>
              <a:t>. 2004;35:375-382. 2. </a:t>
            </a:r>
            <a:r>
              <a:rPr lang="en-US" sz="900" dirty="0" err="1">
                <a:solidFill>
                  <a:srgbClr val="000000"/>
                </a:solidFill>
                <a:latin typeface="Arial Narrow" panose="020B0606020202030204" pitchFamily="34" charset="0"/>
              </a:rPr>
              <a:t>Kanis</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Lancet</a:t>
            </a:r>
            <a:r>
              <a:rPr lang="en-US" sz="900" dirty="0">
                <a:solidFill>
                  <a:srgbClr val="000000"/>
                </a:solidFill>
                <a:latin typeface="Arial Narrow" panose="020B0606020202030204" pitchFamily="34" charset="0"/>
              </a:rPr>
              <a:t>. 2002;359:1929-1936. 3. Black DM,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1999;14:821-828. 4. </a:t>
            </a:r>
            <a:r>
              <a:rPr lang="en-US" sz="900" dirty="0" err="1">
                <a:solidFill>
                  <a:srgbClr val="000000"/>
                </a:solidFill>
                <a:latin typeface="Arial Narrow" panose="020B0606020202030204" pitchFamily="34" charset="0"/>
              </a:rPr>
              <a:t>Eisman</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2012;27:2039-2046.  </a:t>
            </a:r>
          </a:p>
          <a:p>
            <a:pPr lvl="0"/>
            <a:r>
              <a:rPr lang="en-GB" sz="900" dirty="0">
                <a:solidFill>
                  <a:srgbClr val="000000"/>
                </a:solidFill>
                <a:latin typeface="Arial Narrow" panose="020B0606020202030204" pitchFamily="34" charset="0"/>
              </a:rPr>
              <a:t>5. </a:t>
            </a:r>
            <a:r>
              <a:rPr lang="en-GB" sz="900" dirty="0" err="1">
                <a:solidFill>
                  <a:srgbClr val="000000"/>
                </a:solidFill>
                <a:latin typeface="Arial Narrow" panose="020B0606020202030204" pitchFamily="34" charset="0"/>
              </a:rPr>
              <a:t>Cosman</a:t>
            </a:r>
            <a:r>
              <a:rPr lang="en-GB" sz="900" dirty="0">
                <a:solidFill>
                  <a:srgbClr val="000000"/>
                </a:solidFill>
                <a:latin typeface="Arial Narrow" panose="020B0606020202030204" pitchFamily="34" charset="0"/>
              </a:rPr>
              <a:t> F, et al. </a:t>
            </a:r>
            <a:r>
              <a:rPr lang="en-GB" sz="900" i="1" dirty="0" err="1">
                <a:solidFill>
                  <a:srgbClr val="000000"/>
                </a:solidFill>
                <a:latin typeface="Arial Narrow" panose="020B0606020202030204" pitchFamily="34" charset="0"/>
              </a:rPr>
              <a:t>Osteoporos</a:t>
            </a:r>
            <a:r>
              <a:rPr lang="en-GB" sz="900" i="1" dirty="0">
                <a:solidFill>
                  <a:srgbClr val="000000"/>
                </a:solidFill>
                <a:latin typeface="Arial Narrow" panose="020B0606020202030204" pitchFamily="34" charset="0"/>
              </a:rPr>
              <a:t> Int. </a:t>
            </a:r>
            <a:r>
              <a:rPr lang="en-GB" sz="900" dirty="0">
                <a:solidFill>
                  <a:srgbClr val="000000"/>
                </a:solidFill>
                <a:latin typeface="Arial Narrow" panose="020B0606020202030204" pitchFamily="34" charset="0"/>
              </a:rPr>
              <a:t>2014;25:2359-2381. 6. US Department of Health and Human Services. Bone health and osteoporosis: a report of the surgeon general. 2004. Rockville, MD.</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a:extLst>
              <a:ext uri="{FF2B5EF4-FFF2-40B4-BE49-F238E27FC236}">
                <a16:creationId xmlns:a16="http://schemas.microsoft.com/office/drawing/2014/main" id="{45CE8EA3-43F4-409A-B14E-8D255A42C1FD}"/>
              </a:ext>
            </a:extLst>
          </p:cNvPr>
          <p:cNvSpPr/>
          <p:nvPr/>
        </p:nvSpPr>
        <p:spPr bwMode="auto">
          <a:xfrm>
            <a:off x="751840" y="3460719"/>
            <a:ext cx="3613099" cy="540000"/>
          </a:xfrm>
          <a:prstGeom prst="rect">
            <a:avLst/>
          </a:prstGeom>
          <a:solidFill>
            <a:srgbClr val="E5CDC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r>
              <a:rPr lang="en-US" sz="2000" b="1" kern="0" dirty="0">
                <a:solidFill>
                  <a:schemeClr val="bg2">
                    <a:lumMod val="25000"/>
                  </a:schemeClr>
                </a:solidFill>
                <a:latin typeface="Arial Narrow" panose="020B0606020202030204" pitchFamily="34" charset="0"/>
              </a:rPr>
              <a:t>Age</a:t>
            </a:r>
            <a:r>
              <a:rPr lang="en-US" sz="2000" kern="0" baseline="30000" dirty="0">
                <a:solidFill>
                  <a:schemeClr val="bg2">
                    <a:lumMod val="25000"/>
                  </a:schemeClr>
                </a:solidFill>
                <a:latin typeface="Arial Narrow" panose="020B0606020202030204" pitchFamily="34" charset="0"/>
              </a:rPr>
              <a:t>5</a:t>
            </a:r>
            <a:endParaRPr lang="el-GR" sz="2000" kern="0" baseline="30000" dirty="0">
              <a:solidFill>
                <a:schemeClr val="bg2">
                  <a:lumMod val="25000"/>
                </a:schemeClr>
              </a:solidFill>
              <a:latin typeface="Arial Narrow" panose="020B0606020202030204" pitchFamily="34" charset="0"/>
            </a:endParaRPr>
          </a:p>
        </p:txBody>
      </p:sp>
      <p:sp>
        <p:nvSpPr>
          <p:cNvPr id="105" name="Rectangle 104">
            <a:extLst>
              <a:ext uri="{FF2B5EF4-FFF2-40B4-BE49-F238E27FC236}">
                <a16:creationId xmlns:a16="http://schemas.microsoft.com/office/drawing/2014/main" id="{C5F463FE-3A10-4B0E-9A3B-D6E55949261D}"/>
              </a:ext>
            </a:extLst>
          </p:cNvPr>
          <p:cNvSpPr/>
          <p:nvPr/>
        </p:nvSpPr>
        <p:spPr bwMode="auto">
          <a:xfrm>
            <a:off x="751841" y="4092370"/>
            <a:ext cx="3613098" cy="540000"/>
          </a:xfrm>
          <a:prstGeom prst="rect">
            <a:avLst/>
          </a:prstGeom>
          <a:solidFill>
            <a:srgbClr val="E5CDC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r>
              <a:rPr lang="en-US" sz="2000" b="1" kern="0" dirty="0">
                <a:solidFill>
                  <a:schemeClr val="bg2">
                    <a:lumMod val="25000"/>
                  </a:schemeClr>
                </a:solidFill>
                <a:latin typeface="Arial Narrow" panose="020B0606020202030204" pitchFamily="34" charset="0"/>
              </a:rPr>
              <a:t>Low BMD</a:t>
            </a:r>
            <a:r>
              <a:rPr lang="en-US" sz="2000" kern="0" baseline="30000" dirty="0">
                <a:solidFill>
                  <a:schemeClr val="bg2">
                    <a:lumMod val="25000"/>
                  </a:schemeClr>
                </a:solidFill>
                <a:latin typeface="Arial Narrow" panose="020B0606020202030204" pitchFamily="34" charset="0"/>
              </a:rPr>
              <a:t>5</a:t>
            </a:r>
            <a:endParaRPr lang="el-GR" sz="2000" kern="0" baseline="30000" dirty="0">
              <a:solidFill>
                <a:schemeClr val="bg2">
                  <a:lumMod val="25000"/>
                </a:schemeClr>
              </a:solidFill>
              <a:latin typeface="Arial Narrow" panose="020B0606020202030204" pitchFamily="34" charset="0"/>
            </a:endParaRPr>
          </a:p>
        </p:txBody>
      </p:sp>
      <p:sp>
        <p:nvSpPr>
          <p:cNvPr id="106" name="TextBox 105">
            <a:extLst>
              <a:ext uri="{FF2B5EF4-FFF2-40B4-BE49-F238E27FC236}">
                <a16:creationId xmlns:a16="http://schemas.microsoft.com/office/drawing/2014/main" id="{4FD14453-F9D1-4B3E-8019-ADD95F42613E}"/>
              </a:ext>
            </a:extLst>
          </p:cNvPr>
          <p:cNvSpPr txBox="1"/>
          <p:nvPr/>
        </p:nvSpPr>
        <p:spPr>
          <a:xfrm>
            <a:off x="751838" y="4724021"/>
            <a:ext cx="3613099" cy="584775"/>
          </a:xfrm>
          <a:prstGeom prst="rect">
            <a:avLst/>
          </a:prstGeom>
          <a:solidFill>
            <a:srgbClr val="E5CDC1"/>
          </a:solidFill>
          <a:ln>
            <a:noFill/>
          </a:ln>
        </p:spPr>
        <p:txBody>
          <a:bodyPr wrap="square" rtlCol="0">
            <a:spAutoFit/>
          </a:bodyPr>
          <a:lstStyle/>
          <a:p>
            <a:pPr algn="ctr" defTabSz="914400">
              <a:defRPr/>
            </a:pPr>
            <a:r>
              <a:rPr lang="en-GB" sz="1600" kern="0" dirty="0">
                <a:solidFill>
                  <a:schemeClr val="bg2">
                    <a:lumMod val="25000"/>
                  </a:schemeClr>
                </a:solidFill>
                <a:latin typeface="Arial Narrow" panose="020B0606020202030204" pitchFamily="34" charset="0"/>
              </a:rPr>
              <a:t>Other genetic / nonmodifiable</a:t>
            </a:r>
            <a:br>
              <a:rPr lang="en-GB" sz="1600" kern="0" dirty="0">
                <a:solidFill>
                  <a:schemeClr val="bg2">
                    <a:lumMod val="25000"/>
                  </a:schemeClr>
                </a:solidFill>
                <a:latin typeface="Arial Narrow" panose="020B0606020202030204" pitchFamily="34" charset="0"/>
              </a:rPr>
            </a:br>
            <a:r>
              <a:rPr lang="en-GB" sz="1600" kern="0" dirty="0">
                <a:solidFill>
                  <a:schemeClr val="bg2">
                    <a:lumMod val="25000"/>
                  </a:schemeClr>
                </a:solidFill>
                <a:latin typeface="Arial Narrow" panose="020B0606020202030204" pitchFamily="34" charset="0"/>
              </a:rPr>
              <a:t>risk factors</a:t>
            </a:r>
            <a:r>
              <a:rPr lang="en-GB" sz="1600" kern="0" baseline="30000" dirty="0">
                <a:solidFill>
                  <a:schemeClr val="bg2">
                    <a:lumMod val="25000"/>
                  </a:schemeClr>
                </a:solidFill>
                <a:latin typeface="Arial Narrow" panose="020B0606020202030204" pitchFamily="34" charset="0"/>
              </a:rPr>
              <a:t>5,6</a:t>
            </a:r>
          </a:p>
        </p:txBody>
      </p:sp>
      <p:sp>
        <p:nvSpPr>
          <p:cNvPr id="107" name="TextBox 106">
            <a:extLst>
              <a:ext uri="{FF2B5EF4-FFF2-40B4-BE49-F238E27FC236}">
                <a16:creationId xmlns:a16="http://schemas.microsoft.com/office/drawing/2014/main" id="{8E6BDF10-F18D-4E7E-B00A-015A16327FAA}"/>
              </a:ext>
            </a:extLst>
          </p:cNvPr>
          <p:cNvSpPr txBox="1"/>
          <p:nvPr/>
        </p:nvSpPr>
        <p:spPr>
          <a:xfrm>
            <a:off x="751839" y="5400449"/>
            <a:ext cx="3613100" cy="584775"/>
          </a:xfrm>
          <a:prstGeom prst="rect">
            <a:avLst/>
          </a:prstGeom>
          <a:solidFill>
            <a:srgbClr val="E5CDC1"/>
          </a:solidFill>
          <a:ln>
            <a:noFill/>
          </a:ln>
        </p:spPr>
        <p:txBody>
          <a:bodyPr wrap="square" rtlCol="0">
            <a:spAutoFit/>
          </a:bodyPr>
          <a:lstStyle/>
          <a:p>
            <a:pPr algn="ctr" defTabSz="914400">
              <a:defRPr/>
            </a:pPr>
            <a:r>
              <a:rPr lang="en-GB" sz="1600" kern="0" dirty="0">
                <a:solidFill>
                  <a:schemeClr val="bg2">
                    <a:lumMod val="25000"/>
                  </a:schemeClr>
                </a:solidFill>
                <a:latin typeface="Arial Narrow" panose="020B0606020202030204" pitchFamily="34" charset="0"/>
              </a:rPr>
              <a:t>Other potentially modifiable</a:t>
            </a:r>
            <a:br>
              <a:rPr lang="en-GB" sz="1600" kern="0" dirty="0">
                <a:solidFill>
                  <a:schemeClr val="bg2">
                    <a:lumMod val="25000"/>
                  </a:schemeClr>
                </a:solidFill>
                <a:latin typeface="Arial Narrow" panose="020B0606020202030204" pitchFamily="34" charset="0"/>
              </a:rPr>
            </a:br>
            <a:r>
              <a:rPr lang="en-GB" sz="1600" kern="0" dirty="0">
                <a:solidFill>
                  <a:schemeClr val="bg2">
                    <a:lumMod val="25000"/>
                  </a:schemeClr>
                </a:solidFill>
                <a:latin typeface="Arial Narrow" panose="020B0606020202030204" pitchFamily="34" charset="0"/>
              </a:rPr>
              <a:t>risk factors</a:t>
            </a:r>
            <a:r>
              <a:rPr lang="en-GB" sz="1600" kern="0" baseline="30000" dirty="0">
                <a:solidFill>
                  <a:schemeClr val="bg2">
                    <a:lumMod val="25000"/>
                  </a:schemeClr>
                </a:solidFill>
                <a:latin typeface="Arial Narrow" panose="020B0606020202030204" pitchFamily="34" charset="0"/>
              </a:rPr>
              <a:t>5</a:t>
            </a:r>
          </a:p>
        </p:txBody>
      </p:sp>
      <p:sp>
        <p:nvSpPr>
          <p:cNvPr id="108" name="Rectangle 107">
            <a:extLst>
              <a:ext uri="{FF2B5EF4-FFF2-40B4-BE49-F238E27FC236}">
                <a16:creationId xmlns:a16="http://schemas.microsoft.com/office/drawing/2014/main" id="{3FAFE5BD-D1E7-4112-A06A-FDD6CC0D2E23}"/>
              </a:ext>
            </a:extLst>
          </p:cNvPr>
          <p:cNvSpPr/>
          <p:nvPr/>
        </p:nvSpPr>
        <p:spPr bwMode="auto">
          <a:xfrm>
            <a:off x="751840" y="1703778"/>
            <a:ext cx="3613099" cy="1662031"/>
          </a:xfrm>
          <a:prstGeom prst="rect">
            <a:avLst/>
          </a:prstGeom>
          <a:solidFill>
            <a:srgbClr val="C18567"/>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400" fontAlgn="base">
              <a:spcBef>
                <a:spcPct val="0"/>
              </a:spcBef>
              <a:spcAft>
                <a:spcPct val="0"/>
              </a:spcAft>
              <a:defRPr/>
            </a:pPr>
            <a:r>
              <a:rPr lang="en-GB" sz="2800" b="1" kern="0" dirty="0">
                <a:solidFill>
                  <a:srgbClr val="FFFFFF"/>
                </a:solidFill>
                <a:latin typeface="Arial Narrow" panose="020B0606020202030204" pitchFamily="34" charset="0"/>
              </a:rPr>
              <a:t>Prior fracture</a:t>
            </a:r>
            <a:r>
              <a:rPr lang="en-GB" sz="2800" kern="0" baseline="30000" dirty="0">
                <a:solidFill>
                  <a:srgbClr val="FFFFFF"/>
                </a:solidFill>
                <a:latin typeface="Arial Narrow" panose="020B0606020202030204" pitchFamily="34" charset="0"/>
              </a:rPr>
              <a:t>1-5</a:t>
            </a:r>
          </a:p>
        </p:txBody>
      </p:sp>
      <p:sp>
        <p:nvSpPr>
          <p:cNvPr id="109" name="TextBox 108">
            <a:extLst>
              <a:ext uri="{FF2B5EF4-FFF2-40B4-BE49-F238E27FC236}">
                <a16:creationId xmlns:a16="http://schemas.microsoft.com/office/drawing/2014/main" id="{1C9E10E7-B95C-4D59-9FC0-A59E297E74D8}"/>
              </a:ext>
            </a:extLst>
          </p:cNvPr>
          <p:cNvSpPr txBox="1"/>
          <p:nvPr/>
        </p:nvSpPr>
        <p:spPr>
          <a:xfrm rot="16200000">
            <a:off x="-1481890" y="3662808"/>
            <a:ext cx="4278188" cy="353943"/>
          </a:xfrm>
          <a:prstGeom prst="rect">
            <a:avLst/>
          </a:prstGeom>
          <a:solidFill>
            <a:srgbClr val="75462F"/>
          </a:solidFill>
          <a:ln>
            <a:noFill/>
          </a:ln>
        </p:spPr>
        <p:txBody>
          <a:bodyPr wrap="square" rtlCol="0">
            <a:spAutoFit/>
          </a:bodyPr>
          <a:lstStyle/>
          <a:p>
            <a:pPr algn="ctr" defTabSz="914400">
              <a:defRPr/>
            </a:pPr>
            <a:r>
              <a:rPr lang="en-US" sz="1700" b="1" kern="0" dirty="0">
                <a:solidFill>
                  <a:srgbClr val="FFFFFF"/>
                </a:solidFill>
                <a:latin typeface="Arial Narrow" panose="020B0606020202030204" pitchFamily="34" charset="0"/>
              </a:rPr>
              <a:t>Risk Factors for Future Fracture</a:t>
            </a:r>
          </a:p>
        </p:txBody>
      </p:sp>
      <p:sp>
        <p:nvSpPr>
          <p:cNvPr id="110" name="TextBox 109">
            <a:extLst>
              <a:ext uri="{FF2B5EF4-FFF2-40B4-BE49-F238E27FC236}">
                <a16:creationId xmlns:a16="http://schemas.microsoft.com/office/drawing/2014/main" id="{0DD29598-3C3F-4649-A221-CE6C5C6421F4}"/>
              </a:ext>
            </a:extLst>
          </p:cNvPr>
          <p:cNvSpPr txBox="1"/>
          <p:nvPr/>
        </p:nvSpPr>
        <p:spPr>
          <a:xfrm>
            <a:off x="5937018" y="2396957"/>
            <a:ext cx="2926505" cy="1511183"/>
          </a:xfrm>
          <a:prstGeom prst="rect">
            <a:avLst/>
          </a:prstGeom>
          <a:noFill/>
        </p:spPr>
        <p:txBody>
          <a:bodyPr wrap="square" lIns="0" tIns="0" rIns="0" bIns="0" rtlCol="0">
            <a:spAutoFit/>
          </a:bodyPr>
          <a:lstStyle/>
          <a:p>
            <a:pPr marL="285750" indent="-285750">
              <a:lnSpc>
                <a:spcPct val="90000"/>
              </a:lnSpc>
              <a:spcBef>
                <a:spcPts val="300"/>
              </a:spcBef>
              <a:buClr>
                <a:srgbClr val="D1A893"/>
              </a:buClr>
              <a:buFont typeface="Wingdings" panose="05000000000000000000" pitchFamily="2" charset="2"/>
              <a:buChar char="§"/>
            </a:pPr>
            <a:r>
              <a:rPr lang="en-GB" sz="1400" dirty="0">
                <a:solidFill>
                  <a:prstClr val="black"/>
                </a:solidFill>
                <a:latin typeface="Arial Narrow" panose="020B0606020202030204" pitchFamily="34" charset="0"/>
              </a:rPr>
              <a:t>Female sex</a:t>
            </a:r>
          </a:p>
          <a:p>
            <a:pPr marL="285750" indent="-285750">
              <a:lnSpc>
                <a:spcPct val="90000"/>
              </a:lnSpc>
              <a:spcBef>
                <a:spcPts val="300"/>
              </a:spcBef>
              <a:buClr>
                <a:srgbClr val="D1A893"/>
              </a:buClr>
              <a:buFont typeface="Wingdings" panose="05000000000000000000" pitchFamily="2" charset="2"/>
              <a:buChar char="§"/>
            </a:pPr>
            <a:r>
              <a:rPr lang="en-GB" sz="1400" dirty="0">
                <a:solidFill>
                  <a:prstClr val="black"/>
                </a:solidFill>
                <a:latin typeface="Arial Narrow" panose="020B0606020202030204" pitchFamily="34" charset="0"/>
              </a:rPr>
              <a:t>Asian or white ethnicity</a:t>
            </a:r>
          </a:p>
          <a:p>
            <a:pPr marL="285750" indent="-285750">
              <a:lnSpc>
                <a:spcPct val="90000"/>
              </a:lnSpc>
              <a:spcBef>
                <a:spcPts val="300"/>
              </a:spcBef>
              <a:buClr>
                <a:srgbClr val="D1A893"/>
              </a:buClr>
              <a:buFont typeface="Wingdings" panose="05000000000000000000" pitchFamily="2" charset="2"/>
              <a:buChar char="§"/>
            </a:pPr>
            <a:r>
              <a:rPr lang="en-GB" sz="1400" dirty="0">
                <a:solidFill>
                  <a:prstClr val="black"/>
                </a:solidFill>
                <a:latin typeface="Arial Narrow" panose="020B0606020202030204" pitchFamily="34" charset="0"/>
              </a:rPr>
              <a:t>Family history of hip fracture or osteoporosis</a:t>
            </a:r>
          </a:p>
          <a:p>
            <a:pPr marL="285750" indent="-285750">
              <a:lnSpc>
                <a:spcPct val="90000"/>
              </a:lnSpc>
              <a:spcBef>
                <a:spcPts val="300"/>
              </a:spcBef>
              <a:buClr>
                <a:srgbClr val="D1A893"/>
              </a:buClr>
              <a:buFont typeface="Wingdings" panose="05000000000000000000" pitchFamily="2" charset="2"/>
              <a:buChar char="§"/>
            </a:pPr>
            <a:r>
              <a:rPr lang="en-GB" sz="1400" dirty="0">
                <a:solidFill>
                  <a:prstClr val="black"/>
                </a:solidFill>
                <a:latin typeface="Arial Narrow" panose="020B0606020202030204" pitchFamily="34" charset="0"/>
              </a:rPr>
              <a:t>Small frame</a:t>
            </a:r>
          </a:p>
          <a:p>
            <a:pPr marL="285750" indent="-285750">
              <a:lnSpc>
                <a:spcPct val="90000"/>
              </a:lnSpc>
              <a:spcBef>
                <a:spcPts val="300"/>
              </a:spcBef>
              <a:buClr>
                <a:srgbClr val="D1A893"/>
              </a:buClr>
              <a:buFont typeface="Wingdings" panose="05000000000000000000" pitchFamily="2" charset="2"/>
              <a:buChar char="§"/>
            </a:pPr>
            <a:r>
              <a:rPr lang="en-GB" sz="1400" dirty="0">
                <a:solidFill>
                  <a:prstClr val="black"/>
                </a:solidFill>
                <a:latin typeface="Arial Narrow" panose="020B0606020202030204" pitchFamily="34" charset="0"/>
              </a:rPr>
              <a:t>Certain comorbid conditions (e.g., RA, COPD, Parkinson’s)</a:t>
            </a:r>
          </a:p>
        </p:txBody>
      </p:sp>
      <p:sp>
        <p:nvSpPr>
          <p:cNvPr id="111" name="TextBox 110">
            <a:extLst>
              <a:ext uri="{FF2B5EF4-FFF2-40B4-BE49-F238E27FC236}">
                <a16:creationId xmlns:a16="http://schemas.microsoft.com/office/drawing/2014/main" id="{18CAE24A-7BDE-4427-8B04-D81B24278B32}"/>
              </a:ext>
            </a:extLst>
          </p:cNvPr>
          <p:cNvSpPr txBox="1"/>
          <p:nvPr/>
        </p:nvSpPr>
        <p:spPr>
          <a:xfrm>
            <a:off x="5937019" y="4095112"/>
            <a:ext cx="3022201" cy="2208297"/>
          </a:xfrm>
          <a:prstGeom prst="rect">
            <a:avLst/>
          </a:prstGeom>
          <a:noFill/>
        </p:spPr>
        <p:txBody>
          <a:bodyPr wrap="square" lIns="0" tIns="0" rIns="0" bIns="0" rtlCol="0">
            <a:spAutoFit/>
          </a:bodyPr>
          <a:lstStyle/>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Low BMI</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Calcium/vitamin D deficiency</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Estrogen deficiency</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Inadequate physical activity </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Excessive alcohol intake</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Tobacco smoking</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Frequent falling and other </a:t>
            </a:r>
            <a:br>
              <a:rPr lang="en-GB" sz="1400" dirty="0">
                <a:solidFill>
                  <a:prstClr val="black"/>
                </a:solidFill>
                <a:latin typeface="Arial Narrow" panose="020B0606020202030204" pitchFamily="34" charset="0"/>
              </a:rPr>
            </a:br>
            <a:r>
              <a:rPr lang="en-GB" sz="1400" dirty="0">
                <a:solidFill>
                  <a:prstClr val="black"/>
                </a:solidFill>
                <a:latin typeface="Arial Narrow" panose="020B0606020202030204" pitchFamily="34" charset="0"/>
              </a:rPr>
              <a:t>fall-related risk factors</a:t>
            </a:r>
          </a:p>
          <a:p>
            <a:pPr marL="285750" indent="-285750">
              <a:lnSpc>
                <a:spcPct val="90000"/>
              </a:lnSpc>
              <a:spcBef>
                <a:spcPts val="300"/>
              </a:spcBef>
              <a:buClr>
                <a:srgbClr val="D3A791"/>
              </a:buClr>
              <a:buFont typeface="Wingdings" panose="05000000000000000000" pitchFamily="2" charset="2"/>
              <a:buChar char="§"/>
            </a:pPr>
            <a:r>
              <a:rPr lang="en-GB" sz="1400" dirty="0">
                <a:solidFill>
                  <a:prstClr val="black"/>
                </a:solidFill>
                <a:latin typeface="Arial Narrow" panose="020B0606020202030204" pitchFamily="34" charset="0"/>
              </a:rPr>
              <a:t>Use of certain medications </a:t>
            </a:r>
            <a:br>
              <a:rPr lang="en-GB" sz="1400" dirty="0">
                <a:solidFill>
                  <a:prstClr val="black"/>
                </a:solidFill>
                <a:latin typeface="Arial Narrow" panose="020B0606020202030204" pitchFamily="34" charset="0"/>
              </a:rPr>
            </a:br>
            <a:r>
              <a:rPr lang="en-GB" sz="1400" dirty="0">
                <a:solidFill>
                  <a:prstClr val="black"/>
                </a:solidFill>
                <a:latin typeface="Arial Narrow" panose="020B0606020202030204" pitchFamily="34" charset="0"/>
              </a:rPr>
              <a:t>(e.g., glucocorticoids)</a:t>
            </a:r>
          </a:p>
        </p:txBody>
      </p:sp>
      <p:sp>
        <p:nvSpPr>
          <p:cNvPr id="112" name="TextBox 111">
            <a:extLst>
              <a:ext uri="{FF2B5EF4-FFF2-40B4-BE49-F238E27FC236}">
                <a16:creationId xmlns:a16="http://schemas.microsoft.com/office/drawing/2014/main" id="{74B0A5A2-F1A0-48F1-900B-20BA8E771586}"/>
              </a:ext>
            </a:extLst>
          </p:cNvPr>
          <p:cNvSpPr txBox="1"/>
          <p:nvPr/>
        </p:nvSpPr>
        <p:spPr>
          <a:xfrm>
            <a:off x="5841323" y="1627027"/>
            <a:ext cx="3022201" cy="426271"/>
          </a:xfrm>
          <a:prstGeom prst="rect">
            <a:avLst/>
          </a:prstGeom>
          <a:noFill/>
        </p:spPr>
        <p:txBody>
          <a:bodyPr wrap="square" lIns="0" tIns="0" rIns="0" bIns="0" rtlCol="0">
            <a:spAutoFit/>
          </a:bodyPr>
          <a:lstStyle/>
          <a:p>
            <a:pPr marL="373063" indent="-285750">
              <a:lnSpc>
                <a:spcPct val="90000"/>
              </a:lnSpc>
              <a:spcBef>
                <a:spcPts val="300"/>
              </a:spcBef>
              <a:buClr>
                <a:srgbClr val="D3A791"/>
              </a:buClr>
              <a:buFont typeface="Wingdings" panose="05000000000000000000" pitchFamily="2" charset="2"/>
              <a:buChar char="§"/>
            </a:pPr>
            <a:r>
              <a:rPr lang="en-GB" sz="1400" dirty="0">
                <a:solidFill>
                  <a:srgbClr val="000000"/>
                </a:solidFill>
                <a:latin typeface="Arial Narrow" panose="020B0606020202030204" pitchFamily="34" charset="0"/>
              </a:rPr>
              <a:t>Recent fracture</a:t>
            </a:r>
          </a:p>
          <a:p>
            <a:pPr marL="373063" indent="-285750">
              <a:lnSpc>
                <a:spcPct val="90000"/>
              </a:lnSpc>
              <a:spcBef>
                <a:spcPts val="300"/>
              </a:spcBef>
              <a:buClr>
                <a:srgbClr val="D3A791"/>
              </a:buClr>
              <a:buFont typeface="Wingdings" panose="05000000000000000000" pitchFamily="2" charset="2"/>
              <a:buChar char="§"/>
            </a:pPr>
            <a:r>
              <a:rPr lang="en-GB" sz="1400" dirty="0">
                <a:solidFill>
                  <a:srgbClr val="000000"/>
                </a:solidFill>
                <a:latin typeface="Arial Narrow" panose="020B0606020202030204" pitchFamily="34" charset="0"/>
              </a:rPr>
              <a:t>Any history of fracture</a:t>
            </a:r>
          </a:p>
        </p:txBody>
      </p:sp>
      <p:cxnSp>
        <p:nvCxnSpPr>
          <p:cNvPr id="113" name="Elbow Connector 35">
            <a:extLst>
              <a:ext uri="{FF2B5EF4-FFF2-40B4-BE49-F238E27FC236}">
                <a16:creationId xmlns:a16="http://schemas.microsoft.com/office/drawing/2014/main" id="{875AE1B7-2EA5-45E3-9F06-34BE020A19DD}"/>
              </a:ext>
            </a:extLst>
          </p:cNvPr>
          <p:cNvCxnSpPr>
            <a:cxnSpLocks/>
            <a:endCxn id="115" idx="1"/>
          </p:cNvCxnSpPr>
          <p:nvPr/>
        </p:nvCxnSpPr>
        <p:spPr bwMode="auto">
          <a:xfrm flipV="1">
            <a:off x="4364939" y="1854380"/>
            <a:ext cx="1350857" cy="691047"/>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cxnSp>
        <p:nvCxnSpPr>
          <p:cNvPr id="114" name="Elbow Connector 36">
            <a:extLst>
              <a:ext uri="{FF2B5EF4-FFF2-40B4-BE49-F238E27FC236}">
                <a16:creationId xmlns:a16="http://schemas.microsoft.com/office/drawing/2014/main" id="{151DE355-F93B-4D62-9989-F40FFF47EE09}"/>
              </a:ext>
            </a:extLst>
          </p:cNvPr>
          <p:cNvCxnSpPr>
            <a:cxnSpLocks/>
            <a:endCxn id="116" idx="1"/>
          </p:cNvCxnSpPr>
          <p:nvPr/>
        </p:nvCxnSpPr>
        <p:spPr bwMode="auto">
          <a:xfrm flipV="1">
            <a:off x="4364937" y="3136710"/>
            <a:ext cx="1350693" cy="1879699"/>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sp>
        <p:nvSpPr>
          <p:cNvPr id="115" name="Left Brace 114">
            <a:extLst>
              <a:ext uri="{FF2B5EF4-FFF2-40B4-BE49-F238E27FC236}">
                <a16:creationId xmlns:a16="http://schemas.microsoft.com/office/drawing/2014/main" id="{158F1325-E858-4D05-9351-79B51545B085}"/>
              </a:ext>
            </a:extLst>
          </p:cNvPr>
          <p:cNvSpPr/>
          <p:nvPr/>
        </p:nvSpPr>
        <p:spPr bwMode="auto">
          <a:xfrm>
            <a:off x="5715796" y="1592770"/>
            <a:ext cx="145105" cy="523220"/>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l-GR" sz="1000">
              <a:solidFill>
                <a:srgbClr val="000000"/>
              </a:solidFill>
              <a:latin typeface="Roboto"/>
            </a:endParaRPr>
          </a:p>
        </p:txBody>
      </p:sp>
      <p:sp>
        <p:nvSpPr>
          <p:cNvPr id="116" name="Left Brace 115">
            <a:extLst>
              <a:ext uri="{FF2B5EF4-FFF2-40B4-BE49-F238E27FC236}">
                <a16:creationId xmlns:a16="http://schemas.microsoft.com/office/drawing/2014/main" id="{9575217D-FC82-4DF0-8545-36D9683FD09B}"/>
              </a:ext>
            </a:extLst>
          </p:cNvPr>
          <p:cNvSpPr/>
          <p:nvPr/>
        </p:nvSpPr>
        <p:spPr bwMode="auto">
          <a:xfrm>
            <a:off x="5715630" y="2418099"/>
            <a:ext cx="135135" cy="1437222"/>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l-GR" sz="1000">
              <a:solidFill>
                <a:srgbClr val="000000"/>
              </a:solidFill>
              <a:latin typeface="Roboto"/>
            </a:endParaRPr>
          </a:p>
        </p:txBody>
      </p:sp>
      <p:cxnSp>
        <p:nvCxnSpPr>
          <p:cNvPr id="117" name="Elbow Connector 39">
            <a:extLst>
              <a:ext uri="{FF2B5EF4-FFF2-40B4-BE49-F238E27FC236}">
                <a16:creationId xmlns:a16="http://schemas.microsoft.com/office/drawing/2014/main" id="{1CA1320B-8337-42A1-BDAB-E7A6FED53AD3}"/>
              </a:ext>
            </a:extLst>
          </p:cNvPr>
          <p:cNvCxnSpPr>
            <a:cxnSpLocks/>
            <a:endCxn id="118" idx="1"/>
          </p:cNvCxnSpPr>
          <p:nvPr/>
        </p:nvCxnSpPr>
        <p:spPr bwMode="auto">
          <a:xfrm flipV="1">
            <a:off x="4364938" y="5163977"/>
            <a:ext cx="1360828" cy="557736"/>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sp>
        <p:nvSpPr>
          <p:cNvPr id="118" name="Left Brace 117">
            <a:extLst>
              <a:ext uri="{FF2B5EF4-FFF2-40B4-BE49-F238E27FC236}">
                <a16:creationId xmlns:a16="http://schemas.microsoft.com/office/drawing/2014/main" id="{3B034D6B-A1F8-4874-8741-550277685B10}"/>
              </a:ext>
            </a:extLst>
          </p:cNvPr>
          <p:cNvSpPr/>
          <p:nvPr/>
        </p:nvSpPr>
        <p:spPr bwMode="auto">
          <a:xfrm>
            <a:off x="5725766" y="4121245"/>
            <a:ext cx="135135" cy="2085463"/>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endParaRPr lang="el-GR" sz="1000">
              <a:solidFill>
                <a:srgbClr val="000000"/>
              </a:solidFill>
              <a:latin typeface="Roboto"/>
            </a:endParaRPr>
          </a:p>
        </p:txBody>
      </p:sp>
    </p:spTree>
    <p:extLst>
      <p:ext uri="{BB962C8B-B14F-4D97-AF65-F5344CB8AC3E}">
        <p14:creationId xmlns:p14="http://schemas.microsoft.com/office/powerpoint/2010/main" val="245818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7" grpId="0" animBg="1"/>
      <p:bldP spid="108" grpId="0" animBg="1"/>
      <p:bldP spid="110" grpId="0"/>
      <p:bldP spid="111" grpId="0"/>
      <p:bldP spid="112" grpId="0"/>
      <p:bldP spid="115" grpId="0" animBg="1"/>
      <p:bldP spid="116" grpId="0" animBg="1"/>
      <p:bldP spid="1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82428"/>
            <a:ext cx="7389845" cy="707886"/>
          </a:xfrm>
          <a:prstGeom prst="rect">
            <a:avLst/>
          </a:prstGeom>
        </p:spPr>
        <p:txBody>
          <a:bodyPr wrap="square">
            <a:spAutoFit/>
          </a:bodyPr>
          <a:lstStyle/>
          <a:p>
            <a:pPr lvl="0" defTabSz="342991">
              <a:defRPr/>
            </a:pPr>
            <a:r>
              <a:rPr lang="en-US" sz="4000" b="1" dirty="0">
                <a:solidFill>
                  <a:srgbClr val="7B4A31"/>
                </a:solidFill>
                <a:latin typeface="Arial Narrow" panose="020B0606020202030204" pitchFamily="34" charset="0"/>
              </a:rPr>
              <a:t>Additional Factors for Fracture Risk </a:t>
            </a:r>
            <a:endParaRPr lang="en-US" sz="4000" b="1" dirty="0">
              <a:solidFill>
                <a:srgbClr val="392217"/>
              </a:solidFill>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dirty="0" err="1">
                <a:solidFill>
                  <a:srgbClr val="000000"/>
                </a:solidFill>
                <a:latin typeface="Arial Narrow" panose="020B0606020202030204" pitchFamily="34" charset="0"/>
              </a:rPr>
              <a:t>Cauley</a:t>
            </a:r>
            <a:r>
              <a:rPr lang="en-US" sz="900" dirty="0">
                <a:solidFill>
                  <a:srgbClr val="000000"/>
                </a:solidFill>
                <a:latin typeface="Arial Narrow" panose="020B0606020202030204" pitchFamily="34" charset="0"/>
              </a:rPr>
              <a:t> JA. Clin </a:t>
            </a:r>
            <a:r>
              <a:rPr lang="en-US" sz="900" dirty="0" err="1">
                <a:solidFill>
                  <a:srgbClr val="000000"/>
                </a:solidFill>
                <a:latin typeface="Arial Narrow" panose="020B0606020202030204" pitchFamily="34" charset="0"/>
              </a:rPr>
              <a:t>Orthop</a:t>
            </a:r>
            <a:r>
              <a:rPr lang="en-US" sz="900" dirty="0">
                <a:solidFill>
                  <a:srgbClr val="000000"/>
                </a:solidFill>
                <a:latin typeface="Arial Narrow" panose="020B0606020202030204" pitchFamily="34" charset="0"/>
              </a:rPr>
              <a:t> </a:t>
            </a:r>
            <a:r>
              <a:rPr lang="en-US" sz="900" dirty="0" err="1">
                <a:solidFill>
                  <a:srgbClr val="000000"/>
                </a:solidFill>
                <a:latin typeface="Arial Narrow" panose="020B0606020202030204" pitchFamily="34" charset="0"/>
              </a:rPr>
              <a:t>Relat</a:t>
            </a:r>
            <a:r>
              <a:rPr lang="en-US" sz="900" dirty="0">
                <a:solidFill>
                  <a:srgbClr val="000000"/>
                </a:solidFill>
                <a:latin typeface="Arial Narrow" panose="020B0606020202030204" pitchFamily="34" charset="0"/>
              </a:rPr>
              <a:t> Res. 2011;469(7):1891–1899.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Donut 7">
            <a:extLst>
              <a:ext uri="{FF2B5EF4-FFF2-40B4-BE49-F238E27FC236}">
                <a16:creationId xmlns:a16="http://schemas.microsoft.com/office/drawing/2014/main" id="{E4D5732C-3094-447B-BBB2-220EC74FC995}"/>
              </a:ext>
            </a:extLst>
          </p:cNvPr>
          <p:cNvSpPr/>
          <p:nvPr/>
        </p:nvSpPr>
        <p:spPr>
          <a:xfrm>
            <a:off x="413417" y="2471242"/>
            <a:ext cx="2103120" cy="2103120"/>
          </a:xfrm>
          <a:prstGeom prst="donut">
            <a:avLst>
              <a:gd name="adj" fmla="val 16181"/>
            </a:avLst>
          </a:prstGeom>
          <a:gradFill flip="none" rotWithShape="1">
            <a:gsLst>
              <a:gs pos="0">
                <a:srgbClr val="D3A791"/>
              </a:gs>
              <a:gs pos="50000">
                <a:srgbClr val="E5CDC1"/>
              </a:gs>
              <a:gs pos="100000">
                <a:srgbClr val="F1EBD7"/>
              </a:gs>
            </a:gsLst>
            <a:lin ang="5400000" scaled="1"/>
            <a:tileRect/>
          </a:gradFill>
          <a:ln w="12700" cap="flat" cmpd="sng" algn="ctr">
            <a:noFill/>
            <a:prstDash val="solid"/>
            <a:miter lim="800000"/>
          </a:ln>
          <a:effectLst>
            <a:innerShdw blurRad="63500" dist="50800" dir="18900000">
              <a:prstClr val="black">
                <a:alpha val="50000"/>
              </a:prstClr>
            </a:innerShdw>
          </a:effectLst>
        </p:spPr>
        <p:txBody>
          <a:bodyPr rtlCol="0" anchor="ctr"/>
          <a:lstStyle/>
          <a:p>
            <a:pPr algn="ctr" defTabSz="914400">
              <a:defRPr/>
            </a:pPr>
            <a:endParaRPr lang="en-US" kern="0">
              <a:solidFill>
                <a:prstClr val="black"/>
              </a:solidFill>
              <a:latin typeface="Arial" panose="020B0604020202020204" pitchFamily="34" charset="0"/>
              <a:cs typeface="Arial" panose="020B0604020202020204" pitchFamily="34" charset="0"/>
            </a:endParaRPr>
          </a:p>
        </p:txBody>
      </p:sp>
      <p:sp>
        <p:nvSpPr>
          <p:cNvPr id="25" name="Freeform 45">
            <a:extLst>
              <a:ext uri="{FF2B5EF4-FFF2-40B4-BE49-F238E27FC236}">
                <a16:creationId xmlns:a16="http://schemas.microsoft.com/office/drawing/2014/main" id="{FB82890C-319B-45C6-AA1E-131CDFC224CC}"/>
              </a:ext>
            </a:extLst>
          </p:cNvPr>
          <p:cNvSpPr>
            <a:spLocks noEditPoints="1"/>
          </p:cNvSpPr>
          <p:nvPr/>
        </p:nvSpPr>
        <p:spPr bwMode="auto">
          <a:xfrm>
            <a:off x="1185900" y="3042152"/>
            <a:ext cx="753389" cy="803213"/>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rgbClr val="D3A7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Roboto"/>
            </a:endParaRPr>
          </a:p>
        </p:txBody>
      </p:sp>
      <p:sp>
        <p:nvSpPr>
          <p:cNvPr id="26" name="Content Placeholder 2">
            <a:extLst>
              <a:ext uri="{FF2B5EF4-FFF2-40B4-BE49-F238E27FC236}">
                <a16:creationId xmlns:a16="http://schemas.microsoft.com/office/drawing/2014/main" id="{4617EA66-DBEB-48F4-9147-B93C42519937}"/>
              </a:ext>
            </a:extLst>
          </p:cNvPr>
          <p:cNvSpPr txBox="1">
            <a:spLocks/>
          </p:cNvSpPr>
          <p:nvPr/>
        </p:nvSpPr>
        <p:spPr>
          <a:xfrm>
            <a:off x="2863166" y="1471797"/>
            <a:ext cx="6313763" cy="491101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1313" indent="-341313">
              <a:buClr>
                <a:srgbClr val="D3A791"/>
              </a:buClr>
              <a:buFont typeface="Wingdings" panose="05000000000000000000" pitchFamily="2" charset="2"/>
              <a:buChar char="§"/>
            </a:pPr>
            <a:r>
              <a:rPr lang="en-CA" sz="2200" dirty="0">
                <a:latin typeface="Arial Narrow" panose="020B0606020202030204" pitchFamily="34" charset="0"/>
              </a:rPr>
              <a:t>Age, Sex</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Fragility Fracture after age 40</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Fall History ≥2 Times in past year</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Medications</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Comorbidities</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Alcohol Intake ≥3 drinks per day</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Caffeine Intake</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Nutrition (balanced diet with adequate Ca2+ and vit D)</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Physical Activity or Inactivity</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Hormonal Status</a:t>
            </a:r>
          </a:p>
          <a:p>
            <a:pPr marL="341313" indent="-341313">
              <a:buClr>
                <a:srgbClr val="D3A791"/>
              </a:buClr>
              <a:buFont typeface="Wingdings" panose="05000000000000000000" pitchFamily="2" charset="2"/>
              <a:buChar char="§"/>
            </a:pPr>
            <a:r>
              <a:rPr lang="en-CA" sz="2200" dirty="0">
                <a:latin typeface="Arial Narrow" panose="020B0606020202030204" pitchFamily="34" charset="0"/>
              </a:rPr>
              <a:t>Ethnicity: Caucasian, Asian and Hispanics have a higher fracture risk</a:t>
            </a:r>
          </a:p>
          <a:p>
            <a:pPr marL="341313" indent="-341313">
              <a:buClr>
                <a:srgbClr val="554856"/>
              </a:buClr>
              <a:buFont typeface="Wingdings" panose="05000000000000000000" pitchFamily="2" charset="2"/>
              <a:buChar char="§"/>
            </a:pPr>
            <a:endParaRPr lang="en-CA" sz="2000" dirty="0">
              <a:latin typeface="Arial Narrow" panose="020B0606020202030204" pitchFamily="34" charset="0"/>
            </a:endParaRPr>
          </a:p>
          <a:p>
            <a:endParaRPr lang="en-CA" sz="2000" dirty="0">
              <a:latin typeface="Arial Narrow" panose="020B0606020202030204" pitchFamily="34" charset="0"/>
            </a:endParaRPr>
          </a:p>
        </p:txBody>
      </p:sp>
    </p:spTree>
    <p:extLst>
      <p:ext uri="{BB962C8B-B14F-4D97-AF65-F5344CB8AC3E}">
        <p14:creationId xmlns:p14="http://schemas.microsoft.com/office/powerpoint/2010/main" val="294814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2271" y="109591"/>
            <a:ext cx="7389845" cy="954107"/>
          </a:xfrm>
          <a:prstGeom prst="rect">
            <a:avLst/>
          </a:prstGeom>
        </p:spPr>
        <p:txBody>
          <a:bodyPr wrap="square">
            <a:spAutoFit/>
          </a:bodyPr>
          <a:lstStyle/>
          <a:p>
            <a:pPr lvl="0" defTabSz="342991">
              <a:defRPr/>
            </a:pPr>
            <a:r>
              <a:rPr lang="en-US" sz="2800" b="1" dirty="0">
                <a:solidFill>
                  <a:srgbClr val="7B4A31"/>
                </a:solidFill>
                <a:latin typeface="Arial Narrow" panose="020B0606020202030204" pitchFamily="34" charset="0"/>
              </a:rPr>
              <a:t>Relationship between BMD and Fracture Risk is Strongly Dependent on Clinical Risk Factors</a:t>
            </a:r>
            <a:endParaRPr lang="en-US" sz="2800" b="1" dirty="0">
              <a:solidFill>
                <a:srgbClr val="392217"/>
              </a:solidFill>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900" dirty="0">
                <a:solidFill>
                  <a:srgbClr val="000000"/>
                </a:solidFill>
                <a:latin typeface="Arial Narrow" panose="020B0606020202030204" pitchFamily="34" charset="0"/>
              </a:rPr>
              <a:t>Bates DW, et al. </a:t>
            </a:r>
            <a:r>
              <a:rPr lang="en-CA" sz="900" i="1" dirty="0">
                <a:solidFill>
                  <a:srgbClr val="000000"/>
                </a:solidFill>
                <a:latin typeface="Arial Narrow" panose="020B0606020202030204" pitchFamily="34" charset="0"/>
              </a:rPr>
              <a:t>JAMA</a:t>
            </a:r>
            <a:r>
              <a:rPr lang="en-CA" sz="900" dirty="0">
                <a:solidFill>
                  <a:srgbClr val="000000"/>
                </a:solidFill>
                <a:latin typeface="Arial Narrow" panose="020B0606020202030204" pitchFamily="34" charset="0"/>
              </a:rPr>
              <a:t> 2002;288(15):1898-1900; </a:t>
            </a:r>
            <a:r>
              <a:rPr lang="en-CA" sz="900" dirty="0" err="1">
                <a:solidFill>
                  <a:srgbClr val="000000"/>
                </a:solidFill>
                <a:latin typeface="Arial Narrow" panose="020B0606020202030204" pitchFamily="34" charset="0"/>
              </a:rPr>
              <a:t>Geusens</a:t>
            </a:r>
            <a:r>
              <a:rPr lang="en-CA" sz="900" dirty="0">
                <a:solidFill>
                  <a:srgbClr val="000000"/>
                </a:solidFill>
                <a:latin typeface="Arial Narrow" panose="020B0606020202030204" pitchFamily="34" charset="0"/>
              </a:rPr>
              <a:t> P, et al. (2011). Medscape. Accessed June 30, 2016 at www.medscape.org/viewarticle/747951_2.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 name="Picture 9" descr="A picture containing table, object, indoor&#10;&#10;Description generated with high confidence">
            <a:extLst>
              <a:ext uri="{FF2B5EF4-FFF2-40B4-BE49-F238E27FC236}">
                <a16:creationId xmlns:a16="http://schemas.microsoft.com/office/drawing/2014/main" id="{C9175828-97A3-40B2-AD7B-E2EF2882E0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956020" y="2089606"/>
            <a:ext cx="7231959" cy="4527206"/>
          </a:xfrm>
          <a:prstGeom prst="rect">
            <a:avLst/>
          </a:prstGeom>
        </p:spPr>
      </p:pic>
      <p:sp>
        <p:nvSpPr>
          <p:cNvPr id="11" name="Arrow: Down 10">
            <a:extLst>
              <a:ext uri="{FF2B5EF4-FFF2-40B4-BE49-F238E27FC236}">
                <a16:creationId xmlns:a16="http://schemas.microsoft.com/office/drawing/2014/main" id="{3F5B7A4B-9B4C-4C0B-B052-99523ADBD03D}"/>
              </a:ext>
            </a:extLst>
          </p:cNvPr>
          <p:cNvSpPr/>
          <p:nvPr/>
        </p:nvSpPr>
        <p:spPr>
          <a:xfrm flipV="1">
            <a:off x="6217690" y="4158882"/>
            <a:ext cx="1828800" cy="1645920"/>
          </a:xfrm>
          <a:prstGeom prst="downArrow">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12" name="Arrow: Down 11">
            <a:extLst>
              <a:ext uri="{FF2B5EF4-FFF2-40B4-BE49-F238E27FC236}">
                <a16:creationId xmlns:a16="http://schemas.microsoft.com/office/drawing/2014/main" id="{13521B50-3906-461F-B2B0-1731F4481E62}"/>
              </a:ext>
            </a:extLst>
          </p:cNvPr>
          <p:cNvSpPr/>
          <p:nvPr/>
        </p:nvSpPr>
        <p:spPr>
          <a:xfrm>
            <a:off x="1175890" y="1518675"/>
            <a:ext cx="1828800" cy="1645920"/>
          </a:xfrm>
          <a:prstGeom prst="downArrow">
            <a:avLst/>
          </a:prstGeom>
          <a:solidFill>
            <a:srgbClr val="D1A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bg2">
                    <a:lumMod val="25000"/>
                  </a:schemeClr>
                </a:solidFill>
                <a:latin typeface="Arial Narrow" panose="020B0606020202030204" pitchFamily="34" charset="0"/>
              </a:rPr>
              <a:t>BMD</a:t>
            </a:r>
            <a:endParaRPr lang="en-US" b="1" dirty="0">
              <a:solidFill>
                <a:schemeClr val="bg2">
                  <a:lumMod val="25000"/>
                </a:schemeClr>
              </a:solidFill>
              <a:latin typeface="Arial Narrow" panose="020B0606020202030204" pitchFamily="34" charset="0"/>
            </a:endParaRPr>
          </a:p>
        </p:txBody>
      </p:sp>
      <p:sp>
        <p:nvSpPr>
          <p:cNvPr id="13" name="TextBox 12">
            <a:extLst>
              <a:ext uri="{FF2B5EF4-FFF2-40B4-BE49-F238E27FC236}">
                <a16:creationId xmlns:a16="http://schemas.microsoft.com/office/drawing/2014/main" id="{5799A1D6-EB13-4C6E-B654-E73A1ADD5011}"/>
              </a:ext>
            </a:extLst>
          </p:cNvPr>
          <p:cNvSpPr txBox="1"/>
          <p:nvPr/>
        </p:nvSpPr>
        <p:spPr>
          <a:xfrm>
            <a:off x="6667002" y="4992240"/>
            <a:ext cx="925417" cy="615553"/>
          </a:xfrm>
          <a:prstGeom prst="rect">
            <a:avLst/>
          </a:prstGeom>
          <a:noFill/>
        </p:spPr>
        <p:txBody>
          <a:bodyPr wrap="square" rtlCol="0">
            <a:spAutoFit/>
          </a:bodyPr>
          <a:lstStyle/>
          <a:p>
            <a:pPr algn="ctr"/>
            <a:r>
              <a:rPr lang="en-CA" sz="1700" b="1" dirty="0">
                <a:solidFill>
                  <a:schemeClr val="bg2">
                    <a:lumMod val="25000"/>
                  </a:schemeClr>
                </a:solidFill>
                <a:latin typeface="Arial Narrow" panose="020B0606020202030204" pitchFamily="34" charset="0"/>
              </a:rPr>
              <a:t>Fracture Risk </a:t>
            </a:r>
            <a:endParaRPr lang="en-US" sz="1700" b="1" dirty="0">
              <a:solidFill>
                <a:schemeClr val="bg2">
                  <a:lumMod val="25000"/>
                </a:schemeClr>
              </a:solidFill>
              <a:latin typeface="Arial Narrow" panose="020B0606020202030204" pitchFamily="34" charset="0"/>
            </a:endParaRPr>
          </a:p>
        </p:txBody>
      </p:sp>
      <p:sp>
        <p:nvSpPr>
          <p:cNvPr id="14" name="TextBox 13">
            <a:extLst>
              <a:ext uri="{FF2B5EF4-FFF2-40B4-BE49-F238E27FC236}">
                <a16:creationId xmlns:a16="http://schemas.microsoft.com/office/drawing/2014/main" id="{2B24DF14-9F2E-491D-8012-839AFC120AE3}"/>
              </a:ext>
            </a:extLst>
          </p:cNvPr>
          <p:cNvSpPr txBox="1"/>
          <p:nvPr/>
        </p:nvSpPr>
        <p:spPr>
          <a:xfrm>
            <a:off x="1116958" y="1697294"/>
            <a:ext cx="6929532" cy="523220"/>
          </a:xfrm>
          <a:prstGeom prst="rect">
            <a:avLst/>
          </a:prstGeom>
          <a:noFill/>
        </p:spPr>
        <p:txBody>
          <a:bodyPr wrap="square" rtlCol="0">
            <a:spAutoFit/>
          </a:bodyPr>
          <a:lstStyle/>
          <a:p>
            <a:pPr algn="ctr"/>
            <a:r>
              <a:rPr lang="en-CA" sz="2800" b="1" dirty="0">
                <a:solidFill>
                  <a:schemeClr val="tx1">
                    <a:lumMod val="65000"/>
                    <a:lumOff val="35000"/>
                  </a:schemeClr>
                </a:solidFill>
                <a:latin typeface="Arial Narrow" panose="020B0606020202030204" pitchFamily="34" charset="0"/>
              </a:rPr>
              <a:t>      CLINICAL RISK FACTORS</a:t>
            </a:r>
          </a:p>
        </p:txBody>
      </p:sp>
    </p:spTree>
    <p:extLst>
      <p:ext uri="{BB962C8B-B14F-4D97-AF65-F5344CB8AC3E}">
        <p14:creationId xmlns:p14="http://schemas.microsoft.com/office/powerpoint/2010/main" val="207515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EAE2C4"/>
              </a:gs>
              <a:gs pos="100000">
                <a:srgbClr val="F7F4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Presenter Disclosure</a:t>
            </a:r>
          </a:p>
        </p:txBody>
      </p:sp>
      <p:sp>
        <p:nvSpPr>
          <p:cNvPr id="15" name="Content Placeholder 2">
            <a:extLst>
              <a:ext uri="{FF2B5EF4-FFF2-40B4-BE49-F238E27FC236}">
                <a16:creationId xmlns:a16="http://schemas.microsoft.com/office/drawing/2014/main" id="{4FA978BD-0F49-4BB4-B3BD-AFDC99A2B042}"/>
              </a:ext>
            </a:extLst>
          </p:cNvPr>
          <p:cNvSpPr txBox="1">
            <a:spLocks/>
          </p:cNvSpPr>
          <p:nvPr/>
        </p:nvSpPr>
        <p:spPr>
          <a:xfrm>
            <a:off x="1447800" y="1337751"/>
            <a:ext cx="7218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chemeClr val="bg2">
                    <a:lumMod val="50000"/>
                  </a:schemeClr>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A16040"/>
              </a:buClr>
              <a:buSzPct val="80000"/>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A16040"/>
              </a:buClr>
              <a:buSzPct val="80000"/>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A16040"/>
              </a:buClr>
              <a:buSzPct val="80000"/>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A16040"/>
              </a:buClr>
              <a:buSzPct val="80000"/>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A16040"/>
              </a:buClr>
              <a:buSzPct val="80000"/>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bg2">
                    <a:lumMod val="50000"/>
                  </a:schemeClr>
                </a:solidFill>
                <a:effectLst/>
                <a:uLnTx/>
                <a:uFillTx/>
                <a:latin typeface="Arial Narrow" panose="020B0606020202030204" pitchFamily="34" charset="0"/>
                <a:ea typeface="MS PGothic" pitchFamily="34" charset="-128"/>
                <a:cs typeface="Lato"/>
                <a:sym typeface="Arial Narrow Bold" charset="0"/>
              </a:rPr>
              <a:t>Other:</a:t>
            </a:r>
            <a:endParaRPr kumimoji="0" lang="en-CA" b="1" i="0" u="none" strike="noStrike" kern="1200" cap="none" spc="0" normalizeH="0" baseline="0" noProof="0" dirty="0">
              <a:ln>
                <a:noFill/>
              </a:ln>
              <a:solidFill>
                <a:schemeClr val="bg2">
                  <a:lumMod val="50000"/>
                </a:schemeClr>
              </a:solidFill>
              <a:effectLst/>
              <a:uLnTx/>
              <a:uFillTx/>
              <a:latin typeface="Arial Narrow" panose="020B0606020202030204" pitchFamily="34" charset="0"/>
              <a:cs typeface="Lato"/>
            </a:endParaRP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300722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2271" y="155887"/>
            <a:ext cx="7389845" cy="954107"/>
          </a:xfrm>
          <a:prstGeom prst="rect">
            <a:avLst/>
          </a:prstGeom>
        </p:spPr>
        <p:txBody>
          <a:bodyPr wrap="square">
            <a:spAutoFit/>
          </a:bodyPr>
          <a:lstStyle/>
          <a:p>
            <a:pPr lvl="0" defTabSz="342991">
              <a:defRPr/>
            </a:pPr>
            <a:r>
              <a:rPr lang="en-US" sz="2800" b="1" dirty="0">
                <a:solidFill>
                  <a:srgbClr val="7B4A31"/>
                </a:solidFill>
                <a:latin typeface="Arial Narrow" panose="020B0606020202030204" pitchFamily="34" charset="0"/>
              </a:rPr>
              <a:t>Long-Term Fracture Risk Can Be Quantified Using FRAX</a:t>
            </a:r>
            <a:r>
              <a:rPr lang="en-US" sz="2800" b="1" baseline="30000" dirty="0">
                <a:solidFill>
                  <a:srgbClr val="7B4A31"/>
                </a:solidFill>
                <a:latin typeface="Arial Narrow" panose="020B0606020202030204" pitchFamily="34" charset="0"/>
              </a:rPr>
              <a:t>®</a:t>
            </a:r>
            <a:r>
              <a:rPr lang="en-US" sz="2800" b="1" dirty="0">
                <a:solidFill>
                  <a:srgbClr val="7B4A31"/>
                </a:solidFill>
                <a:latin typeface="Arial Narrow" panose="020B0606020202030204" pitchFamily="34" charset="0"/>
              </a:rPr>
              <a:t> or Other Risk-Assessment Tools</a:t>
            </a:r>
            <a:endParaRPr lang="en-US" sz="2800" b="1" dirty="0">
              <a:solidFill>
                <a:srgbClr val="392217"/>
              </a:solidFill>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900" dirty="0">
                <a:solidFill>
                  <a:srgbClr val="000000"/>
                </a:solidFill>
                <a:latin typeface="Arial Narrow" panose="020B0606020202030204" pitchFamily="34" charset="0"/>
              </a:rPr>
              <a:t>.</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a:extLst>
              <a:ext uri="{FF2B5EF4-FFF2-40B4-BE49-F238E27FC236}">
                <a16:creationId xmlns:a16="http://schemas.microsoft.com/office/drawing/2014/main" id="{E12EB6DF-B35B-4085-8A53-DD625CB12120}"/>
              </a:ext>
            </a:extLst>
          </p:cNvPr>
          <p:cNvSpPr/>
          <p:nvPr/>
        </p:nvSpPr>
        <p:spPr>
          <a:xfrm>
            <a:off x="6286614" y="1998573"/>
            <a:ext cx="2857386" cy="4336996"/>
          </a:xfrm>
          <a:prstGeom prst="rect">
            <a:avLst/>
          </a:prstGeom>
          <a:gradFill>
            <a:gsLst>
              <a:gs pos="0">
                <a:srgbClr val="F9F6ED"/>
              </a:gs>
              <a:gs pos="100000">
                <a:srgbClr val="EFE0D9"/>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endParaRPr>
          </a:p>
        </p:txBody>
      </p:sp>
      <p:sp>
        <p:nvSpPr>
          <p:cNvPr id="25" name="Rectangle 24">
            <a:extLst>
              <a:ext uri="{FF2B5EF4-FFF2-40B4-BE49-F238E27FC236}">
                <a16:creationId xmlns:a16="http://schemas.microsoft.com/office/drawing/2014/main" id="{639CD04C-30C0-4E73-AD8D-698B22A7A4D5}"/>
              </a:ext>
            </a:extLst>
          </p:cNvPr>
          <p:cNvSpPr/>
          <p:nvPr/>
        </p:nvSpPr>
        <p:spPr>
          <a:xfrm>
            <a:off x="14771" y="2021561"/>
            <a:ext cx="2527300" cy="4336996"/>
          </a:xfrm>
          <a:prstGeom prst="rect">
            <a:avLst/>
          </a:prstGeom>
          <a:gradFill>
            <a:gsLst>
              <a:gs pos="0">
                <a:srgbClr val="F9F6ED"/>
              </a:gs>
              <a:gs pos="100000">
                <a:srgbClr val="EFE0D9"/>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endParaRPr>
          </a:p>
        </p:txBody>
      </p:sp>
      <p:graphicFrame>
        <p:nvGraphicFramePr>
          <p:cNvPr id="26" name="Diagram 25">
            <a:extLst>
              <a:ext uri="{FF2B5EF4-FFF2-40B4-BE49-F238E27FC236}">
                <a16:creationId xmlns:a16="http://schemas.microsoft.com/office/drawing/2014/main" id="{A37D8902-A42E-42A3-A3FD-7D2D192C7D50}"/>
              </a:ext>
            </a:extLst>
          </p:cNvPr>
          <p:cNvGraphicFramePr/>
          <p:nvPr>
            <p:extLst>
              <p:ext uri="{D42A27DB-BD31-4B8C-83A1-F6EECF244321}">
                <p14:modId xmlns:p14="http://schemas.microsoft.com/office/powerpoint/2010/main" val="1662074774"/>
              </p:ext>
            </p:extLst>
          </p:nvPr>
        </p:nvGraphicFramePr>
        <p:xfrm>
          <a:off x="0" y="2215428"/>
          <a:ext cx="2527301" cy="54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3">
            <a:extLst>
              <a:ext uri="{FF2B5EF4-FFF2-40B4-BE49-F238E27FC236}">
                <a16:creationId xmlns:a16="http://schemas.microsoft.com/office/drawing/2014/main" id="{DFA1C9F5-AA44-47E1-B186-DC55893C3368}"/>
              </a:ext>
            </a:extLst>
          </p:cNvPr>
          <p:cNvPicPr>
            <a:picLocks noChangeAspect="1" noChangeArrowheads="1"/>
          </p:cNvPicPr>
          <p:nvPr/>
        </p:nvPicPr>
        <p:blipFill>
          <a:blip r:embed="rId9" cstate="print">
            <a:graysc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61890" y="3034213"/>
            <a:ext cx="3648524" cy="26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a:extLst>
              <a:ext uri="{FF2B5EF4-FFF2-40B4-BE49-F238E27FC236}">
                <a16:creationId xmlns:a16="http://schemas.microsoft.com/office/drawing/2014/main" id="{6F206CB1-749C-408A-81ED-D70CD390F2A0}"/>
              </a:ext>
            </a:extLst>
          </p:cNvPr>
          <p:cNvSpPr txBox="1"/>
          <p:nvPr/>
        </p:nvSpPr>
        <p:spPr>
          <a:xfrm>
            <a:off x="328295" y="2912919"/>
            <a:ext cx="2072005" cy="3200876"/>
          </a:xfrm>
          <a:prstGeom prst="rect">
            <a:avLst/>
          </a:prstGeom>
          <a:noFill/>
        </p:spPr>
        <p:txBody>
          <a:bodyPr wrap="square" lIns="0" tIns="0" rIns="0" bIns="0" rtlCol="0">
            <a:spAutoFit/>
          </a:bodyPr>
          <a:lstStyle/>
          <a:p>
            <a:pPr defTabSz="914400">
              <a:lnSpc>
                <a:spcPct val="150000"/>
              </a:lnSpc>
              <a:defRPr/>
            </a:pPr>
            <a:r>
              <a:rPr lang="en-US" sz="1600" b="1" dirty="0">
                <a:solidFill>
                  <a:prstClr val="black">
                    <a:lumMod val="75000"/>
                    <a:lumOff val="25000"/>
                  </a:prstClr>
                </a:solidFill>
                <a:latin typeface="Arial Narrow" panose="020B0606020202030204" pitchFamily="34" charset="0"/>
              </a:rPr>
              <a:t>Age</a:t>
            </a:r>
          </a:p>
          <a:p>
            <a:pPr defTabSz="914400">
              <a:lnSpc>
                <a:spcPct val="150000"/>
              </a:lnSpc>
              <a:defRPr/>
            </a:pPr>
            <a:r>
              <a:rPr lang="en-US" sz="1600" b="1" dirty="0">
                <a:solidFill>
                  <a:prstClr val="black">
                    <a:lumMod val="75000"/>
                    <a:lumOff val="25000"/>
                  </a:prstClr>
                </a:solidFill>
                <a:latin typeface="Arial Narrow" panose="020B0606020202030204" pitchFamily="34" charset="0"/>
              </a:rPr>
              <a:t>Gender</a:t>
            </a:r>
          </a:p>
          <a:p>
            <a:pPr defTabSz="914400">
              <a:lnSpc>
                <a:spcPct val="150000"/>
              </a:lnSpc>
              <a:defRPr/>
            </a:pPr>
            <a:r>
              <a:rPr lang="en-US" sz="1600" b="1" dirty="0">
                <a:solidFill>
                  <a:prstClr val="black">
                    <a:lumMod val="75000"/>
                    <a:lumOff val="25000"/>
                  </a:prstClr>
                </a:solidFill>
                <a:latin typeface="Arial Narrow" panose="020B0606020202030204" pitchFamily="34" charset="0"/>
              </a:rPr>
              <a:t>BMD</a:t>
            </a:r>
          </a:p>
          <a:p>
            <a:pPr defTabSz="914400">
              <a:lnSpc>
                <a:spcPct val="150000"/>
              </a:lnSpc>
              <a:defRPr/>
            </a:pPr>
            <a:r>
              <a:rPr lang="en-US" sz="1600" b="1" dirty="0">
                <a:solidFill>
                  <a:prstClr val="black">
                    <a:lumMod val="75000"/>
                    <a:lumOff val="25000"/>
                  </a:prstClr>
                </a:solidFill>
                <a:latin typeface="Arial Narrow" panose="020B0606020202030204" pitchFamily="34" charset="0"/>
              </a:rPr>
              <a:t>Fracture History</a:t>
            </a:r>
          </a:p>
          <a:p>
            <a:pPr defTabSz="914400">
              <a:lnSpc>
                <a:spcPct val="150000"/>
              </a:lnSpc>
              <a:defRPr/>
            </a:pPr>
            <a:r>
              <a:rPr lang="en-US" sz="1600" b="1" dirty="0">
                <a:solidFill>
                  <a:prstClr val="black">
                    <a:lumMod val="75000"/>
                    <a:lumOff val="25000"/>
                  </a:prstClr>
                </a:solidFill>
                <a:latin typeface="Arial Narrow" panose="020B0606020202030204" pitchFamily="34" charset="0"/>
              </a:rPr>
              <a:t>Other Characteristics</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Smoking</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Alcohol use</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Rheumatoid arthritis </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Glucocorticoids use</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Etc</a:t>
            </a:r>
          </a:p>
        </p:txBody>
      </p:sp>
      <p:graphicFrame>
        <p:nvGraphicFramePr>
          <p:cNvPr id="29" name="Diagram 28">
            <a:extLst>
              <a:ext uri="{FF2B5EF4-FFF2-40B4-BE49-F238E27FC236}">
                <a16:creationId xmlns:a16="http://schemas.microsoft.com/office/drawing/2014/main" id="{D926BC26-93EC-4D68-8209-B2D6AEA7E48A}"/>
              </a:ext>
            </a:extLst>
          </p:cNvPr>
          <p:cNvGraphicFramePr/>
          <p:nvPr>
            <p:extLst>
              <p:ext uri="{D42A27DB-BD31-4B8C-83A1-F6EECF244321}">
                <p14:modId xmlns:p14="http://schemas.microsoft.com/office/powerpoint/2010/main" val="1918880523"/>
              </p:ext>
            </p:extLst>
          </p:nvPr>
        </p:nvGraphicFramePr>
        <p:xfrm>
          <a:off x="2561889" y="2191977"/>
          <a:ext cx="3665063" cy="54131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30" name="Diagram 29">
            <a:extLst>
              <a:ext uri="{FF2B5EF4-FFF2-40B4-BE49-F238E27FC236}">
                <a16:creationId xmlns:a16="http://schemas.microsoft.com/office/drawing/2014/main" id="{125DAB6A-3539-4368-AF00-0762F33E02A5}"/>
              </a:ext>
            </a:extLst>
          </p:cNvPr>
          <p:cNvGraphicFramePr/>
          <p:nvPr>
            <p:extLst>
              <p:ext uri="{D42A27DB-BD31-4B8C-83A1-F6EECF244321}">
                <p14:modId xmlns:p14="http://schemas.microsoft.com/office/powerpoint/2010/main" val="2662462095"/>
              </p:ext>
            </p:extLst>
          </p:nvPr>
        </p:nvGraphicFramePr>
        <p:xfrm>
          <a:off x="6372444" y="2176919"/>
          <a:ext cx="2711895" cy="54131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2" name="Rectangle 31">
            <a:extLst>
              <a:ext uri="{FF2B5EF4-FFF2-40B4-BE49-F238E27FC236}">
                <a16:creationId xmlns:a16="http://schemas.microsoft.com/office/drawing/2014/main" id="{C7BDB477-A632-4D3D-920D-6F21FD73154B}"/>
              </a:ext>
            </a:extLst>
          </p:cNvPr>
          <p:cNvSpPr/>
          <p:nvPr/>
        </p:nvSpPr>
        <p:spPr>
          <a:xfrm>
            <a:off x="59661" y="1412531"/>
            <a:ext cx="9024678" cy="584775"/>
          </a:xfrm>
          <a:prstGeom prst="rect">
            <a:avLst/>
          </a:prstGeom>
        </p:spPr>
        <p:txBody>
          <a:bodyPr wrap="square">
            <a:spAutoFit/>
          </a:bodyPr>
          <a:lstStyle/>
          <a:p>
            <a:pPr marL="396875" indent="-396875">
              <a:spcAft>
                <a:spcPts val="1000"/>
              </a:spcAft>
              <a:buClr>
                <a:srgbClr val="C18567"/>
              </a:buClr>
              <a:buFont typeface="Wingdings" panose="05000000000000000000" pitchFamily="2" charset="2"/>
              <a:buChar char="§"/>
            </a:pPr>
            <a:r>
              <a:rPr lang="en-CA" sz="1600" dirty="0">
                <a:solidFill>
                  <a:schemeClr val="bg2">
                    <a:lumMod val="25000"/>
                  </a:schemeClr>
                </a:solidFill>
                <a:latin typeface="Arial Narrow" panose="020B0606020202030204" pitchFamily="34" charset="0"/>
                <a:cs typeface="Verdana"/>
              </a:rPr>
              <a:t>FRAX</a:t>
            </a:r>
            <a:r>
              <a:rPr lang="en-CA" sz="1600" baseline="30000" dirty="0">
                <a:solidFill>
                  <a:schemeClr val="bg2">
                    <a:lumMod val="25000"/>
                  </a:schemeClr>
                </a:solidFill>
                <a:latin typeface="Arial Narrow" panose="020B0606020202030204" pitchFamily="34" charset="0"/>
                <a:cs typeface="Verdana"/>
              </a:rPr>
              <a:t>®</a:t>
            </a:r>
            <a:r>
              <a:rPr lang="en-CA" sz="1600" dirty="0">
                <a:solidFill>
                  <a:schemeClr val="bg2">
                    <a:lumMod val="25000"/>
                  </a:schemeClr>
                </a:solidFill>
                <a:latin typeface="Arial Narrow" panose="020B0606020202030204" pitchFamily="34" charset="0"/>
                <a:cs typeface="Verdana"/>
              </a:rPr>
              <a:t> provides a conservative estimate of 10-year fracture risk but does not necessarily identify patients with shorter-term risk who require urgent intervention </a:t>
            </a:r>
            <a:r>
              <a:rPr lang="en-CA" sz="1600" dirty="0">
                <a:solidFill>
                  <a:srgbClr val="C18567"/>
                </a:solidFill>
                <a:latin typeface="Arial Narrow" panose="020B0606020202030204" pitchFamily="34" charset="0"/>
                <a:cs typeface="Verdana"/>
              </a:rPr>
              <a:t>(pharmacological) </a:t>
            </a:r>
            <a:r>
              <a:rPr lang="en-CA" sz="1600" dirty="0">
                <a:solidFill>
                  <a:schemeClr val="bg2">
                    <a:lumMod val="25000"/>
                  </a:schemeClr>
                </a:solidFill>
                <a:latin typeface="Arial Narrow" panose="020B0606020202030204" pitchFamily="34" charset="0"/>
                <a:cs typeface="Verdana"/>
              </a:rPr>
              <a:t>to prevent subsequent fractures</a:t>
            </a:r>
            <a:r>
              <a:rPr lang="en-CA" sz="1600" baseline="30000" dirty="0">
                <a:solidFill>
                  <a:schemeClr val="bg2">
                    <a:lumMod val="25000"/>
                  </a:schemeClr>
                </a:solidFill>
                <a:latin typeface="Arial Narrow" panose="020B0606020202030204" pitchFamily="34" charset="0"/>
                <a:cs typeface="Verdana"/>
              </a:rPr>
              <a:t>1-3</a:t>
            </a:r>
          </a:p>
        </p:txBody>
      </p:sp>
      <p:pic>
        <p:nvPicPr>
          <p:cNvPr id="2" name="Picture 1">
            <a:extLst>
              <a:ext uri="{FF2B5EF4-FFF2-40B4-BE49-F238E27FC236}">
                <a16:creationId xmlns:a16="http://schemas.microsoft.com/office/drawing/2014/main" id="{88CB5313-CF4F-4EE7-B424-267A66578D0F}"/>
              </a:ext>
            </a:extLst>
          </p:cNvPr>
          <p:cNvPicPr>
            <a:picLocks noChangeAspect="1"/>
          </p:cNvPicPr>
          <p:nvPr/>
        </p:nvPicPr>
        <p:blipFill>
          <a:blip r:embed="rId21"/>
          <a:stretch>
            <a:fillRect/>
          </a:stretch>
        </p:blipFill>
        <p:spPr>
          <a:xfrm>
            <a:off x="6410319" y="3025804"/>
            <a:ext cx="2798307" cy="2975106"/>
          </a:xfrm>
          <a:prstGeom prst="rect">
            <a:avLst/>
          </a:prstGeom>
        </p:spPr>
      </p:pic>
      <p:sp>
        <p:nvSpPr>
          <p:cNvPr id="33" name="Text Placeholder 3">
            <a:extLst>
              <a:ext uri="{FF2B5EF4-FFF2-40B4-BE49-F238E27FC236}">
                <a16:creationId xmlns:a16="http://schemas.microsoft.com/office/drawing/2014/main" id="{9EDB5EE4-C87B-47B5-BC9C-B091CC5DC9B6}"/>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chemeClr val="bg2">
                    <a:lumMod val="25000"/>
                  </a:schemeClr>
                </a:solidFill>
                <a:latin typeface="Arial Narrow" panose="020B0606020202030204" pitchFamily="34" charset="0"/>
              </a:rPr>
              <a:t>FRAX</a:t>
            </a:r>
            <a:r>
              <a:rPr lang="en-US" sz="900" baseline="30000" dirty="0">
                <a:solidFill>
                  <a:schemeClr val="bg2">
                    <a:lumMod val="25000"/>
                  </a:schemeClr>
                </a:solidFill>
                <a:latin typeface="Arial Narrow" panose="020B0606020202030204" pitchFamily="34" charset="0"/>
              </a:rPr>
              <a:t>®</a:t>
            </a:r>
            <a:r>
              <a:rPr lang="en-US" sz="900" dirty="0">
                <a:solidFill>
                  <a:schemeClr val="bg2">
                    <a:lumMod val="25000"/>
                  </a:schemeClr>
                </a:solidFill>
                <a:latin typeface="Arial Narrow" panose="020B0606020202030204" pitchFamily="34" charset="0"/>
              </a:rPr>
              <a:t> is a registered trademark of Professor J.A. </a:t>
            </a:r>
            <a:r>
              <a:rPr lang="en-US" sz="900" dirty="0" err="1">
                <a:solidFill>
                  <a:schemeClr val="bg2">
                    <a:lumMod val="25000"/>
                  </a:schemeClr>
                </a:solidFill>
                <a:latin typeface="Arial Narrow" panose="020B0606020202030204" pitchFamily="34" charset="0"/>
              </a:rPr>
              <a:t>Kanis</a:t>
            </a:r>
            <a:r>
              <a:rPr lang="en-US" sz="900" dirty="0">
                <a:solidFill>
                  <a:schemeClr val="bg2">
                    <a:lumMod val="25000"/>
                  </a:schemeClr>
                </a:solidFill>
                <a:latin typeface="Arial Narrow" panose="020B0606020202030204" pitchFamily="34" charset="0"/>
              </a:rPr>
              <a:t>. University of Sheffield.</a:t>
            </a:r>
          </a:p>
          <a:p>
            <a:r>
              <a:rPr lang="en-US" sz="900" dirty="0">
                <a:solidFill>
                  <a:schemeClr val="bg2">
                    <a:lumMod val="25000"/>
                  </a:schemeClr>
                </a:solidFill>
                <a:latin typeface="Arial Narrow" panose="020B0606020202030204" pitchFamily="34" charset="0"/>
              </a:rPr>
              <a:t>BMD = bone mineral density; FRAX = fracture risk assessment tool.</a:t>
            </a:r>
          </a:p>
          <a:p>
            <a:r>
              <a:rPr lang="da-DK" sz="900" dirty="0">
                <a:solidFill>
                  <a:schemeClr val="bg2">
                    <a:lumMod val="25000"/>
                  </a:schemeClr>
                </a:solidFill>
                <a:latin typeface="Arial Narrow" panose="020B0606020202030204" pitchFamily="34" charset="0"/>
              </a:rPr>
              <a:t>1. FRAX. https://www.shef.ac.uk/FRAX/. Accessed March 15, 2018.  2. Kanis JA, et al. </a:t>
            </a:r>
            <a:r>
              <a:rPr lang="da-DK" sz="900" i="1" dirty="0">
                <a:solidFill>
                  <a:schemeClr val="bg2">
                    <a:lumMod val="25000"/>
                  </a:schemeClr>
                </a:solidFill>
                <a:latin typeface="Arial Narrow" panose="020B0606020202030204" pitchFamily="34" charset="0"/>
              </a:rPr>
              <a:t>Osteoporos Int</a:t>
            </a:r>
            <a:r>
              <a:rPr lang="da-DK" sz="900" dirty="0">
                <a:solidFill>
                  <a:schemeClr val="bg2">
                    <a:lumMod val="25000"/>
                  </a:schemeClr>
                </a:solidFill>
                <a:latin typeface="Arial Narrow" panose="020B0606020202030204" pitchFamily="34" charset="0"/>
              </a:rPr>
              <a:t>. 2011;22:2395-2411. </a:t>
            </a:r>
            <a:r>
              <a:rPr lang="en-GB" sz="900" dirty="0">
                <a:solidFill>
                  <a:schemeClr val="bg2">
                    <a:lumMod val="25000"/>
                  </a:schemeClr>
                </a:solidFill>
                <a:latin typeface="Arial Narrow" panose="020B0606020202030204" pitchFamily="34" charset="0"/>
              </a:rPr>
              <a:t>3. Silverman SL, et al. </a:t>
            </a:r>
            <a:r>
              <a:rPr lang="en-GB" sz="900" i="1" dirty="0" err="1">
                <a:solidFill>
                  <a:schemeClr val="bg2">
                    <a:lumMod val="25000"/>
                  </a:schemeClr>
                </a:solidFill>
                <a:latin typeface="Arial Narrow" panose="020B0606020202030204" pitchFamily="34" charset="0"/>
              </a:rPr>
              <a:t>Curr</a:t>
            </a:r>
            <a:r>
              <a:rPr lang="en-GB" sz="900" i="1" dirty="0">
                <a:solidFill>
                  <a:schemeClr val="bg2">
                    <a:lumMod val="25000"/>
                  </a:schemeClr>
                </a:solidFill>
                <a:latin typeface="Arial Narrow" panose="020B0606020202030204" pitchFamily="34" charset="0"/>
              </a:rPr>
              <a:t> </a:t>
            </a:r>
            <a:r>
              <a:rPr lang="en-GB" sz="900" i="1" dirty="0" err="1">
                <a:solidFill>
                  <a:schemeClr val="bg2">
                    <a:lumMod val="25000"/>
                  </a:schemeClr>
                </a:solidFill>
                <a:latin typeface="Arial Narrow" panose="020B0606020202030204" pitchFamily="34" charset="0"/>
              </a:rPr>
              <a:t>Osteoporos</a:t>
            </a:r>
            <a:r>
              <a:rPr lang="en-GB" sz="900" i="1" dirty="0">
                <a:solidFill>
                  <a:schemeClr val="bg2">
                    <a:lumMod val="25000"/>
                  </a:schemeClr>
                </a:solidFill>
                <a:latin typeface="Arial Narrow" panose="020B0606020202030204" pitchFamily="34" charset="0"/>
              </a:rPr>
              <a:t> Rep</a:t>
            </a:r>
            <a:r>
              <a:rPr lang="en-GB" sz="900" dirty="0">
                <a:solidFill>
                  <a:schemeClr val="bg2">
                    <a:lumMod val="25000"/>
                  </a:schemeClr>
                </a:solidFill>
                <a:latin typeface="Arial Narrow" panose="020B0606020202030204" pitchFamily="34" charset="0"/>
              </a:rPr>
              <a:t>. 2010;8:192-197</a:t>
            </a:r>
            <a:endPar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ndParaRPr>
          </a:p>
        </p:txBody>
      </p:sp>
      <p:pic>
        <p:nvPicPr>
          <p:cNvPr id="6" name="Graphic 5" descr="Circle with right arrow">
            <a:hlinkClick r:id="rId22" action="ppaction://hlinksldjump"/>
            <a:extLst>
              <a:ext uri="{FF2B5EF4-FFF2-40B4-BE49-F238E27FC236}">
                <a16:creationId xmlns:a16="http://schemas.microsoft.com/office/drawing/2014/main" id="{0BC0C987-AC70-44BB-A143-4E8F206C930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72500" y="6418812"/>
            <a:ext cx="432000" cy="432000"/>
          </a:xfrm>
          <a:prstGeom prst="rect">
            <a:avLst/>
          </a:prstGeom>
        </p:spPr>
      </p:pic>
    </p:spTree>
    <p:extLst>
      <p:ext uri="{BB962C8B-B14F-4D97-AF65-F5344CB8AC3E}">
        <p14:creationId xmlns:p14="http://schemas.microsoft.com/office/powerpoint/2010/main" val="223598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Graphic spid="26" grpId="0">
        <p:bldAsOne/>
      </p:bldGraphic>
      <p:bldP spid="28" grpId="0"/>
      <p:bldGraphic spid="29" grpId="0">
        <p:bldAsOne/>
      </p:bldGraphic>
      <p:bldGraphic spid="30"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2</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1762178"/>
            <a:ext cx="5611230" cy="3155479"/>
          </a:xfrm>
          <a:prstGeom prst="rect">
            <a:avLst/>
          </a:prstGeom>
        </p:spPr>
        <p:txBody>
          <a:bodyPr wrap="square">
            <a:spAutoFit/>
          </a:bodyPr>
          <a:lstStyle/>
          <a:p>
            <a:pPr lvl="0">
              <a:lnSpc>
                <a:spcPct val="115000"/>
              </a:lnSpc>
              <a:spcAft>
                <a:spcPts val="1000"/>
              </a:spcAft>
            </a:pPr>
            <a:r>
              <a:rPr lang="en-US" sz="2400" b="1" dirty="0">
                <a:solidFill>
                  <a:prstClr val="black">
                    <a:lumMod val="65000"/>
                    <a:lumOff val="35000"/>
                  </a:prstClr>
                </a:solidFill>
                <a:latin typeface="Arial Narrow" panose="020B0606020202030204" pitchFamily="34" charset="0"/>
                <a:ea typeface="Calibri" panose="020F0502020204030204" pitchFamily="34" charset="0"/>
                <a:cs typeface="Cordia New" panose="020B0304020202020204" pitchFamily="34" charset="-34"/>
              </a:rPr>
              <a:t>In order for our osteoporosis patients to understand the balance of risks and benefits, it is crucial for them to understand the impact of osteoporotic fractures on their quality of life. </a:t>
            </a:r>
          </a:p>
          <a:p>
            <a:pPr marL="457200" lvl="0" indent="-457200">
              <a:lnSpc>
                <a:spcPct val="115000"/>
              </a:lnSpc>
              <a:spcAft>
                <a:spcPts val="1000"/>
              </a:spcAft>
              <a:buClr>
                <a:srgbClr val="C18567"/>
              </a:buClr>
              <a:buFont typeface="Wingdings" panose="05000000000000000000" pitchFamily="2" charset="2"/>
              <a:buChar char="§"/>
            </a:pPr>
            <a:r>
              <a:rPr lang="en-US" sz="2400" b="1" dirty="0">
                <a:solidFill>
                  <a:prstClr val="black">
                    <a:lumMod val="65000"/>
                    <a:lumOff val="35000"/>
                  </a:prstClr>
                </a:solidFill>
                <a:latin typeface="Arial Narrow" panose="020B0606020202030204" pitchFamily="34" charset="0"/>
                <a:ea typeface="Calibri" panose="020F0502020204030204" pitchFamily="34" charset="0"/>
                <a:cs typeface="Cordia New" panose="020B0304020202020204" pitchFamily="34" charset="-34"/>
              </a:rPr>
              <a:t>How can we best explain the impact of osteoporosis to our patients?</a:t>
            </a:r>
          </a:p>
        </p:txBody>
      </p:sp>
    </p:spTree>
    <p:extLst>
      <p:ext uri="{BB962C8B-B14F-4D97-AF65-F5344CB8AC3E}">
        <p14:creationId xmlns:p14="http://schemas.microsoft.com/office/powerpoint/2010/main" val="621598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2008132"/>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the morbidity, mortality and economic burden of illness associated with osteoporosis in Canada</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4928806"/>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Communicate to patients the </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impact of osteoporotic fractures on their quality of life and the actions they can take to reduce risk</a:t>
            </a:r>
          </a:p>
        </p:txBody>
      </p:sp>
      <p:sp>
        <p:nvSpPr>
          <p:cNvPr id="66" name="Rectangle 65">
            <a:extLst>
              <a:ext uri="{FF2B5EF4-FFF2-40B4-BE49-F238E27FC236}">
                <a16:creationId xmlns:a16="http://schemas.microsoft.com/office/drawing/2014/main" id="{1DFCE6F9-B665-46F0-9FBE-1AA845F594E0}"/>
              </a:ext>
            </a:extLst>
          </p:cNvPr>
          <p:cNvSpPr/>
          <p:nvPr/>
        </p:nvSpPr>
        <p:spPr>
          <a:xfrm>
            <a:off x="1824844" y="3489935"/>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factors that determine osteoporotic fracture risk</a:t>
            </a:r>
          </a:p>
        </p:txBody>
      </p:sp>
    </p:spTree>
    <p:extLst>
      <p:ext uri="{BB962C8B-B14F-4D97-AF65-F5344CB8AC3E}">
        <p14:creationId xmlns:p14="http://schemas.microsoft.com/office/powerpoint/2010/main" val="272363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46183" y="1695960"/>
            <a:ext cx="8651631" cy="978729"/>
          </a:xfrm>
          <a:prstGeom prst="rect">
            <a:avLst/>
          </a:prstGeom>
        </p:spPr>
        <p:txBody>
          <a:bodyPr wrap="square">
            <a:spAutoFit/>
          </a:bodyPr>
          <a:lstStyle/>
          <a:p>
            <a:pPr marL="571500" lvl="0" indent="-571500" defTabSz="914400">
              <a:lnSpc>
                <a:spcPct val="90000"/>
              </a:lnSpc>
              <a:spcBef>
                <a:spcPct val="0"/>
              </a:spcBef>
              <a:buClr>
                <a:srgbClr val="D3A791"/>
              </a:buClr>
              <a:buSzPct val="125000"/>
              <a:buBlip>
                <a:blip r:embed="rId3"/>
              </a:buBlip>
              <a:defRPr/>
            </a:pPr>
            <a:r>
              <a:rPr lang="en-US" sz="3200" b="1" kern="0" dirty="0">
                <a:solidFill>
                  <a:srgbClr val="E7E6E6">
                    <a:lumMod val="50000"/>
                  </a:srgbClr>
                </a:solidFill>
                <a:latin typeface="Arial Narrow" panose="020B0606020202030204" pitchFamily="34" charset="0"/>
                <a:cs typeface="Lato"/>
              </a:rPr>
              <a:t>How can we best explain the impact of osteoporosis to our patients?</a:t>
            </a:r>
            <a:endParaRPr kumimoji="0" lang="en-US" sz="32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2</a:t>
            </a:r>
          </a:p>
        </p:txBody>
      </p:sp>
      <p:sp>
        <p:nvSpPr>
          <p:cNvPr id="38" name="Rectangle 37">
            <a:extLst>
              <a:ext uri="{FF2B5EF4-FFF2-40B4-BE49-F238E27FC236}">
                <a16:creationId xmlns:a16="http://schemas.microsoft.com/office/drawing/2014/main" id="{7957DD6B-4BF0-4195-82C7-4D66B464DDF8}"/>
              </a:ext>
            </a:extLst>
          </p:cNvPr>
          <p:cNvSpPr/>
          <p:nvPr/>
        </p:nvSpPr>
        <p:spPr>
          <a:xfrm>
            <a:off x="401515" y="3021824"/>
            <a:ext cx="8340969" cy="2782685"/>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lvl="0" algn="ctr">
              <a:lnSpc>
                <a:spcPct val="115000"/>
              </a:lnSpc>
              <a:spcAft>
                <a:spcPts val="1000"/>
              </a:spcAft>
            </a:pPr>
            <a:r>
              <a:rPr lang="en-US" sz="2200" b="1" dirty="0">
                <a:solidFill>
                  <a:prstClr val="black">
                    <a:lumMod val="65000"/>
                    <a:lumOff val="35000"/>
                  </a:prstClr>
                </a:solidFill>
                <a:latin typeface="Arial Narrow" panose="020B0606020202030204" pitchFamily="34" charset="0"/>
                <a:ea typeface="Calibri" panose="020F0502020204030204" pitchFamily="34" charset="0"/>
                <a:cs typeface="Cordia New" panose="020B0304020202020204" pitchFamily="34" charset="-34"/>
              </a:rPr>
              <a:t>Osteoporotic fractures begin to occur in women in their 60s. Early fractures include vertebral fractures with consequences of kyphosis, back pain, and disfigurement. Later in life, hip fractures and other major fractures create dependency and frailty with frequent institutionalization. Patients need to understand that fragility fractures are frequent in elderly patients, deteriorate our seniors’ quality of life and can be effectively prevented.</a:t>
            </a:r>
          </a:p>
        </p:txBody>
      </p:sp>
    </p:spTree>
    <p:extLst>
      <p:ext uri="{BB962C8B-B14F-4D97-AF65-F5344CB8AC3E}">
        <p14:creationId xmlns:p14="http://schemas.microsoft.com/office/powerpoint/2010/main" val="16173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dirty="0">
                <a:solidFill>
                  <a:srgbClr val="000000"/>
                </a:solidFill>
                <a:latin typeface="Arial Narrow" panose="020B0606020202030204" pitchFamily="34" charset="0"/>
              </a:rPr>
              <a:t>Kiel DP et al. JBMR 2019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a:extLst>
              <a:ext uri="{FF2B5EF4-FFF2-40B4-BE49-F238E27FC236}">
                <a16:creationId xmlns:a16="http://schemas.microsoft.com/office/drawing/2014/main" id="{8CC9A630-2635-4383-9E88-0B8F2164C99F}"/>
              </a:ext>
            </a:extLst>
          </p:cNvPr>
          <p:cNvSpPr/>
          <p:nvPr/>
        </p:nvSpPr>
        <p:spPr>
          <a:xfrm>
            <a:off x="212271" y="212479"/>
            <a:ext cx="7389845" cy="861774"/>
          </a:xfrm>
          <a:prstGeom prst="rect">
            <a:avLst/>
          </a:prstGeom>
        </p:spPr>
        <p:txBody>
          <a:bodyPr wrap="square">
            <a:spAutoFit/>
          </a:bodyPr>
          <a:lstStyle/>
          <a:p>
            <a:pPr lvl="0" defTabSz="342991">
              <a:defRPr/>
            </a:pPr>
            <a:r>
              <a:rPr lang="en-US" sz="3000" b="1" dirty="0">
                <a:solidFill>
                  <a:srgbClr val="7B4A31"/>
                </a:solidFill>
                <a:latin typeface="Arial Narrow" panose="020B0606020202030204" pitchFamily="34" charset="0"/>
              </a:rPr>
              <a:t>Secondary Fracture Prevention: </a:t>
            </a:r>
            <a:br>
              <a:rPr lang="en-US" sz="2800" b="1" dirty="0">
                <a:solidFill>
                  <a:srgbClr val="7B4A31"/>
                </a:solidFill>
                <a:latin typeface="Arial Narrow" panose="020B0606020202030204" pitchFamily="34" charset="0"/>
              </a:rPr>
            </a:br>
            <a:r>
              <a:rPr lang="en-US" sz="2000" b="1" dirty="0">
                <a:solidFill>
                  <a:srgbClr val="392217"/>
                </a:solidFill>
                <a:latin typeface="Arial Narrow" panose="020B0606020202030204" pitchFamily="34" charset="0"/>
              </a:rPr>
              <a:t>Consensus Clinical Recommendations from a </a:t>
            </a:r>
            <a:r>
              <a:rPr lang="en-US" sz="2000" b="1" dirty="0" err="1">
                <a:solidFill>
                  <a:srgbClr val="392217"/>
                </a:solidFill>
                <a:latin typeface="Arial Narrow" panose="020B0606020202030204" pitchFamily="34" charset="0"/>
              </a:rPr>
              <a:t>Multistakeholder</a:t>
            </a:r>
            <a:r>
              <a:rPr lang="en-US" sz="2000" b="1" dirty="0">
                <a:solidFill>
                  <a:srgbClr val="392217"/>
                </a:solidFill>
                <a:latin typeface="Arial Narrow" panose="020B0606020202030204" pitchFamily="34" charset="0"/>
              </a:rPr>
              <a:t> Coalition</a:t>
            </a:r>
            <a:endParaRPr kumimoji="0" lang="en-US" sz="2800" b="1" i="0" u="none" strike="noStrike" kern="1200" cap="none" spc="0" normalizeH="0" baseline="0" noProof="0" dirty="0">
              <a:ln>
                <a:noFill/>
              </a:ln>
              <a:solidFill>
                <a:srgbClr val="392217"/>
              </a:solidFill>
              <a:effectLst/>
              <a:uLnTx/>
              <a:uFillTx/>
              <a:latin typeface="Arial Narrow" panose="020B0606020202030204" pitchFamily="34" charset="0"/>
            </a:endParaRPr>
          </a:p>
        </p:txBody>
      </p:sp>
      <p:grpSp>
        <p:nvGrpSpPr>
          <p:cNvPr id="18" name="Group 43">
            <a:extLst>
              <a:ext uri="{FF2B5EF4-FFF2-40B4-BE49-F238E27FC236}">
                <a16:creationId xmlns:a16="http://schemas.microsoft.com/office/drawing/2014/main" id="{B2F69396-637D-4374-BA0E-108FA3944841}"/>
              </a:ext>
            </a:extLst>
          </p:cNvPr>
          <p:cNvGrpSpPr/>
          <p:nvPr/>
        </p:nvGrpSpPr>
        <p:grpSpPr>
          <a:xfrm>
            <a:off x="-10835" y="1517621"/>
            <a:ext cx="9144000" cy="1248234"/>
            <a:chOff x="548640" y="5357499"/>
            <a:chExt cx="8229600" cy="608421"/>
          </a:xfrm>
        </p:grpSpPr>
        <p:sp>
          <p:nvSpPr>
            <p:cNvPr id="19" name="Rectangle 18">
              <a:extLst>
                <a:ext uri="{FF2B5EF4-FFF2-40B4-BE49-F238E27FC236}">
                  <a16:creationId xmlns:a16="http://schemas.microsoft.com/office/drawing/2014/main" id="{090ED2FE-2D80-4579-A1A7-BA836DC167C1}"/>
                </a:ext>
              </a:extLst>
            </p:cNvPr>
            <p:cNvSpPr/>
            <p:nvPr/>
          </p:nvSpPr>
          <p:spPr>
            <a:xfrm>
              <a:off x="548640" y="5357499"/>
              <a:ext cx="8229600" cy="608421"/>
            </a:xfrm>
            <a:prstGeom prst="rect">
              <a:avLst/>
            </a:prstGeom>
            <a:gradFill rotWithShape="1">
              <a:gsLst>
                <a:gs pos="0">
                  <a:srgbClr val="F7F4E9"/>
                </a:gs>
                <a:gs pos="100000">
                  <a:srgbClr val="EAE2C4"/>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 name="Rectangle 19">
              <a:extLst>
                <a:ext uri="{FF2B5EF4-FFF2-40B4-BE49-F238E27FC236}">
                  <a16:creationId xmlns:a16="http://schemas.microsoft.com/office/drawing/2014/main" id="{9B17BE2F-1F4A-407C-90E0-85EA56A11288}"/>
                </a:ext>
              </a:extLst>
            </p:cNvPr>
            <p:cNvSpPr/>
            <p:nvPr/>
          </p:nvSpPr>
          <p:spPr>
            <a:xfrm>
              <a:off x="693420" y="5384175"/>
              <a:ext cx="7940040" cy="555067"/>
            </a:xfrm>
            <a:prstGeom prst="rect">
              <a:avLst/>
            </a:prstGeom>
          </p:spPr>
          <p:txBody>
            <a:bodyPr wrap="square" anchor="ctr">
              <a:spAutoFit/>
            </a:bodyPr>
            <a:lstStyle/>
            <a:p>
              <a:pPr lvl="0" algn="ctr" defTabSz="914400">
                <a:defRPr/>
              </a:pPr>
              <a:r>
                <a:rPr lang="en-US" sz="2200" b="1" kern="0" dirty="0">
                  <a:solidFill>
                    <a:schemeClr val="tx1">
                      <a:lumMod val="75000"/>
                      <a:lumOff val="25000"/>
                    </a:schemeClr>
                  </a:solidFill>
                  <a:latin typeface="Arial Narrow" panose="020B0606020202030204" pitchFamily="34" charset="0"/>
                </a:rPr>
                <a:t>Communicate </a:t>
              </a:r>
              <a:r>
                <a:rPr lang="en-US" sz="2400" b="1" kern="0" dirty="0">
                  <a:solidFill>
                    <a:srgbClr val="C18567"/>
                  </a:solidFill>
                  <a:latin typeface="Arial Narrow" panose="020B0606020202030204" pitchFamily="34" charset="0"/>
                </a:rPr>
                <a:t>3 simple messages </a:t>
              </a:r>
              <a:r>
                <a:rPr lang="en-US" sz="2200" b="1" kern="0" dirty="0">
                  <a:solidFill>
                    <a:schemeClr val="tx1">
                      <a:lumMod val="75000"/>
                      <a:lumOff val="25000"/>
                    </a:schemeClr>
                  </a:solidFill>
                  <a:latin typeface="Arial Narrow" panose="020B0606020202030204" pitchFamily="34" charset="0"/>
                </a:rPr>
                <a:t>to people aged 65 years or older with a hip or vertebral fracture (as well as to their family/caregivers) consistently throughout the fracture care and healing process: </a:t>
              </a:r>
            </a:p>
          </p:txBody>
        </p:sp>
      </p:grpSp>
      <p:sp>
        <p:nvSpPr>
          <p:cNvPr id="145" name="TextBox 144">
            <a:extLst>
              <a:ext uri="{FF2B5EF4-FFF2-40B4-BE49-F238E27FC236}">
                <a16:creationId xmlns:a16="http://schemas.microsoft.com/office/drawing/2014/main" id="{6B7E1917-A8AE-41EF-B34E-9C4C9B121317}"/>
              </a:ext>
            </a:extLst>
          </p:cNvPr>
          <p:cNvSpPr txBox="1"/>
          <p:nvPr/>
        </p:nvSpPr>
        <p:spPr>
          <a:xfrm>
            <a:off x="104369" y="4209038"/>
            <a:ext cx="2664000" cy="1231106"/>
          </a:xfrm>
          <a:prstGeom prst="rect">
            <a:avLst/>
          </a:prstGeom>
          <a:noFill/>
        </p:spPr>
        <p:txBody>
          <a:bodyPr wrap="square" lIns="0" tIns="0" rIns="0" bIns="0" rtlCol="0">
            <a:spAutoFit/>
          </a:bodyPr>
          <a:lstStyle/>
          <a:p>
            <a:pPr lvl="0" algn="ctr" defTabSz="914400"/>
            <a:r>
              <a:rPr lang="en-US" sz="1600" kern="0" dirty="0">
                <a:solidFill>
                  <a:schemeClr val="bg2">
                    <a:lumMod val="25000"/>
                  </a:schemeClr>
                </a:solidFill>
                <a:latin typeface="Arial Narrow" panose="020B0606020202030204" pitchFamily="34" charset="0"/>
              </a:rPr>
              <a:t>Their broken bone likely means they have osteoporosis and are at high risk for breaking more bones, especially over the next 1-2 years; </a:t>
            </a:r>
          </a:p>
        </p:txBody>
      </p:sp>
      <p:sp>
        <p:nvSpPr>
          <p:cNvPr id="152" name="Oval 151">
            <a:extLst>
              <a:ext uri="{FF2B5EF4-FFF2-40B4-BE49-F238E27FC236}">
                <a16:creationId xmlns:a16="http://schemas.microsoft.com/office/drawing/2014/main" id="{3F26E703-52F9-4CCF-A34E-2B2A0ACA0771}"/>
              </a:ext>
            </a:extLst>
          </p:cNvPr>
          <p:cNvSpPr/>
          <p:nvPr/>
        </p:nvSpPr>
        <p:spPr>
          <a:xfrm>
            <a:off x="2853995" y="3669377"/>
            <a:ext cx="34289" cy="2354611"/>
          </a:xfrm>
          <a:prstGeom prst="ellipse">
            <a:avLst/>
          </a:prstGeom>
          <a:solidFill>
            <a:sysClr val="window" lastClr="FFFFFF">
              <a:lumMod val="95000"/>
            </a:sysClr>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UY"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Oval 152">
            <a:extLst>
              <a:ext uri="{FF2B5EF4-FFF2-40B4-BE49-F238E27FC236}">
                <a16:creationId xmlns:a16="http://schemas.microsoft.com/office/drawing/2014/main" id="{D550BAB9-A916-40B8-B730-27EC8119A4F9}"/>
              </a:ext>
            </a:extLst>
          </p:cNvPr>
          <p:cNvSpPr/>
          <p:nvPr/>
        </p:nvSpPr>
        <p:spPr>
          <a:xfrm>
            <a:off x="6003110" y="3669378"/>
            <a:ext cx="34289" cy="2354611"/>
          </a:xfrm>
          <a:prstGeom prst="ellipse">
            <a:avLst/>
          </a:prstGeom>
          <a:solidFill>
            <a:sysClr val="window" lastClr="FFFFFF">
              <a:lumMod val="95000"/>
            </a:sysClr>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UY"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E35D0256-2C26-44BF-BA59-F6D4AAE39BF2}"/>
              </a:ext>
            </a:extLst>
          </p:cNvPr>
          <p:cNvSpPr txBox="1"/>
          <p:nvPr/>
        </p:nvSpPr>
        <p:spPr>
          <a:xfrm>
            <a:off x="212271" y="3277120"/>
            <a:ext cx="2518002" cy="769441"/>
          </a:xfrm>
          <a:prstGeom prst="rect">
            <a:avLst/>
          </a:prstGeom>
          <a:noFill/>
        </p:spPr>
        <p:txBody>
          <a:bodyPr wrap="square" rtlCol="0">
            <a:spAutoFit/>
          </a:bodyPr>
          <a:lstStyle/>
          <a:p>
            <a:pPr algn="ctr" defTabSz="1218987"/>
            <a:r>
              <a:rPr lang="en-US" sz="2800" b="1" kern="0" dirty="0">
                <a:solidFill>
                  <a:schemeClr val="bg2">
                    <a:lumMod val="25000"/>
                  </a:schemeClr>
                </a:solidFill>
                <a:latin typeface="Arial Narrow" panose="020B0606020202030204" pitchFamily="34" charset="0"/>
              </a:rPr>
              <a:t>MESSAGE</a:t>
            </a:r>
            <a:r>
              <a:rPr lang="en-US" sz="4400" b="1" kern="0" dirty="0">
                <a:solidFill>
                  <a:schemeClr val="bg2">
                    <a:lumMod val="25000"/>
                  </a:schemeClr>
                </a:solidFill>
                <a:latin typeface="Arial Narrow" panose="020B0606020202030204" pitchFamily="34" charset="0"/>
              </a:rPr>
              <a:t> </a:t>
            </a:r>
            <a:r>
              <a:rPr lang="en-US" sz="4400" b="1" spc="50" dirty="0">
                <a:ln w="0"/>
                <a:solidFill>
                  <a:srgbClr val="C18567"/>
                </a:solidFill>
                <a:effectLst>
                  <a:innerShdw blurRad="63500" dist="50800" dir="13500000">
                    <a:srgbClr val="000000">
                      <a:alpha val="50000"/>
                    </a:srgbClr>
                  </a:innerShdw>
                </a:effectLst>
                <a:latin typeface="Arial" pitchFamily="34" charset="0"/>
                <a:cs typeface="Arial" pitchFamily="34" charset="0"/>
              </a:rPr>
              <a:t>1</a:t>
            </a:r>
          </a:p>
        </p:txBody>
      </p:sp>
      <p:sp>
        <p:nvSpPr>
          <p:cNvPr id="213" name="TextBox 212">
            <a:extLst>
              <a:ext uri="{FF2B5EF4-FFF2-40B4-BE49-F238E27FC236}">
                <a16:creationId xmlns:a16="http://schemas.microsoft.com/office/drawing/2014/main" id="{B517ECEF-5601-4C12-8581-4DF765440E1A}"/>
              </a:ext>
            </a:extLst>
          </p:cNvPr>
          <p:cNvSpPr txBox="1"/>
          <p:nvPr/>
        </p:nvSpPr>
        <p:spPr>
          <a:xfrm>
            <a:off x="3145347" y="3716596"/>
            <a:ext cx="2686511" cy="2215991"/>
          </a:xfrm>
          <a:prstGeom prst="rect">
            <a:avLst/>
          </a:prstGeom>
          <a:noFill/>
        </p:spPr>
        <p:txBody>
          <a:bodyPr wrap="square" lIns="0" tIns="0" rIns="0" bIns="0" rtlCol="0">
            <a:spAutoFit/>
          </a:bodyPr>
          <a:lstStyle/>
          <a:p>
            <a:pPr lvl="0" algn="ctr" defTabSz="914400"/>
            <a:r>
              <a:rPr lang="en-US" sz="1600" kern="0" dirty="0">
                <a:solidFill>
                  <a:schemeClr val="bg2">
                    <a:lumMod val="25000"/>
                  </a:schemeClr>
                </a:solidFill>
                <a:latin typeface="Arial Narrow" panose="020B0606020202030204" pitchFamily="34" charset="0"/>
              </a:rPr>
              <a:t>Breaking bones means they may suffer declines in mobility or independence—for example, have to use a walker, cane, or wheelchair, or move from their home to a residential facility, or stop participating in favorite activities—and they will be at higher risk of dying prematurely; </a:t>
            </a:r>
          </a:p>
        </p:txBody>
      </p:sp>
      <p:sp>
        <p:nvSpPr>
          <p:cNvPr id="214" name="TextBox 213">
            <a:extLst>
              <a:ext uri="{FF2B5EF4-FFF2-40B4-BE49-F238E27FC236}">
                <a16:creationId xmlns:a16="http://schemas.microsoft.com/office/drawing/2014/main" id="{F8AF8CE6-56EE-465D-9B70-FF465C0EA6B8}"/>
              </a:ext>
            </a:extLst>
          </p:cNvPr>
          <p:cNvSpPr txBox="1"/>
          <p:nvPr/>
        </p:nvSpPr>
        <p:spPr>
          <a:xfrm>
            <a:off x="3226570" y="2776626"/>
            <a:ext cx="2518002" cy="769441"/>
          </a:xfrm>
          <a:prstGeom prst="rect">
            <a:avLst/>
          </a:prstGeom>
          <a:noFill/>
        </p:spPr>
        <p:txBody>
          <a:bodyPr wrap="square" rtlCol="0">
            <a:spAutoFit/>
          </a:bodyPr>
          <a:lstStyle/>
          <a:p>
            <a:pPr algn="ctr" defTabSz="1218987"/>
            <a:r>
              <a:rPr lang="en-US" sz="2800" b="1" kern="0" dirty="0">
                <a:solidFill>
                  <a:schemeClr val="bg2">
                    <a:lumMod val="25000"/>
                  </a:schemeClr>
                </a:solidFill>
                <a:latin typeface="Arial Narrow" panose="020B0606020202030204" pitchFamily="34" charset="0"/>
              </a:rPr>
              <a:t>MESSAGE</a:t>
            </a:r>
            <a:r>
              <a:rPr lang="en-US" sz="4400" b="1" kern="0" dirty="0">
                <a:solidFill>
                  <a:schemeClr val="bg2">
                    <a:lumMod val="25000"/>
                  </a:schemeClr>
                </a:solidFill>
                <a:latin typeface="Arial Narrow" panose="020B0606020202030204" pitchFamily="34" charset="0"/>
              </a:rPr>
              <a:t> </a:t>
            </a:r>
            <a:r>
              <a:rPr lang="en-US" sz="4400" b="1" spc="50" dirty="0">
                <a:ln w="0"/>
                <a:solidFill>
                  <a:srgbClr val="EAE2C4"/>
                </a:solidFill>
                <a:effectLst>
                  <a:innerShdw blurRad="63500" dist="50800" dir="13500000">
                    <a:srgbClr val="000000">
                      <a:alpha val="50000"/>
                    </a:srgbClr>
                  </a:innerShdw>
                </a:effectLst>
                <a:latin typeface="Arial" pitchFamily="34" charset="0"/>
                <a:cs typeface="Arial" pitchFamily="34" charset="0"/>
              </a:rPr>
              <a:t>2</a:t>
            </a:r>
          </a:p>
        </p:txBody>
      </p:sp>
      <p:sp>
        <p:nvSpPr>
          <p:cNvPr id="215" name="TextBox 214">
            <a:extLst>
              <a:ext uri="{FF2B5EF4-FFF2-40B4-BE49-F238E27FC236}">
                <a16:creationId xmlns:a16="http://schemas.microsoft.com/office/drawing/2014/main" id="{5BCBADB4-3FAB-42DE-B340-D26EDE046E7A}"/>
              </a:ext>
            </a:extLst>
          </p:cNvPr>
          <p:cNvSpPr txBox="1"/>
          <p:nvPr/>
        </p:nvSpPr>
        <p:spPr>
          <a:xfrm>
            <a:off x="6208651" y="4110396"/>
            <a:ext cx="2686511" cy="1231106"/>
          </a:xfrm>
          <a:prstGeom prst="rect">
            <a:avLst/>
          </a:prstGeom>
          <a:noFill/>
        </p:spPr>
        <p:txBody>
          <a:bodyPr wrap="square" lIns="0" tIns="0" rIns="0" bIns="0" rtlCol="0">
            <a:spAutoFit/>
          </a:bodyPr>
          <a:lstStyle/>
          <a:p>
            <a:pPr lvl="0" algn="ctr" defTabSz="914400"/>
            <a:r>
              <a:rPr lang="en-US" sz="1600" kern="0" dirty="0">
                <a:solidFill>
                  <a:schemeClr val="bg2">
                    <a:lumMod val="25000"/>
                  </a:schemeClr>
                </a:solidFill>
                <a:latin typeface="Arial Narrow" panose="020B0606020202030204" pitchFamily="34" charset="0"/>
              </a:rPr>
              <a:t>Most importantly, there are actions they can take to reduce their risk, including regular follow-up with their usual health care provider as for any other chronic medical condition. </a:t>
            </a:r>
          </a:p>
        </p:txBody>
      </p:sp>
      <p:sp>
        <p:nvSpPr>
          <p:cNvPr id="216" name="TextBox 215">
            <a:extLst>
              <a:ext uri="{FF2B5EF4-FFF2-40B4-BE49-F238E27FC236}">
                <a16:creationId xmlns:a16="http://schemas.microsoft.com/office/drawing/2014/main" id="{84B093DE-AC15-4022-8261-64BF3D1C2584}"/>
              </a:ext>
            </a:extLst>
          </p:cNvPr>
          <p:cNvSpPr txBox="1"/>
          <p:nvPr/>
        </p:nvSpPr>
        <p:spPr>
          <a:xfrm>
            <a:off x="6301435" y="3277121"/>
            <a:ext cx="2518002" cy="769441"/>
          </a:xfrm>
          <a:prstGeom prst="rect">
            <a:avLst/>
          </a:prstGeom>
          <a:noFill/>
        </p:spPr>
        <p:txBody>
          <a:bodyPr wrap="square" rtlCol="0">
            <a:spAutoFit/>
          </a:bodyPr>
          <a:lstStyle/>
          <a:p>
            <a:pPr algn="ctr" defTabSz="1218987"/>
            <a:r>
              <a:rPr lang="en-US" sz="2800" b="1" kern="0" dirty="0">
                <a:solidFill>
                  <a:schemeClr val="bg2">
                    <a:lumMod val="25000"/>
                  </a:schemeClr>
                </a:solidFill>
                <a:latin typeface="Arial Narrow" panose="020B0606020202030204" pitchFamily="34" charset="0"/>
              </a:rPr>
              <a:t>MESSAGE</a:t>
            </a:r>
            <a:r>
              <a:rPr lang="en-US" sz="4400" b="1" kern="0" dirty="0">
                <a:solidFill>
                  <a:schemeClr val="bg2">
                    <a:lumMod val="25000"/>
                  </a:schemeClr>
                </a:solidFill>
                <a:latin typeface="Arial Narrow" panose="020B0606020202030204" pitchFamily="34" charset="0"/>
              </a:rPr>
              <a:t> </a:t>
            </a:r>
            <a:r>
              <a:rPr lang="en-US" sz="4400" b="1" spc="50" dirty="0">
                <a:ln w="0"/>
                <a:solidFill>
                  <a:srgbClr val="EFE0D9"/>
                </a:solidFill>
                <a:effectLst>
                  <a:innerShdw blurRad="63500" dist="50800" dir="13500000">
                    <a:srgbClr val="000000">
                      <a:alpha val="50000"/>
                    </a:srgbClr>
                  </a:innerShdw>
                </a:effectLst>
                <a:latin typeface="Arial" pitchFamily="34" charset="0"/>
                <a:cs typeface="Arial" pitchFamily="34" charset="0"/>
              </a:rPr>
              <a:t>3</a:t>
            </a:r>
          </a:p>
        </p:txBody>
      </p:sp>
    </p:spTree>
    <p:extLst>
      <p:ext uri="{BB962C8B-B14F-4D97-AF65-F5344CB8AC3E}">
        <p14:creationId xmlns:p14="http://schemas.microsoft.com/office/powerpoint/2010/main" val="1445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2" grpId="0" animBg="1"/>
      <p:bldP spid="153" grpId="0" animBg="1"/>
      <p:bldP spid="212" grpId="0"/>
      <p:bldP spid="213" grpId="0"/>
      <p:bldP spid="214" grpId="0"/>
      <p:bldP spid="215" grpId="0"/>
      <p:bldP spid="2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82428"/>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Additional Factors for Fracture Risk </a:t>
            </a:r>
            <a:endParaRPr kumimoji="0" lang="en-US" sz="40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dirty="0">
                <a:solidFill>
                  <a:srgbClr val="000000"/>
                </a:solidFill>
                <a:latin typeface="Arial Narrow" panose="020B0606020202030204" pitchFamily="34" charset="0"/>
              </a:rPr>
              <a:t>Adapted from http://www.osteoporosis.ca/wp-content/uploads/Osteo-Annual-Report-2012-2013Web-Version.pdf?utm_source=Home+Page&amp;utm_medium= </a:t>
            </a:r>
            <a:r>
              <a:rPr lang="en-US" sz="900" dirty="0" err="1">
                <a:solidFill>
                  <a:srgbClr val="000000"/>
                </a:solidFill>
                <a:latin typeface="Arial Narrow" panose="020B0606020202030204" pitchFamily="34" charset="0"/>
              </a:rPr>
              <a:t>Featured+Post&amp;utm_campaign</a:t>
            </a:r>
            <a:r>
              <a:rPr lang="en-US" sz="900" dirty="0">
                <a:solidFill>
                  <a:srgbClr val="000000"/>
                </a:solidFill>
                <a:latin typeface="Arial Narrow" panose="020B0606020202030204" pitchFamily="34" charset="0"/>
              </a:rPr>
              <a:t>=Annual+Report+2012+2013 Accessed May 12, 2017. 5. </a:t>
            </a:r>
            <a:r>
              <a:rPr lang="en-US" sz="900" dirty="0" err="1">
                <a:solidFill>
                  <a:srgbClr val="000000"/>
                </a:solidFill>
                <a:latin typeface="Arial Narrow" panose="020B0606020202030204" pitchFamily="34" charset="0"/>
              </a:rPr>
              <a:t>Papaioannou</a:t>
            </a:r>
            <a:r>
              <a:rPr lang="en-US" sz="900" dirty="0">
                <a:solidFill>
                  <a:srgbClr val="000000"/>
                </a:solidFill>
                <a:latin typeface="Arial Narrow" panose="020B0606020202030204" pitchFamily="34" charset="0"/>
              </a:rPr>
              <a:t> A, et al. (2010). CMAJ, 182:1864-1873</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indoor, sitting, small, photo&#10;&#10;Description automatically generated">
            <a:extLst>
              <a:ext uri="{FF2B5EF4-FFF2-40B4-BE49-F238E27FC236}">
                <a16:creationId xmlns:a16="http://schemas.microsoft.com/office/drawing/2014/main" id="{6FBB6F1B-C144-401F-A7A3-1C8E904C7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6410" y="1257795"/>
            <a:ext cx="1834587" cy="3109470"/>
          </a:xfrm>
          <a:prstGeom prst="rect">
            <a:avLst/>
          </a:prstGeom>
        </p:spPr>
      </p:pic>
      <p:sp>
        <p:nvSpPr>
          <p:cNvPr id="11" name="Rectangle 10">
            <a:extLst>
              <a:ext uri="{FF2B5EF4-FFF2-40B4-BE49-F238E27FC236}">
                <a16:creationId xmlns:a16="http://schemas.microsoft.com/office/drawing/2014/main" id="{33AE1524-7B44-44D7-8D87-635E8384E034}"/>
              </a:ext>
            </a:extLst>
          </p:cNvPr>
          <p:cNvSpPr/>
          <p:nvPr/>
        </p:nvSpPr>
        <p:spPr>
          <a:xfrm>
            <a:off x="509482" y="1443496"/>
            <a:ext cx="1956318" cy="2554545"/>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Each year in </a:t>
            </a:r>
            <a:r>
              <a:rPr kumimoji="0" lang="en-US" b="1" i="0" u="none" strike="noStrike" kern="0" cap="none" spc="0" normalizeH="0" baseline="0" noProof="0" dirty="0">
                <a:ln>
                  <a:noFill/>
                </a:ln>
                <a:solidFill>
                  <a:srgbClr val="C18567"/>
                </a:solidFill>
                <a:effectLst/>
                <a:uLnTx/>
                <a:uFillTx/>
                <a:latin typeface="Arial Narrow" panose="020B0606020202030204" pitchFamily="34" charset="0"/>
                <a:ea typeface="Arial" charset="0"/>
                <a:cs typeface="Arial" charset="0"/>
              </a:rPr>
              <a:t>CANADA</a:t>
            </a:r>
            <a:endParaRPr kumimoji="0" lang="en-US" sz="1400" b="1" i="0" u="none" strike="noStrike" kern="0" cap="none" spc="0" normalizeH="0" baseline="0" noProof="0" dirty="0">
              <a:ln>
                <a:noFill/>
              </a:ln>
              <a:solidFill>
                <a:srgbClr val="C18567"/>
              </a:solidFill>
              <a:effectLst/>
              <a:uLnTx/>
              <a:uFillTx/>
              <a:latin typeface="Arial Narrow" panose="020B0606020202030204" pitchFamily="34"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there are about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C18567"/>
                </a:solidFill>
                <a:effectLst/>
                <a:uLnTx/>
                <a:uFillTx/>
                <a:latin typeface="Arial Narrow" panose="020B0606020202030204" pitchFamily="34" charset="0"/>
                <a:ea typeface="Arial" charset="0"/>
                <a:cs typeface="Arial" charset="0"/>
              </a:rPr>
              <a:t>30,000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hip fractures – and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many more Canadians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suffer </a:t>
            </a:r>
            <a:r>
              <a:rPr kumimoji="0" lang="en-US" sz="1600" b="1" i="0" u="none" strike="noStrike" kern="0" cap="none" spc="0" normalizeH="0" baseline="0" noProof="0" dirty="0">
                <a:ln>
                  <a:noFill/>
                </a:ln>
                <a:solidFill>
                  <a:srgbClr val="AA6644"/>
                </a:solidFill>
                <a:effectLst/>
                <a:uLnTx/>
                <a:uFillTx/>
                <a:latin typeface="Arial Narrow" panose="020B0606020202030204" pitchFamily="34" charset="0"/>
                <a:ea typeface="Arial" charset="0"/>
                <a:cs typeface="Arial" charset="0"/>
              </a:rPr>
              <a:t>OSTEOPOROTIC</a:t>
            </a:r>
            <a:endParaRPr kumimoji="0" lang="en-US" sz="1400" b="1" i="0" u="none" strike="noStrike" kern="0" cap="none" spc="0" normalizeH="0" baseline="0" noProof="0" dirty="0">
              <a:ln>
                <a:noFill/>
              </a:ln>
              <a:solidFill>
                <a:srgbClr val="AA6644"/>
              </a:solidFill>
              <a:effectLst/>
              <a:uLnTx/>
              <a:uFillTx/>
              <a:latin typeface="Arial Narrow" panose="020B0606020202030204" pitchFamily="34"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AA6644"/>
                </a:solidFill>
                <a:effectLst/>
                <a:uLnTx/>
                <a:uFillTx/>
                <a:latin typeface="Arial Narrow" panose="020B0606020202030204" pitchFamily="34" charset="0"/>
                <a:ea typeface="Arial" charset="0"/>
                <a:cs typeface="Arial" charset="0"/>
              </a:rPr>
              <a:t>FRACTURES</a:t>
            </a:r>
            <a:r>
              <a:rPr kumimoji="0" lang="en-US" sz="1600" b="1"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 </a:t>
            </a: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affecting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the spine, wrist,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lumMod val="25000"/>
                  </a:schemeClr>
                </a:solidFill>
                <a:effectLst/>
                <a:uLnTx/>
                <a:uFillTx/>
                <a:latin typeface="Arial Narrow" panose="020B0606020202030204" pitchFamily="34" charset="0"/>
                <a:ea typeface="Arial" charset="0"/>
                <a:cs typeface="Arial" charset="0"/>
              </a:rPr>
              <a:t>shoulder, and pelvis.</a:t>
            </a:r>
          </a:p>
        </p:txBody>
      </p:sp>
      <p:sp>
        <p:nvSpPr>
          <p:cNvPr id="16" name="Rectangle 15">
            <a:extLst>
              <a:ext uri="{FF2B5EF4-FFF2-40B4-BE49-F238E27FC236}">
                <a16:creationId xmlns:a16="http://schemas.microsoft.com/office/drawing/2014/main" id="{976B0AA9-4A9A-47CD-8BE7-C220A1D2FEB3}"/>
              </a:ext>
            </a:extLst>
          </p:cNvPr>
          <p:cNvSpPr/>
          <p:nvPr/>
        </p:nvSpPr>
        <p:spPr>
          <a:xfrm>
            <a:off x="4427417" y="1677289"/>
            <a:ext cx="2437654" cy="954107"/>
          </a:xfrm>
          <a:prstGeom prst="rect">
            <a:avLst/>
          </a:prstGeom>
        </p:spPr>
        <p:txBody>
          <a:bodyPr wrap="square">
            <a:spAutoFit/>
          </a:bodyPr>
          <a:lstStyle/>
          <a:p>
            <a:r>
              <a:rPr lang="en-US" sz="2400" b="1" dirty="0">
                <a:solidFill>
                  <a:srgbClr val="C18567"/>
                </a:solidFill>
                <a:latin typeface="Arial Narrow" panose="020B0606020202030204" pitchFamily="34" charset="0"/>
                <a:ea typeface="Arial" charset="0"/>
                <a:cs typeface="Arial" charset="0"/>
              </a:rPr>
              <a:t>1</a:t>
            </a:r>
            <a:r>
              <a:rPr lang="en-US" dirty="0">
                <a:solidFill>
                  <a:schemeClr val="tx1">
                    <a:lumMod val="75000"/>
                    <a:lumOff val="25000"/>
                  </a:schemeClr>
                </a:solidFill>
                <a:latin typeface="Arial Narrow" panose="020B0606020202030204" pitchFamily="34" charset="0"/>
                <a:ea typeface="Arial" charset="0"/>
                <a:cs typeface="Arial" charset="0"/>
              </a:rPr>
              <a:t> in </a:t>
            </a:r>
            <a:r>
              <a:rPr lang="en-US" sz="2400" b="1" dirty="0">
                <a:solidFill>
                  <a:srgbClr val="C18567"/>
                </a:solidFill>
                <a:latin typeface="Arial Narrow" panose="020B0606020202030204" pitchFamily="34" charset="0"/>
                <a:ea typeface="Arial" charset="0"/>
                <a:cs typeface="Arial" charset="0"/>
              </a:rPr>
              <a:t>3</a:t>
            </a:r>
            <a:r>
              <a:rPr lang="en-US" sz="2400" dirty="0">
                <a:solidFill>
                  <a:schemeClr val="tx1">
                    <a:lumMod val="75000"/>
                    <a:lumOff val="25000"/>
                  </a:schemeClr>
                </a:solidFill>
                <a:latin typeface="Arial Narrow" panose="020B0606020202030204" pitchFamily="34" charset="0"/>
                <a:ea typeface="Arial" charset="0"/>
                <a:cs typeface="Arial" charset="0"/>
              </a:rPr>
              <a:t> </a:t>
            </a:r>
          </a:p>
          <a:p>
            <a:r>
              <a:rPr lang="en-US" sz="1600" dirty="0">
                <a:solidFill>
                  <a:schemeClr val="tx1">
                    <a:lumMod val="75000"/>
                    <a:lumOff val="25000"/>
                  </a:schemeClr>
                </a:solidFill>
                <a:latin typeface="Arial Narrow" panose="020B0606020202030204" pitchFamily="34" charset="0"/>
                <a:ea typeface="Arial" charset="0"/>
                <a:cs typeface="Arial" charset="0"/>
              </a:rPr>
              <a:t>hip fracture patients</a:t>
            </a:r>
          </a:p>
          <a:p>
            <a:r>
              <a:rPr lang="en-US" sz="1600" b="1" dirty="0">
                <a:solidFill>
                  <a:srgbClr val="AA6644"/>
                </a:solidFill>
                <a:latin typeface="Arial Narrow" panose="020B0606020202030204" pitchFamily="34" charset="0"/>
                <a:ea typeface="Arial" charset="0"/>
                <a:cs typeface="Arial" charset="0"/>
              </a:rPr>
              <a:t>RE-FRACTURE AT 1 YEAR.</a:t>
            </a:r>
          </a:p>
        </p:txBody>
      </p:sp>
      <p:sp>
        <p:nvSpPr>
          <p:cNvPr id="17" name="Rectangle 16">
            <a:extLst>
              <a:ext uri="{FF2B5EF4-FFF2-40B4-BE49-F238E27FC236}">
                <a16:creationId xmlns:a16="http://schemas.microsoft.com/office/drawing/2014/main" id="{ADB35458-441D-4441-AD10-A8A971EBB972}"/>
              </a:ext>
            </a:extLst>
          </p:cNvPr>
          <p:cNvSpPr/>
          <p:nvPr/>
        </p:nvSpPr>
        <p:spPr>
          <a:xfrm>
            <a:off x="4427417" y="2775642"/>
            <a:ext cx="2437654" cy="954107"/>
          </a:xfrm>
          <a:prstGeom prst="rect">
            <a:avLst/>
          </a:prstGeom>
        </p:spPr>
        <p:txBody>
          <a:bodyPr wrap="square">
            <a:spAutoFit/>
          </a:bodyPr>
          <a:lstStyle/>
          <a:p>
            <a:r>
              <a:rPr lang="en-US" sz="2000" b="1" dirty="0">
                <a:solidFill>
                  <a:srgbClr val="C18567"/>
                </a:solidFill>
                <a:latin typeface="Arial Narrow" panose="020B0606020202030204" pitchFamily="34" charset="0"/>
                <a:ea typeface="Arial" charset="0"/>
                <a:cs typeface="Arial" charset="0"/>
              </a:rPr>
              <a:t>Over</a:t>
            </a:r>
            <a:r>
              <a:rPr lang="en-US" sz="2400" b="1" dirty="0">
                <a:solidFill>
                  <a:srgbClr val="C18567"/>
                </a:solidFill>
                <a:latin typeface="Arial Narrow" panose="020B0606020202030204" pitchFamily="34" charset="0"/>
                <a:ea typeface="Arial" charset="0"/>
                <a:cs typeface="Arial" charset="0"/>
              </a:rPr>
              <a:t> 1 </a:t>
            </a:r>
            <a:r>
              <a:rPr lang="en-US" dirty="0">
                <a:solidFill>
                  <a:schemeClr val="tx1">
                    <a:lumMod val="85000"/>
                    <a:lumOff val="15000"/>
                  </a:schemeClr>
                </a:solidFill>
                <a:latin typeface="Arial Narrow" panose="020B0606020202030204" pitchFamily="34" charset="0"/>
                <a:ea typeface="Arial" charset="0"/>
                <a:cs typeface="Arial" charset="0"/>
              </a:rPr>
              <a:t>in</a:t>
            </a:r>
            <a:r>
              <a:rPr lang="en-US" sz="2400" b="1" dirty="0">
                <a:solidFill>
                  <a:srgbClr val="C18567"/>
                </a:solidFill>
                <a:latin typeface="Arial Narrow" panose="020B0606020202030204" pitchFamily="34" charset="0"/>
                <a:ea typeface="Arial" charset="0"/>
                <a:cs typeface="Arial" charset="0"/>
              </a:rPr>
              <a:t> 2 </a:t>
            </a:r>
          </a:p>
          <a:p>
            <a:r>
              <a:rPr lang="en-US" sz="1600" dirty="0">
                <a:solidFill>
                  <a:schemeClr val="tx1">
                    <a:lumMod val="75000"/>
                    <a:lumOff val="25000"/>
                  </a:schemeClr>
                </a:solidFill>
                <a:latin typeface="Arial Narrow" panose="020B0606020202030204" pitchFamily="34" charset="0"/>
                <a:ea typeface="Arial" charset="0"/>
                <a:cs typeface="Arial" charset="0"/>
              </a:rPr>
              <a:t>will suffer another fracture </a:t>
            </a:r>
          </a:p>
          <a:p>
            <a:r>
              <a:rPr lang="en-US" sz="1600" b="1" dirty="0">
                <a:solidFill>
                  <a:srgbClr val="AA6644"/>
                </a:solidFill>
                <a:latin typeface="Arial Narrow" panose="020B0606020202030204" pitchFamily="34" charset="0"/>
                <a:ea typeface="Arial" charset="0"/>
                <a:cs typeface="Arial" charset="0"/>
              </a:rPr>
              <a:t>WITHIN 5 YEARS</a:t>
            </a:r>
            <a:r>
              <a:rPr lang="en-US" sz="1600" dirty="0">
                <a:solidFill>
                  <a:srgbClr val="AA6644"/>
                </a:solidFill>
                <a:latin typeface="Arial Narrow" panose="020B0606020202030204" pitchFamily="34" charset="0"/>
                <a:ea typeface="Arial" charset="0"/>
                <a:cs typeface="Arial" charset="0"/>
              </a:rPr>
              <a:t>.</a:t>
            </a:r>
            <a:endParaRPr lang="en-US" sz="1600" b="1" dirty="0">
              <a:solidFill>
                <a:srgbClr val="AA6644"/>
              </a:solidFill>
              <a:latin typeface="Arial Narrow" panose="020B0606020202030204" pitchFamily="34" charset="0"/>
              <a:ea typeface="Arial" charset="0"/>
              <a:cs typeface="Arial" charset="0"/>
            </a:endParaRPr>
          </a:p>
        </p:txBody>
      </p:sp>
      <p:pic>
        <p:nvPicPr>
          <p:cNvPr id="6" name="Picture 5" descr="A picture containing animal&#10;&#10;Description automatically generated">
            <a:extLst>
              <a:ext uri="{FF2B5EF4-FFF2-40B4-BE49-F238E27FC236}">
                <a16:creationId xmlns:a16="http://schemas.microsoft.com/office/drawing/2014/main" id="{9F5CBCB5-9284-4390-A1A4-1C0C1A6B38D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2208" y="1356549"/>
            <a:ext cx="2081732" cy="2775642"/>
          </a:xfrm>
          <a:prstGeom prst="rect">
            <a:avLst/>
          </a:prstGeom>
        </p:spPr>
      </p:pic>
      <p:sp>
        <p:nvSpPr>
          <p:cNvPr id="20" name="Rectangle 19">
            <a:extLst>
              <a:ext uri="{FF2B5EF4-FFF2-40B4-BE49-F238E27FC236}">
                <a16:creationId xmlns:a16="http://schemas.microsoft.com/office/drawing/2014/main" id="{F374BC77-B656-45EE-87C0-C46E561CFA55}"/>
              </a:ext>
            </a:extLst>
          </p:cNvPr>
          <p:cNvSpPr/>
          <p:nvPr/>
        </p:nvSpPr>
        <p:spPr>
          <a:xfrm>
            <a:off x="7456734" y="1645596"/>
            <a:ext cx="1213983" cy="2215991"/>
          </a:xfrm>
          <a:prstGeom prst="rect">
            <a:avLst/>
          </a:prstGeom>
        </p:spPr>
        <p:txBody>
          <a:bodyPr wrap="square">
            <a:spAutoFit/>
          </a:bodyPr>
          <a:lstStyle/>
          <a:p>
            <a:r>
              <a:rPr lang="is-IS" sz="2800" b="1" dirty="0">
                <a:solidFill>
                  <a:schemeClr val="tx1">
                    <a:lumMod val="85000"/>
                    <a:lumOff val="15000"/>
                  </a:schemeClr>
                </a:solidFill>
                <a:latin typeface="Arial Narrow" panose="020B0606020202030204" pitchFamily="34" charset="0"/>
                <a:ea typeface="Arial" charset="0"/>
                <a:cs typeface="Arial" charset="0"/>
              </a:rPr>
              <a:t>  </a:t>
            </a:r>
            <a:r>
              <a:rPr lang="is-IS" sz="2800" b="1" dirty="0">
                <a:solidFill>
                  <a:srgbClr val="C18567"/>
                </a:solidFill>
                <a:latin typeface="Arial Narrow" panose="020B0606020202030204" pitchFamily="34" charset="0"/>
                <a:ea typeface="Arial" charset="0"/>
                <a:cs typeface="Arial" charset="0"/>
              </a:rPr>
              <a:t>20%</a:t>
            </a:r>
            <a:endParaRPr lang="is-IS" sz="3600" b="1" dirty="0">
              <a:solidFill>
                <a:srgbClr val="C18567"/>
              </a:solidFill>
              <a:latin typeface="Arial Narrow" panose="020B0606020202030204" pitchFamily="34" charset="0"/>
              <a:ea typeface="Arial" charset="0"/>
              <a:cs typeface="Arial" charset="0"/>
            </a:endParaRPr>
          </a:p>
          <a:p>
            <a:r>
              <a:rPr lang="en-US" sz="1100" dirty="0">
                <a:solidFill>
                  <a:schemeClr val="tx1">
                    <a:lumMod val="85000"/>
                    <a:lumOff val="15000"/>
                  </a:schemeClr>
                </a:solidFill>
                <a:latin typeface="Arial Narrow" panose="020B0606020202030204" pitchFamily="34" charset="0"/>
                <a:ea typeface="Arial" charset="0"/>
                <a:cs typeface="Arial" charset="0"/>
              </a:rPr>
              <a:t>   The risk of</a:t>
            </a:r>
          </a:p>
          <a:p>
            <a:r>
              <a:rPr lang="en-US" sz="1100" dirty="0">
                <a:solidFill>
                  <a:schemeClr val="tx1">
                    <a:lumMod val="85000"/>
                    <a:lumOff val="15000"/>
                  </a:schemeClr>
                </a:solidFill>
                <a:latin typeface="Arial Narrow" panose="020B0606020202030204" pitchFamily="34" charset="0"/>
                <a:ea typeface="Arial" charset="0"/>
                <a:cs typeface="Arial" charset="0"/>
              </a:rPr>
              <a:t>  suffering</a:t>
            </a:r>
          </a:p>
          <a:p>
            <a:r>
              <a:rPr lang="en-US" sz="1100" b="1" dirty="0">
                <a:solidFill>
                  <a:schemeClr val="tx1">
                    <a:lumMod val="85000"/>
                    <a:lumOff val="15000"/>
                  </a:schemeClr>
                </a:solidFill>
                <a:latin typeface="Arial Narrow" panose="020B0606020202030204" pitchFamily="34" charset="0"/>
                <a:ea typeface="Arial" charset="0"/>
                <a:cs typeface="Arial" charset="0"/>
              </a:rPr>
              <a:t> A SECOND</a:t>
            </a:r>
          </a:p>
          <a:p>
            <a:r>
              <a:rPr lang="en-US" sz="1100" dirty="0">
                <a:solidFill>
                  <a:schemeClr val="tx1">
                    <a:lumMod val="85000"/>
                    <a:lumOff val="15000"/>
                  </a:schemeClr>
                </a:solidFill>
                <a:latin typeface="Arial Narrow" panose="020B0606020202030204" pitchFamily="34" charset="0"/>
                <a:ea typeface="Arial" charset="0"/>
                <a:cs typeface="Arial" charset="0"/>
              </a:rPr>
              <a:t> spine</a:t>
            </a:r>
          </a:p>
          <a:p>
            <a:r>
              <a:rPr lang="en-US" sz="1100" dirty="0">
                <a:solidFill>
                  <a:schemeClr val="tx1">
                    <a:lumMod val="85000"/>
                    <a:lumOff val="15000"/>
                  </a:schemeClr>
                </a:solidFill>
                <a:latin typeface="Arial Narrow" panose="020B0606020202030204" pitchFamily="34" charset="0"/>
                <a:ea typeface="Arial" charset="0"/>
                <a:cs typeface="Arial" charset="0"/>
              </a:rPr>
              <a:t>  fracture</a:t>
            </a:r>
          </a:p>
          <a:p>
            <a:r>
              <a:rPr lang="en-US" sz="1100" dirty="0">
                <a:solidFill>
                  <a:schemeClr val="tx1">
                    <a:lumMod val="85000"/>
                    <a:lumOff val="15000"/>
                  </a:schemeClr>
                </a:solidFill>
                <a:latin typeface="Arial Narrow" panose="020B0606020202030204" pitchFamily="34" charset="0"/>
                <a:ea typeface="Arial" charset="0"/>
                <a:cs typeface="Arial" charset="0"/>
              </a:rPr>
              <a:t>    within</a:t>
            </a:r>
          </a:p>
          <a:p>
            <a:r>
              <a:rPr lang="en-US" sz="1100" dirty="0">
                <a:solidFill>
                  <a:schemeClr val="tx1">
                    <a:lumMod val="85000"/>
                    <a:lumOff val="15000"/>
                  </a:schemeClr>
                </a:solidFill>
                <a:latin typeface="Arial Narrow" panose="020B0606020202030204" pitchFamily="34" charset="0"/>
                <a:ea typeface="Arial" charset="0"/>
                <a:cs typeface="Arial" charset="0"/>
              </a:rPr>
              <a:t>     the year</a:t>
            </a:r>
          </a:p>
          <a:p>
            <a:r>
              <a:rPr lang="en-US" sz="1100" dirty="0">
                <a:solidFill>
                  <a:schemeClr val="tx1">
                    <a:lumMod val="85000"/>
                    <a:lumOff val="15000"/>
                  </a:schemeClr>
                </a:solidFill>
                <a:latin typeface="Arial Narrow" panose="020B0606020202030204" pitchFamily="34" charset="0"/>
                <a:ea typeface="Arial" charset="0"/>
                <a:cs typeface="Arial" charset="0"/>
              </a:rPr>
              <a:t>       following</a:t>
            </a:r>
          </a:p>
          <a:p>
            <a:r>
              <a:rPr lang="en-US" sz="1100" dirty="0">
                <a:solidFill>
                  <a:schemeClr val="tx1">
                    <a:lumMod val="85000"/>
                    <a:lumOff val="15000"/>
                  </a:schemeClr>
                </a:solidFill>
                <a:latin typeface="Arial Narrow" panose="020B0606020202030204" pitchFamily="34" charset="0"/>
                <a:ea typeface="Arial" charset="0"/>
                <a:cs typeface="Arial" charset="0"/>
              </a:rPr>
              <a:t>      the first</a:t>
            </a:r>
          </a:p>
          <a:p>
            <a:r>
              <a:rPr lang="en-US" sz="1100" dirty="0">
                <a:solidFill>
                  <a:schemeClr val="tx1">
                    <a:lumMod val="85000"/>
                    <a:lumOff val="15000"/>
                  </a:schemeClr>
                </a:solidFill>
                <a:latin typeface="Arial Narrow" panose="020B0606020202030204" pitchFamily="34" charset="0"/>
                <a:ea typeface="Arial" charset="0"/>
                <a:cs typeface="Arial" charset="0"/>
              </a:rPr>
              <a:t>    one</a:t>
            </a:r>
          </a:p>
        </p:txBody>
      </p:sp>
      <p:pic>
        <p:nvPicPr>
          <p:cNvPr id="9" name="Graphic 8" descr="Woman">
            <a:extLst>
              <a:ext uri="{FF2B5EF4-FFF2-40B4-BE49-F238E27FC236}">
                <a16:creationId xmlns:a16="http://schemas.microsoft.com/office/drawing/2014/main" id="{3EBAFF08-44AD-4AF6-92FF-89EEA22A1E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1264" y="4549091"/>
            <a:ext cx="720000" cy="720000"/>
          </a:xfrm>
          <a:prstGeom prst="rect">
            <a:avLst/>
          </a:prstGeom>
        </p:spPr>
      </p:pic>
      <p:pic>
        <p:nvPicPr>
          <p:cNvPr id="23" name="Graphic 22" descr="Woman">
            <a:extLst>
              <a:ext uri="{FF2B5EF4-FFF2-40B4-BE49-F238E27FC236}">
                <a16:creationId xmlns:a16="http://schemas.microsoft.com/office/drawing/2014/main" id="{5121E64B-FC89-4C2A-A84E-FF20D80CF9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4295" y="4549091"/>
            <a:ext cx="720000" cy="720000"/>
          </a:xfrm>
          <a:prstGeom prst="rect">
            <a:avLst/>
          </a:prstGeom>
        </p:spPr>
      </p:pic>
      <p:pic>
        <p:nvPicPr>
          <p:cNvPr id="24" name="Graphic 23" descr="Woman">
            <a:extLst>
              <a:ext uri="{FF2B5EF4-FFF2-40B4-BE49-F238E27FC236}">
                <a16:creationId xmlns:a16="http://schemas.microsoft.com/office/drawing/2014/main" id="{F1762178-D4F8-471C-A9DF-B1887D64DD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87326" y="4549091"/>
            <a:ext cx="720000" cy="720000"/>
          </a:xfrm>
          <a:prstGeom prst="rect">
            <a:avLst/>
          </a:prstGeom>
        </p:spPr>
      </p:pic>
      <p:pic>
        <p:nvPicPr>
          <p:cNvPr id="22" name="Graphic 21" descr="Man">
            <a:extLst>
              <a:ext uri="{FF2B5EF4-FFF2-40B4-BE49-F238E27FC236}">
                <a16:creationId xmlns:a16="http://schemas.microsoft.com/office/drawing/2014/main" id="{2ADE3C4F-5D17-4ABB-8605-FBA3D16B80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5490" y="5342290"/>
            <a:ext cx="450000" cy="450000"/>
          </a:xfrm>
          <a:prstGeom prst="rect">
            <a:avLst/>
          </a:prstGeom>
        </p:spPr>
      </p:pic>
      <p:pic>
        <p:nvPicPr>
          <p:cNvPr id="30" name="Graphic 29" descr="Man">
            <a:extLst>
              <a:ext uri="{FF2B5EF4-FFF2-40B4-BE49-F238E27FC236}">
                <a16:creationId xmlns:a16="http://schemas.microsoft.com/office/drawing/2014/main" id="{578AFDDC-932B-4EE2-A37B-2F05D51035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28883" y="5342290"/>
            <a:ext cx="450000" cy="450000"/>
          </a:xfrm>
          <a:prstGeom prst="rect">
            <a:avLst/>
          </a:prstGeom>
        </p:spPr>
      </p:pic>
      <p:pic>
        <p:nvPicPr>
          <p:cNvPr id="34" name="Graphic 33" descr="Man">
            <a:extLst>
              <a:ext uri="{FF2B5EF4-FFF2-40B4-BE49-F238E27FC236}">
                <a16:creationId xmlns:a16="http://schemas.microsoft.com/office/drawing/2014/main" id="{D5248CBF-2FAE-4DD2-BF50-1EFA5A1AE8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62276" y="5342290"/>
            <a:ext cx="450000" cy="450000"/>
          </a:xfrm>
          <a:prstGeom prst="rect">
            <a:avLst/>
          </a:prstGeom>
        </p:spPr>
      </p:pic>
      <p:pic>
        <p:nvPicPr>
          <p:cNvPr id="35" name="Graphic 34" descr="Man">
            <a:extLst>
              <a:ext uri="{FF2B5EF4-FFF2-40B4-BE49-F238E27FC236}">
                <a16:creationId xmlns:a16="http://schemas.microsoft.com/office/drawing/2014/main" id="{9F9C5CC4-368F-4B13-BCA7-BF2C937560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5669" y="5342290"/>
            <a:ext cx="450000" cy="450000"/>
          </a:xfrm>
          <a:prstGeom prst="rect">
            <a:avLst/>
          </a:prstGeom>
        </p:spPr>
      </p:pic>
      <p:pic>
        <p:nvPicPr>
          <p:cNvPr id="36" name="Graphic 35" descr="Man">
            <a:extLst>
              <a:ext uri="{FF2B5EF4-FFF2-40B4-BE49-F238E27FC236}">
                <a16:creationId xmlns:a16="http://schemas.microsoft.com/office/drawing/2014/main" id="{596D8276-E0AC-4FE0-AC07-54C0F58857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29063" y="5342290"/>
            <a:ext cx="450000" cy="450000"/>
          </a:xfrm>
          <a:prstGeom prst="rect">
            <a:avLst/>
          </a:prstGeom>
        </p:spPr>
      </p:pic>
      <p:sp>
        <p:nvSpPr>
          <p:cNvPr id="39" name="Rectangle 38">
            <a:extLst>
              <a:ext uri="{FF2B5EF4-FFF2-40B4-BE49-F238E27FC236}">
                <a16:creationId xmlns:a16="http://schemas.microsoft.com/office/drawing/2014/main" id="{0266DADD-3DBB-40CA-BBB4-B73094557AFA}"/>
              </a:ext>
            </a:extLst>
          </p:cNvPr>
          <p:cNvSpPr/>
          <p:nvPr/>
        </p:nvSpPr>
        <p:spPr>
          <a:xfrm>
            <a:off x="2299064" y="4460562"/>
            <a:ext cx="1053142" cy="830997"/>
          </a:xfrm>
          <a:prstGeom prst="rect">
            <a:avLst/>
          </a:prstGeom>
        </p:spPr>
        <p:txBody>
          <a:bodyPr wrap="square">
            <a:spAutoFit/>
          </a:bodyPr>
          <a:lstStyle/>
          <a:p>
            <a:pPr algn="r"/>
            <a:r>
              <a:rPr lang="en-US" sz="3200" b="1" dirty="0">
                <a:solidFill>
                  <a:srgbClr val="C18567"/>
                </a:solidFill>
                <a:latin typeface="Arial Narrow" panose="020B0606020202030204" pitchFamily="34" charset="0"/>
                <a:ea typeface="Arial" charset="0"/>
                <a:cs typeface="Arial" charset="0"/>
              </a:rPr>
              <a:t>1</a:t>
            </a:r>
            <a:r>
              <a:rPr lang="en-US" sz="2400" dirty="0">
                <a:solidFill>
                  <a:schemeClr val="tx1">
                    <a:lumMod val="75000"/>
                    <a:lumOff val="25000"/>
                  </a:schemeClr>
                </a:solidFill>
                <a:latin typeface="Arial Narrow" panose="020B0606020202030204" pitchFamily="34" charset="0"/>
                <a:ea typeface="Arial" charset="0"/>
                <a:cs typeface="Arial" charset="0"/>
              </a:rPr>
              <a:t> in </a:t>
            </a:r>
            <a:r>
              <a:rPr lang="en-US" sz="3200" b="1" dirty="0">
                <a:solidFill>
                  <a:srgbClr val="C18567"/>
                </a:solidFill>
                <a:latin typeface="Arial Narrow" panose="020B0606020202030204" pitchFamily="34" charset="0"/>
                <a:ea typeface="Arial" charset="0"/>
                <a:cs typeface="Arial" charset="0"/>
              </a:rPr>
              <a:t>3</a:t>
            </a:r>
            <a:r>
              <a:rPr lang="en-US" sz="3200" dirty="0">
                <a:solidFill>
                  <a:schemeClr val="tx1">
                    <a:lumMod val="75000"/>
                    <a:lumOff val="25000"/>
                  </a:schemeClr>
                </a:solidFill>
                <a:latin typeface="Arial Narrow" panose="020B0606020202030204" pitchFamily="34" charset="0"/>
                <a:ea typeface="Arial" charset="0"/>
                <a:cs typeface="Arial" charset="0"/>
              </a:rPr>
              <a:t> </a:t>
            </a:r>
          </a:p>
          <a:p>
            <a:pPr algn="r"/>
            <a:r>
              <a:rPr lang="en-US" sz="1400" b="1" dirty="0">
                <a:solidFill>
                  <a:srgbClr val="AA6644"/>
                </a:solidFill>
                <a:latin typeface="Arial Narrow" panose="020B0606020202030204" pitchFamily="34" charset="0"/>
                <a:ea typeface="Arial" charset="0"/>
                <a:cs typeface="Arial" charset="0"/>
              </a:rPr>
              <a:t>women</a:t>
            </a:r>
          </a:p>
        </p:txBody>
      </p:sp>
      <p:sp>
        <p:nvSpPr>
          <p:cNvPr id="40" name="Rectangle 39">
            <a:extLst>
              <a:ext uri="{FF2B5EF4-FFF2-40B4-BE49-F238E27FC236}">
                <a16:creationId xmlns:a16="http://schemas.microsoft.com/office/drawing/2014/main" id="{38097A18-3B41-4707-9D3A-706995E473F4}"/>
              </a:ext>
            </a:extLst>
          </p:cNvPr>
          <p:cNvSpPr/>
          <p:nvPr/>
        </p:nvSpPr>
        <p:spPr>
          <a:xfrm>
            <a:off x="2274001" y="5175616"/>
            <a:ext cx="1053142" cy="830997"/>
          </a:xfrm>
          <a:prstGeom prst="rect">
            <a:avLst/>
          </a:prstGeom>
        </p:spPr>
        <p:txBody>
          <a:bodyPr wrap="square">
            <a:spAutoFit/>
          </a:bodyPr>
          <a:lstStyle/>
          <a:p>
            <a:pPr algn="r"/>
            <a:r>
              <a:rPr lang="en-US" sz="3200" b="1" dirty="0">
                <a:solidFill>
                  <a:srgbClr val="C9B469"/>
                </a:solidFill>
                <a:latin typeface="Arial Narrow" panose="020B0606020202030204" pitchFamily="34" charset="0"/>
                <a:ea typeface="Arial" charset="0"/>
                <a:cs typeface="Arial" charset="0"/>
              </a:rPr>
              <a:t>1</a:t>
            </a:r>
            <a:r>
              <a:rPr lang="en-US" sz="2400" dirty="0">
                <a:solidFill>
                  <a:srgbClr val="C9B469"/>
                </a:solidFill>
                <a:latin typeface="Arial Narrow" panose="020B0606020202030204" pitchFamily="34" charset="0"/>
                <a:ea typeface="Arial" charset="0"/>
                <a:cs typeface="Arial" charset="0"/>
              </a:rPr>
              <a:t> </a:t>
            </a:r>
            <a:r>
              <a:rPr lang="en-US" sz="2400" dirty="0">
                <a:solidFill>
                  <a:schemeClr val="tx1">
                    <a:lumMod val="75000"/>
                    <a:lumOff val="25000"/>
                  </a:schemeClr>
                </a:solidFill>
                <a:latin typeface="Arial Narrow" panose="020B0606020202030204" pitchFamily="34" charset="0"/>
                <a:ea typeface="Arial" charset="0"/>
                <a:cs typeface="Arial" charset="0"/>
              </a:rPr>
              <a:t>in </a:t>
            </a:r>
            <a:r>
              <a:rPr lang="en-US" sz="3200" b="1" dirty="0">
                <a:solidFill>
                  <a:srgbClr val="C9B469"/>
                </a:solidFill>
                <a:latin typeface="Arial Narrow" panose="020B0606020202030204" pitchFamily="34" charset="0"/>
                <a:ea typeface="Arial" charset="0"/>
                <a:cs typeface="Arial" charset="0"/>
              </a:rPr>
              <a:t>5</a:t>
            </a:r>
            <a:endParaRPr lang="en-US" sz="3200" dirty="0">
              <a:solidFill>
                <a:srgbClr val="C9B469"/>
              </a:solidFill>
              <a:latin typeface="Arial Narrow" panose="020B0606020202030204" pitchFamily="34" charset="0"/>
              <a:ea typeface="Arial" charset="0"/>
              <a:cs typeface="Arial" charset="0"/>
            </a:endParaRPr>
          </a:p>
          <a:p>
            <a:pPr algn="r"/>
            <a:r>
              <a:rPr lang="en-US" sz="1400" b="1" dirty="0">
                <a:solidFill>
                  <a:srgbClr val="C9B469"/>
                </a:solidFill>
                <a:latin typeface="Arial Narrow" panose="020B0606020202030204" pitchFamily="34" charset="0"/>
                <a:ea typeface="Arial" charset="0"/>
                <a:cs typeface="Arial" charset="0"/>
              </a:rPr>
              <a:t>men</a:t>
            </a:r>
          </a:p>
        </p:txBody>
      </p:sp>
      <p:cxnSp>
        <p:nvCxnSpPr>
          <p:cNvPr id="26" name="Straight Connector 25">
            <a:extLst>
              <a:ext uri="{FF2B5EF4-FFF2-40B4-BE49-F238E27FC236}">
                <a16:creationId xmlns:a16="http://schemas.microsoft.com/office/drawing/2014/main" id="{88798D5E-2D00-4856-8D3C-FB6699A84E94}"/>
              </a:ext>
            </a:extLst>
          </p:cNvPr>
          <p:cNvCxnSpPr/>
          <p:nvPr/>
        </p:nvCxnSpPr>
        <p:spPr>
          <a:xfrm>
            <a:off x="3381243" y="4578041"/>
            <a:ext cx="0" cy="1296000"/>
          </a:xfrm>
          <a:prstGeom prst="line">
            <a:avLst/>
          </a:prstGeom>
          <a:ln w="38100">
            <a:solidFill>
              <a:srgbClr val="AA6644"/>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B1FFCEC-B3C5-4484-8583-F67AE6CF998B}"/>
              </a:ext>
            </a:extLst>
          </p:cNvPr>
          <p:cNvSpPr/>
          <p:nvPr/>
        </p:nvSpPr>
        <p:spPr>
          <a:xfrm>
            <a:off x="3466588" y="4715072"/>
            <a:ext cx="2437654" cy="1138773"/>
          </a:xfrm>
          <a:prstGeom prst="rect">
            <a:avLst/>
          </a:prstGeom>
        </p:spPr>
        <p:txBody>
          <a:bodyPr wrap="square">
            <a:spAutoFit/>
          </a:bodyPr>
          <a:lstStyle/>
          <a:p>
            <a:r>
              <a:rPr lang="en-US" sz="1600" dirty="0">
                <a:solidFill>
                  <a:schemeClr val="tx1">
                    <a:lumMod val="75000"/>
                    <a:lumOff val="25000"/>
                  </a:schemeClr>
                </a:solidFill>
                <a:latin typeface="Arial Narrow" panose="020B0606020202030204" pitchFamily="34" charset="0"/>
                <a:ea typeface="Arial" charset="0"/>
                <a:cs typeface="Arial" charset="0"/>
              </a:rPr>
              <a:t>will suffer from an </a:t>
            </a:r>
          </a:p>
          <a:p>
            <a:r>
              <a:rPr lang="en-US" b="1" dirty="0">
                <a:solidFill>
                  <a:srgbClr val="AA6644"/>
                </a:solidFill>
                <a:latin typeface="Arial Narrow" panose="020B0606020202030204" pitchFamily="34" charset="0"/>
                <a:ea typeface="Arial" charset="0"/>
                <a:cs typeface="Arial" charset="0"/>
              </a:rPr>
              <a:t>OSTEOPOROTIC </a:t>
            </a:r>
          </a:p>
          <a:p>
            <a:r>
              <a:rPr lang="en-US" b="1" dirty="0">
                <a:solidFill>
                  <a:srgbClr val="AA6644"/>
                </a:solidFill>
                <a:latin typeface="Arial Narrow" panose="020B0606020202030204" pitchFamily="34" charset="0"/>
                <a:ea typeface="Arial" charset="0"/>
                <a:cs typeface="Arial" charset="0"/>
              </a:rPr>
              <a:t>FRACTURE</a:t>
            </a:r>
            <a:r>
              <a:rPr lang="en-US" sz="1600" dirty="0">
                <a:solidFill>
                  <a:schemeClr val="tx1">
                    <a:lumMod val="75000"/>
                    <a:lumOff val="25000"/>
                  </a:schemeClr>
                </a:solidFill>
                <a:latin typeface="Arial Narrow" panose="020B0606020202030204" pitchFamily="34" charset="0"/>
                <a:ea typeface="Arial" charset="0"/>
                <a:cs typeface="Arial" charset="0"/>
              </a:rPr>
              <a:t> during </a:t>
            </a:r>
          </a:p>
          <a:p>
            <a:r>
              <a:rPr lang="en-US" sz="1600" dirty="0">
                <a:solidFill>
                  <a:schemeClr val="tx1">
                    <a:lumMod val="75000"/>
                    <a:lumOff val="25000"/>
                  </a:schemeClr>
                </a:solidFill>
                <a:latin typeface="Arial Narrow" panose="020B0606020202030204" pitchFamily="34" charset="0"/>
                <a:ea typeface="Arial" charset="0"/>
                <a:cs typeface="Arial" charset="0"/>
              </a:rPr>
              <a:t>their lifetime</a:t>
            </a:r>
          </a:p>
        </p:txBody>
      </p:sp>
      <p:pic>
        <p:nvPicPr>
          <p:cNvPr id="28" name="Graphic 27" descr="Medicine">
            <a:extLst>
              <a:ext uri="{FF2B5EF4-FFF2-40B4-BE49-F238E27FC236}">
                <a16:creationId xmlns:a16="http://schemas.microsoft.com/office/drawing/2014/main" id="{53687BF6-94DA-47AB-99FF-B221D2D5A7F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9890" y="4558571"/>
            <a:ext cx="914400" cy="914400"/>
          </a:xfrm>
          <a:prstGeom prst="rect">
            <a:avLst/>
          </a:prstGeom>
        </p:spPr>
      </p:pic>
      <p:sp>
        <p:nvSpPr>
          <p:cNvPr id="47" name="Rectangle 46">
            <a:extLst>
              <a:ext uri="{FF2B5EF4-FFF2-40B4-BE49-F238E27FC236}">
                <a16:creationId xmlns:a16="http://schemas.microsoft.com/office/drawing/2014/main" id="{3D7DBFC3-F3E2-4567-BCD1-BFFC8A23EE9A}"/>
              </a:ext>
            </a:extLst>
          </p:cNvPr>
          <p:cNvSpPr/>
          <p:nvPr/>
        </p:nvSpPr>
        <p:spPr>
          <a:xfrm>
            <a:off x="6266264" y="4502039"/>
            <a:ext cx="1797461" cy="156966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t>Several effective </a:t>
            </a:r>
            <a:br>
              <a:rPr kumimoji="0" lang="en-US" sz="1600" b="0"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br>
            <a:r>
              <a:rPr kumimoji="0" lang="en-US" sz="1600" b="0"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t>medications can </a:t>
            </a:r>
            <a:br>
              <a:rPr kumimoji="0" lang="en-US" sz="1600" b="0"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br>
            <a:r>
              <a:rPr kumimoji="0" lang="en-US" sz="1600" b="1" i="0" u="none" strike="noStrike" kern="0" cap="none" spc="0" normalizeH="0" baseline="0" noProof="0" dirty="0">
                <a:ln>
                  <a:noFill/>
                </a:ln>
                <a:solidFill>
                  <a:srgbClr val="AA6644"/>
                </a:solidFill>
                <a:effectLst/>
                <a:uLnTx/>
                <a:uFillTx/>
                <a:latin typeface="Arial Narrow" panose="020B0606020202030204" pitchFamily="34" charset="0"/>
                <a:ea typeface="Arial" charset="0"/>
                <a:cs typeface="Arial" charset="0"/>
              </a:rPr>
              <a:t>REDUCE FRACTURE RISK </a:t>
            </a:r>
            <a:r>
              <a:rPr kumimoji="0" lang="en-US" sz="1600" b="0"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t>by </a:t>
            </a:r>
            <a:r>
              <a:rPr kumimoji="0" lang="en-US" sz="1600" b="1" i="0" u="none" strike="noStrike" kern="0" cap="none" spc="0" normalizeH="0" baseline="0" noProof="0" dirty="0">
                <a:ln>
                  <a:noFill/>
                </a:ln>
                <a:solidFill>
                  <a:srgbClr val="D3A791"/>
                </a:solidFill>
                <a:effectLst/>
                <a:uLnTx/>
                <a:uFillTx/>
                <a:latin typeface="Arial Narrow" panose="020B0606020202030204" pitchFamily="34" charset="0"/>
                <a:ea typeface="Arial" charset="0"/>
                <a:cs typeface="Arial" charset="0"/>
              </a:rPr>
              <a:t>30–70% </a:t>
            </a:r>
            <a:r>
              <a:rPr kumimoji="0" lang="en-US" sz="1600" b="1" i="0" u="none" strike="noStrike" kern="0" cap="none" spc="0" normalizeH="0" baseline="0" noProof="0" dirty="0">
                <a:ln>
                  <a:noFill/>
                </a:ln>
                <a:solidFill>
                  <a:srgbClr val="595959"/>
                </a:solidFill>
                <a:effectLst/>
                <a:uLnTx/>
                <a:uFillTx/>
                <a:latin typeface="Arial Narrow" panose="020B0606020202030204" pitchFamily="34" charset="0"/>
                <a:ea typeface="Arial" charset="0"/>
                <a:cs typeface="Arial" charset="0"/>
              </a:rPr>
              <a:t>within one year after treatment </a:t>
            </a:r>
          </a:p>
        </p:txBody>
      </p:sp>
    </p:spTree>
    <p:extLst>
      <p:ext uri="{BB962C8B-B14F-4D97-AF65-F5344CB8AC3E}">
        <p14:creationId xmlns:p14="http://schemas.microsoft.com/office/powerpoint/2010/main" val="401118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20" grpId="0"/>
      <p:bldP spid="39" grpId="0"/>
      <p:bldP spid="40" grpId="0"/>
      <p:bldP spid="43"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8771"/>
            <a:ext cx="7389845" cy="892552"/>
          </a:xfrm>
          <a:prstGeom prst="rect">
            <a:avLst/>
          </a:prstGeom>
        </p:spPr>
        <p:txBody>
          <a:bodyPr wrap="square">
            <a:spAutoFit/>
          </a:bodyPr>
          <a:lstStyle/>
          <a:p>
            <a:pPr lvl="0" defTabSz="342991">
              <a:defRPr/>
            </a:pPr>
            <a:r>
              <a:rPr lang="en-US" sz="2600" b="1" dirty="0">
                <a:solidFill>
                  <a:srgbClr val="7B4A31"/>
                </a:solidFill>
                <a:latin typeface="Arial Narrow" panose="020B0606020202030204" pitchFamily="34" charset="0"/>
              </a:rPr>
              <a:t>Fractures from Osteoporosis are more Prevalent than Heart Attack, Stroke and Breast Cancer Combined</a:t>
            </a:r>
            <a:r>
              <a:rPr lang="en-US" sz="2600" b="1" baseline="30000" dirty="0">
                <a:solidFill>
                  <a:srgbClr val="7B4A31"/>
                </a:solidFill>
                <a:latin typeface="Arial Narrow" panose="020B0606020202030204" pitchFamily="34" charset="0"/>
              </a:rPr>
              <a:t>1</a:t>
            </a:r>
            <a:endParaRPr kumimoji="0" lang="en-US" sz="2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r>
              <a:rPr lang="en-CA" sz="1000" dirty="0">
                <a:solidFill>
                  <a:schemeClr val="bg2">
                    <a:lumMod val="25000"/>
                  </a:schemeClr>
                </a:solidFill>
                <a:latin typeface="Arial Narrow" panose="020B0606020202030204" pitchFamily="34" charset="0"/>
                <a:cs typeface="Helvetica" panose="020B0604020202020204" pitchFamily="34" charset="0"/>
              </a:rPr>
              <a:t>1. Leslie WD, et al. </a:t>
            </a:r>
            <a:r>
              <a:rPr lang="en-CA" sz="1000" i="1" dirty="0" err="1">
                <a:solidFill>
                  <a:schemeClr val="bg2">
                    <a:lumMod val="25000"/>
                  </a:schemeClr>
                </a:solidFill>
                <a:latin typeface="Arial Narrow" panose="020B0606020202030204" pitchFamily="34" charset="0"/>
                <a:cs typeface="Helvetica" panose="020B0604020202020204" pitchFamily="34" charset="0"/>
              </a:rPr>
              <a:t>Osteoporos</a:t>
            </a:r>
            <a:r>
              <a:rPr lang="en-CA" sz="1000" i="1" dirty="0">
                <a:solidFill>
                  <a:schemeClr val="bg2">
                    <a:lumMod val="25000"/>
                  </a:schemeClr>
                </a:solidFill>
                <a:latin typeface="Arial Narrow" panose="020B0606020202030204" pitchFamily="34" charset="0"/>
                <a:cs typeface="Helvetica" panose="020B0604020202020204" pitchFamily="34" charset="0"/>
              </a:rPr>
              <a:t> Int  </a:t>
            </a:r>
            <a:r>
              <a:rPr lang="en-CA" sz="1000" dirty="0">
                <a:solidFill>
                  <a:schemeClr val="bg2">
                    <a:lumMod val="25000"/>
                  </a:schemeClr>
                </a:solidFill>
                <a:latin typeface="Arial Narrow" panose="020B0606020202030204" pitchFamily="34" charset="0"/>
                <a:cs typeface="Helvetica" panose="020B0604020202020204" pitchFamily="34" charset="0"/>
              </a:rPr>
              <a:t>2010; 21:1317‐1322; 2. Burge J, et al. </a:t>
            </a:r>
            <a:r>
              <a:rPr lang="en-CA" sz="1000" i="1" dirty="0">
                <a:solidFill>
                  <a:schemeClr val="bg2">
                    <a:lumMod val="25000"/>
                  </a:schemeClr>
                </a:solidFill>
                <a:latin typeface="Arial Narrow" panose="020B0606020202030204" pitchFamily="34" charset="0"/>
                <a:cs typeface="Helvetica" panose="020B0604020202020204" pitchFamily="34" charset="0"/>
              </a:rPr>
              <a:t>J Bone Miner Res </a:t>
            </a:r>
            <a:r>
              <a:rPr lang="en-CA" sz="1000" dirty="0">
                <a:solidFill>
                  <a:schemeClr val="bg2">
                    <a:lumMod val="25000"/>
                  </a:schemeClr>
                </a:solidFill>
                <a:latin typeface="Arial Narrow" panose="020B0606020202030204" pitchFamily="34" charset="0"/>
                <a:cs typeface="Helvetica" panose="020B0604020202020204" pitchFamily="34" charset="0"/>
              </a:rPr>
              <a:t>2007;22:465-475; </a:t>
            </a:r>
          </a:p>
          <a:p>
            <a:pPr defTabSz="685800" fontAlgn="base">
              <a:spcBef>
                <a:spcPct val="0"/>
              </a:spcBef>
              <a:spcAft>
                <a:spcPct val="0"/>
              </a:spcAft>
            </a:pPr>
            <a:r>
              <a:rPr lang="en-CA" sz="1000" dirty="0">
                <a:solidFill>
                  <a:schemeClr val="bg2">
                    <a:lumMod val="25000"/>
                  </a:schemeClr>
                </a:solidFill>
                <a:latin typeface="Arial Narrow" panose="020B0606020202030204" pitchFamily="34" charset="0"/>
                <a:cs typeface="Helvetica" panose="020B0604020202020204" pitchFamily="34" charset="0"/>
              </a:rPr>
              <a:t>3. </a:t>
            </a:r>
            <a:r>
              <a:rPr lang="en-CA" sz="1000" dirty="0">
                <a:solidFill>
                  <a:schemeClr val="bg2">
                    <a:lumMod val="25000"/>
                  </a:schemeClr>
                </a:solidFill>
                <a:latin typeface="Arial Narrow" panose="020B0606020202030204" pitchFamily="34" charset="0"/>
                <a:ea typeface="ヒラギノ角ゴ Pro W3"/>
                <a:cs typeface="Helvetica" panose="020B0604020202020204" pitchFamily="34" charset="0"/>
              </a:rPr>
              <a:t>Canadian Institute for Health Information (2009) Health Indicators</a:t>
            </a:r>
            <a:r>
              <a:rPr lang="en-CA" sz="1000" dirty="0">
                <a:solidFill>
                  <a:schemeClr val="bg2">
                    <a:lumMod val="25000"/>
                  </a:schemeClr>
                </a:solidFill>
                <a:latin typeface="Arial Narrow" panose="020B0606020202030204" pitchFamily="34" charset="0"/>
                <a:cs typeface="Helvetica" panose="020B0604020202020204" pitchFamily="34" charset="0"/>
              </a:rPr>
              <a:t>; 4. Canadian Cancer Society 2009.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7" name="Rectangle 166">
            <a:extLst>
              <a:ext uri="{FF2B5EF4-FFF2-40B4-BE49-F238E27FC236}">
                <a16:creationId xmlns:a16="http://schemas.microsoft.com/office/drawing/2014/main" id="{0B3AF04B-B8E7-47E1-98F7-EDEA0D398ADD}"/>
              </a:ext>
            </a:extLst>
          </p:cNvPr>
          <p:cNvSpPr/>
          <p:nvPr/>
        </p:nvSpPr>
        <p:spPr>
          <a:xfrm>
            <a:off x="789591" y="5819654"/>
            <a:ext cx="5602557" cy="400110"/>
          </a:xfrm>
          <a:prstGeom prst="rect">
            <a:avLst/>
          </a:prstGeom>
        </p:spPr>
        <p:txBody>
          <a:bodyPr wrap="square">
            <a:spAutoFit/>
          </a:bodyPr>
          <a:lstStyle/>
          <a:p>
            <a:pPr marL="214313" indent="-214313" defTabSz="685800" fontAlgn="base">
              <a:spcBef>
                <a:spcPct val="0"/>
              </a:spcBef>
              <a:spcAft>
                <a:spcPct val="0"/>
              </a:spcAft>
            </a:pPr>
            <a:r>
              <a:rPr lang="en-CA" sz="1000" baseline="30000" dirty="0">
                <a:solidFill>
                  <a:prstClr val="black"/>
                </a:solidFill>
                <a:latin typeface="Arial Narrow" panose="020B0606020202030204" pitchFamily="34" charset="0"/>
                <a:cs typeface="Helvetica" panose="020B0604020202020204" pitchFamily="34" charset="0"/>
              </a:rPr>
              <a:t>*</a:t>
            </a:r>
            <a:r>
              <a:rPr lang="en-CA" sz="1000" dirty="0">
                <a:solidFill>
                  <a:prstClr val="black"/>
                </a:solidFill>
                <a:latin typeface="Arial Narrow" panose="020B0606020202030204" pitchFamily="34" charset="0"/>
                <a:cs typeface="Helvetica" panose="020B0604020202020204" pitchFamily="34" charset="0"/>
              </a:rPr>
              <a:t>Canadian hip fractures from (1); Non-hip fracture data extrapolated from (2).</a:t>
            </a:r>
          </a:p>
          <a:p>
            <a:pPr marL="214313" indent="-214313" defTabSz="685800" fontAlgn="base">
              <a:spcBef>
                <a:spcPct val="0"/>
              </a:spcBef>
              <a:spcAft>
                <a:spcPct val="0"/>
              </a:spcAft>
            </a:pPr>
            <a:r>
              <a:rPr lang="en-US" sz="1000" baseline="30000" dirty="0">
                <a:solidFill>
                  <a:prstClr val="black"/>
                </a:solidFill>
                <a:latin typeface="Arial Narrow" panose="020B0606020202030204" pitchFamily="34" charset="0"/>
                <a:cs typeface="Helvetica" panose="020B0604020202020204" pitchFamily="34" charset="0"/>
              </a:rPr>
              <a:t>†</a:t>
            </a:r>
            <a:r>
              <a:rPr lang="en-US" sz="1000" dirty="0">
                <a:solidFill>
                  <a:prstClr val="black"/>
                </a:solidFill>
                <a:latin typeface="Arial Narrow" panose="020B0606020202030204" pitchFamily="34" charset="0"/>
                <a:cs typeface="Helvetica" panose="020B0604020202020204" pitchFamily="34" charset="0"/>
              </a:rPr>
              <a:t>Other represents non-osteoporotic fractures  sites (humerus, clavicle, hands/fingers, patella, tibia, fibula).</a:t>
            </a:r>
            <a:r>
              <a:rPr lang="en-US" sz="1000" baseline="30000" dirty="0">
                <a:solidFill>
                  <a:prstClr val="black"/>
                </a:solidFill>
                <a:latin typeface="Arial Narrow" panose="020B0606020202030204" pitchFamily="34" charset="0"/>
                <a:cs typeface="Helvetica" panose="020B0604020202020204" pitchFamily="34" charset="0"/>
              </a:rPr>
              <a:t>2</a:t>
            </a:r>
            <a:endParaRPr lang="en-CA" sz="1000" dirty="0">
              <a:solidFill>
                <a:prstClr val="black"/>
              </a:solidFill>
              <a:latin typeface="Arial Narrow" panose="020B0606020202030204" pitchFamily="34" charset="0"/>
              <a:cs typeface="Helvetica" panose="020B0604020202020204" pitchFamily="34" charset="0"/>
            </a:endParaRPr>
          </a:p>
        </p:txBody>
      </p:sp>
      <p:pic>
        <p:nvPicPr>
          <p:cNvPr id="8" name="Picture 7">
            <a:extLst>
              <a:ext uri="{FF2B5EF4-FFF2-40B4-BE49-F238E27FC236}">
                <a16:creationId xmlns:a16="http://schemas.microsoft.com/office/drawing/2014/main" id="{040FB2A2-B5C9-4C94-9049-66121ED967E5}"/>
              </a:ext>
            </a:extLst>
          </p:cNvPr>
          <p:cNvPicPr>
            <a:picLocks noChangeAspect="1"/>
          </p:cNvPicPr>
          <p:nvPr/>
        </p:nvPicPr>
        <p:blipFill>
          <a:blip r:embed="rId4"/>
          <a:stretch>
            <a:fillRect/>
          </a:stretch>
        </p:blipFill>
        <p:spPr>
          <a:xfrm>
            <a:off x="478709" y="2199355"/>
            <a:ext cx="8413967" cy="3482651"/>
          </a:xfrm>
          <a:prstGeom prst="rect">
            <a:avLst/>
          </a:prstGeom>
        </p:spPr>
      </p:pic>
      <p:sp>
        <p:nvSpPr>
          <p:cNvPr id="168" name="Text Box 34">
            <a:extLst>
              <a:ext uri="{FF2B5EF4-FFF2-40B4-BE49-F238E27FC236}">
                <a16:creationId xmlns:a16="http://schemas.microsoft.com/office/drawing/2014/main" id="{F3CC0EF6-AD5E-491A-9F2E-DB17D5E8C26E}"/>
              </a:ext>
            </a:extLst>
          </p:cNvPr>
          <p:cNvSpPr txBox="1">
            <a:spLocks noChangeArrowheads="1"/>
          </p:cNvSpPr>
          <p:nvPr/>
        </p:nvSpPr>
        <p:spPr bwMode="auto">
          <a:xfrm>
            <a:off x="1601543" y="2102288"/>
            <a:ext cx="885374" cy="25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tabLst>
                <a:tab pos="542925" algn="l"/>
              </a:tabLst>
            </a:pPr>
            <a:r>
              <a:rPr lang="en-GB" sz="1800" b="1" dirty="0">
                <a:solidFill>
                  <a:schemeClr val="bg2">
                    <a:lumMod val="25000"/>
                  </a:schemeClr>
                </a:solidFill>
                <a:latin typeface="Arial Narrow" panose="020B0606020202030204" pitchFamily="34" charset="0"/>
                <a:cs typeface="Helvetica" panose="020B0604020202020204" pitchFamily="34" charset="0"/>
              </a:rPr>
              <a:t>153,400</a:t>
            </a:r>
            <a:endParaRPr lang="en-GB" sz="1800" b="1" baseline="30000" dirty="0">
              <a:solidFill>
                <a:schemeClr val="bg2">
                  <a:lumMod val="25000"/>
                </a:schemeClr>
              </a:solidFill>
              <a:latin typeface="Arial Narrow" panose="020B0606020202030204" pitchFamily="34" charset="0"/>
              <a:cs typeface="Helvetica" panose="020B0604020202020204" pitchFamily="34" charset="0"/>
            </a:endParaRPr>
          </a:p>
        </p:txBody>
      </p:sp>
      <p:sp>
        <p:nvSpPr>
          <p:cNvPr id="10" name="Rectangle 9">
            <a:extLst>
              <a:ext uri="{FF2B5EF4-FFF2-40B4-BE49-F238E27FC236}">
                <a16:creationId xmlns:a16="http://schemas.microsoft.com/office/drawing/2014/main" id="{7B43CEFD-788F-49BA-8427-97035EC17166}"/>
              </a:ext>
            </a:extLst>
          </p:cNvPr>
          <p:cNvSpPr/>
          <p:nvPr/>
        </p:nvSpPr>
        <p:spPr>
          <a:xfrm>
            <a:off x="478709" y="1479281"/>
            <a:ext cx="8309690" cy="461665"/>
          </a:xfrm>
          <a:prstGeom prst="rect">
            <a:avLst/>
          </a:prstGeom>
        </p:spPr>
        <p:txBody>
          <a:bodyPr wrap="square">
            <a:spAutoFit/>
          </a:bodyPr>
          <a:lstStyle/>
          <a:p>
            <a:pPr marL="85725" indent="0" algn="ctr">
              <a:buFont typeface="Arial" charset="0"/>
              <a:buNone/>
            </a:pPr>
            <a:r>
              <a:rPr lang="en-CA" sz="2400" b="1" kern="0" dirty="0">
                <a:solidFill>
                  <a:srgbClr val="C18567"/>
                </a:solidFill>
                <a:latin typeface="Arial Narrow" panose="020B0606020202030204" pitchFamily="34" charset="0"/>
                <a:cs typeface="Helvetica" panose="020B0604020202020204" pitchFamily="34" charset="0"/>
              </a:rPr>
              <a:t>Prevalence in Canadian Women</a:t>
            </a:r>
            <a:endParaRPr lang="en-CA" sz="2400" b="1" kern="0" baseline="30000" dirty="0">
              <a:solidFill>
                <a:srgbClr val="C18567"/>
              </a:solidFill>
              <a:latin typeface="Arial Narrow" panose="020B0606020202030204" pitchFamily="34" charset="0"/>
              <a:cs typeface="Helvetica" panose="020B0604020202020204" pitchFamily="34" charset="0"/>
            </a:endParaRPr>
          </a:p>
        </p:txBody>
      </p:sp>
      <p:sp>
        <p:nvSpPr>
          <p:cNvPr id="169" name="Text Box 19">
            <a:extLst>
              <a:ext uri="{FF2B5EF4-FFF2-40B4-BE49-F238E27FC236}">
                <a16:creationId xmlns:a16="http://schemas.microsoft.com/office/drawing/2014/main" id="{FB8F6A7A-258D-4638-BE3A-1211AE53680D}"/>
              </a:ext>
            </a:extLst>
          </p:cNvPr>
          <p:cNvSpPr txBox="1">
            <a:spLocks noChangeArrowheads="1"/>
          </p:cNvSpPr>
          <p:nvPr/>
        </p:nvSpPr>
        <p:spPr bwMode="auto">
          <a:xfrm rot="16200000">
            <a:off x="-1344316" y="3764373"/>
            <a:ext cx="3318284" cy="26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770" tIns="33210" rIns="67770" bIns="3321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ts val="572"/>
              </a:spcBef>
              <a:spcAft>
                <a:spcPct val="0"/>
              </a:spcAft>
              <a:buClr>
                <a:srgbClr val="FFFFFF"/>
              </a:buClr>
              <a:buSzPct val="58000"/>
            </a:pPr>
            <a:r>
              <a:rPr lang="en-GB" sz="1400" b="1" dirty="0">
                <a:solidFill>
                  <a:schemeClr val="bg2">
                    <a:lumMod val="25000"/>
                  </a:schemeClr>
                </a:solidFill>
                <a:latin typeface="Arial Narrow" panose="020B0606020202030204" pitchFamily="34" charset="0"/>
                <a:cs typeface="Helvetica" panose="020B0604020202020204" pitchFamily="34" charset="0"/>
              </a:rPr>
              <a:t>Annual incidence of common diseases</a:t>
            </a:r>
          </a:p>
        </p:txBody>
      </p:sp>
    </p:spTree>
    <p:extLst>
      <p:ext uri="{BB962C8B-B14F-4D97-AF65-F5344CB8AC3E}">
        <p14:creationId xmlns:p14="http://schemas.microsoft.com/office/powerpoint/2010/main" val="40243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9482" y="0"/>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What is the best way to explain osteoporosis to your patients?</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916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endParaRPr lang="en-CA" sz="1000" dirty="0">
              <a:solidFill>
                <a:schemeClr val="bg2">
                  <a:lumMod val="25000"/>
                </a:schemeClr>
              </a:solidFill>
              <a:latin typeface="Arial Narrow" panose="020B0606020202030204" pitchFamily="34" charset="0"/>
              <a:cs typeface="Helvetica"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EEECE6B4-C775-4B76-B4BA-16406B6BD37F}"/>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flipH="1">
            <a:off x="676766" y="2452600"/>
            <a:ext cx="2691735" cy="3930212"/>
          </a:xfrm>
          <a:prstGeom prst="rect">
            <a:avLst/>
          </a:prstGeom>
        </p:spPr>
      </p:pic>
      <p:pic>
        <p:nvPicPr>
          <p:cNvPr id="13" name="Picture 12" descr="A close up of a womans face&#10;&#10;Description automatically generated">
            <a:extLst>
              <a:ext uri="{FF2B5EF4-FFF2-40B4-BE49-F238E27FC236}">
                <a16:creationId xmlns:a16="http://schemas.microsoft.com/office/drawing/2014/main" id="{AF810A40-158E-4C0B-AE5B-72C2EFFF354D}"/>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079112" y="2551198"/>
            <a:ext cx="2885584" cy="3847446"/>
          </a:xfrm>
          <a:prstGeom prst="rect">
            <a:avLst/>
          </a:prstGeom>
        </p:spPr>
      </p:pic>
      <p:sp>
        <p:nvSpPr>
          <p:cNvPr id="16" name="Rectangle 15">
            <a:extLst>
              <a:ext uri="{FF2B5EF4-FFF2-40B4-BE49-F238E27FC236}">
                <a16:creationId xmlns:a16="http://schemas.microsoft.com/office/drawing/2014/main" id="{A48D003D-AAF1-4EB3-8E67-BB36EB3C5769}"/>
              </a:ext>
            </a:extLst>
          </p:cNvPr>
          <p:cNvSpPr/>
          <p:nvPr/>
        </p:nvSpPr>
        <p:spPr>
          <a:xfrm>
            <a:off x="-20233" y="1450838"/>
            <a:ext cx="8822267" cy="903067"/>
          </a:xfrm>
          <a:prstGeom prst="rect">
            <a:avLst/>
          </a:prstGeom>
        </p:spPr>
        <p:txBody>
          <a:bodyPr wrap="square" anchor="ctr">
            <a:spAutoFit/>
          </a:bodyPr>
          <a:lstStyle/>
          <a:p>
            <a:pPr marL="342900" lvl="0" indent="-342900" defTabSz="914400">
              <a:buClr>
                <a:srgbClr val="C18567"/>
              </a:buClr>
              <a:buFont typeface="Wingdings" panose="05000000000000000000" pitchFamily="2" charset="2"/>
              <a:buChar char="§"/>
              <a:defRPr/>
            </a:pPr>
            <a:r>
              <a:rPr lang="en-US" sz="2000" b="1" kern="0" dirty="0">
                <a:solidFill>
                  <a:schemeClr val="tx1">
                    <a:lumMod val="75000"/>
                    <a:lumOff val="25000"/>
                  </a:schemeClr>
                </a:solidFill>
                <a:latin typeface="Arial Narrow" panose="020B0606020202030204" pitchFamily="34" charset="0"/>
              </a:rPr>
              <a:t>Younger patients fear disfiguring kyphosis; vertebral fractures occur early in osteoporosis</a:t>
            </a:r>
          </a:p>
          <a:p>
            <a:pPr marL="342900" lvl="0" indent="-342900" defTabSz="914400">
              <a:buClr>
                <a:srgbClr val="C18567"/>
              </a:buClr>
              <a:buFont typeface="Wingdings" panose="05000000000000000000" pitchFamily="2" charset="2"/>
              <a:buChar char="§"/>
              <a:defRPr/>
            </a:pPr>
            <a:r>
              <a:rPr lang="en-US" sz="2000" b="1" kern="0" dirty="0">
                <a:solidFill>
                  <a:schemeClr val="tx1">
                    <a:lumMod val="75000"/>
                    <a:lumOff val="25000"/>
                  </a:schemeClr>
                </a:solidFill>
                <a:latin typeface="Arial Narrow" panose="020B0606020202030204" pitchFamily="34" charset="0"/>
              </a:rPr>
              <a:t>17% of women over age 65 have a vertebral fracture, mostly undetected.</a:t>
            </a:r>
          </a:p>
        </p:txBody>
      </p:sp>
      <p:sp>
        <p:nvSpPr>
          <p:cNvPr id="2" name="TextBox 1">
            <a:extLst>
              <a:ext uri="{FF2B5EF4-FFF2-40B4-BE49-F238E27FC236}">
                <a16:creationId xmlns:a16="http://schemas.microsoft.com/office/drawing/2014/main" id="{9531D460-11C6-4314-A9A7-F5CC979BDF0E}"/>
              </a:ext>
            </a:extLst>
          </p:cNvPr>
          <p:cNvSpPr txBox="1"/>
          <p:nvPr/>
        </p:nvSpPr>
        <p:spPr>
          <a:xfrm>
            <a:off x="2781528" y="4811050"/>
            <a:ext cx="1335384" cy="1569660"/>
          </a:xfrm>
          <a:prstGeom prst="rect">
            <a:avLst/>
          </a:prstGeom>
          <a:noFill/>
        </p:spPr>
        <p:txBody>
          <a:bodyPr wrap="square" rtlCol="0">
            <a:spAutoFit/>
          </a:bodyPr>
          <a:lstStyle/>
          <a:p>
            <a:r>
              <a:rPr lang="en-CA" sz="1600" b="1" dirty="0">
                <a:solidFill>
                  <a:schemeClr val="bg2">
                    <a:lumMod val="25000"/>
                  </a:schemeClr>
                </a:solidFill>
                <a:latin typeface="Arial Narrow" panose="020B0606020202030204" pitchFamily="34" charset="0"/>
              </a:rPr>
              <a:t>A healthy spine is curved to position the head directly over the hips </a:t>
            </a:r>
          </a:p>
        </p:txBody>
      </p:sp>
      <p:sp>
        <p:nvSpPr>
          <p:cNvPr id="22" name="TextBox 21">
            <a:extLst>
              <a:ext uri="{FF2B5EF4-FFF2-40B4-BE49-F238E27FC236}">
                <a16:creationId xmlns:a16="http://schemas.microsoft.com/office/drawing/2014/main" id="{0279D729-777A-445E-94A7-70E89A97761A}"/>
              </a:ext>
            </a:extLst>
          </p:cNvPr>
          <p:cNvSpPr txBox="1"/>
          <p:nvPr/>
        </p:nvSpPr>
        <p:spPr>
          <a:xfrm>
            <a:off x="7388624" y="3989625"/>
            <a:ext cx="1473200" cy="584775"/>
          </a:xfrm>
          <a:prstGeom prst="rect">
            <a:avLst/>
          </a:prstGeom>
          <a:noFill/>
        </p:spPr>
        <p:txBody>
          <a:bodyPr wrap="square" rtlCol="0">
            <a:spAutoFit/>
          </a:bodyPr>
          <a:lstStyle/>
          <a:p>
            <a:r>
              <a:rPr lang="en-CA" sz="1600" b="1" dirty="0">
                <a:solidFill>
                  <a:schemeClr val="bg2">
                    <a:lumMod val="25000"/>
                  </a:schemeClr>
                </a:solidFill>
                <a:latin typeface="Arial Narrow" panose="020B0606020202030204" pitchFamily="34" charset="0"/>
              </a:rPr>
              <a:t>Shoulders may be rounded</a:t>
            </a:r>
          </a:p>
        </p:txBody>
      </p:sp>
      <p:cxnSp>
        <p:nvCxnSpPr>
          <p:cNvPr id="7" name="Straight Connector 6">
            <a:extLst>
              <a:ext uri="{FF2B5EF4-FFF2-40B4-BE49-F238E27FC236}">
                <a16:creationId xmlns:a16="http://schemas.microsoft.com/office/drawing/2014/main" id="{65BE9944-7ABD-4BDE-B413-2F7ABE1E3091}"/>
              </a:ext>
            </a:extLst>
          </p:cNvPr>
          <p:cNvCxnSpPr/>
          <p:nvPr/>
        </p:nvCxnSpPr>
        <p:spPr>
          <a:xfrm flipH="1">
            <a:off x="6510093" y="4256216"/>
            <a:ext cx="92075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7AED27B-5842-4F1F-A5E0-C657A1BD74C5}"/>
              </a:ext>
            </a:extLst>
          </p:cNvPr>
          <p:cNvCxnSpPr/>
          <p:nvPr/>
        </p:nvCxnSpPr>
        <p:spPr>
          <a:xfrm flipH="1">
            <a:off x="4776543" y="4599188"/>
            <a:ext cx="92075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F581DB7-0F42-4FF0-8F4F-69E9F9E194D1}"/>
              </a:ext>
            </a:extLst>
          </p:cNvPr>
          <p:cNvSpPr txBox="1"/>
          <p:nvPr/>
        </p:nvSpPr>
        <p:spPr>
          <a:xfrm>
            <a:off x="4330701" y="4748346"/>
            <a:ext cx="1473200" cy="584775"/>
          </a:xfrm>
          <a:prstGeom prst="rect">
            <a:avLst/>
          </a:prstGeom>
          <a:noFill/>
        </p:spPr>
        <p:txBody>
          <a:bodyPr wrap="square" rtlCol="0">
            <a:spAutoFit/>
          </a:bodyPr>
          <a:lstStyle/>
          <a:p>
            <a:r>
              <a:rPr lang="en-CA" sz="1600" b="1" dirty="0">
                <a:solidFill>
                  <a:schemeClr val="bg2">
                    <a:lumMod val="25000"/>
                  </a:schemeClr>
                </a:solidFill>
                <a:latin typeface="Arial Narrow" panose="020B0606020202030204" pitchFamily="34" charset="0"/>
              </a:rPr>
              <a:t>Back appears hunched</a:t>
            </a:r>
          </a:p>
        </p:txBody>
      </p:sp>
      <p:cxnSp>
        <p:nvCxnSpPr>
          <p:cNvPr id="27" name="Straight Connector 26">
            <a:extLst>
              <a:ext uri="{FF2B5EF4-FFF2-40B4-BE49-F238E27FC236}">
                <a16:creationId xmlns:a16="http://schemas.microsoft.com/office/drawing/2014/main" id="{930879A0-A644-40BD-AD5F-FA47A023DC2A}"/>
              </a:ext>
            </a:extLst>
          </p:cNvPr>
          <p:cNvCxnSpPr>
            <a:cxnSpLocks/>
          </p:cNvCxnSpPr>
          <p:nvPr/>
        </p:nvCxnSpPr>
        <p:spPr>
          <a:xfrm rot="16200000" flipH="1">
            <a:off x="4686543" y="4682530"/>
            <a:ext cx="180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A50DB5-67B9-47DE-87B9-C336B2133FE7}"/>
              </a:ext>
            </a:extLst>
          </p:cNvPr>
          <p:cNvCxnSpPr/>
          <p:nvPr/>
        </p:nvCxnSpPr>
        <p:spPr>
          <a:xfrm flipH="1">
            <a:off x="7069346" y="5475416"/>
            <a:ext cx="92075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90B472-88D6-43A9-ADAD-F82D2695D817}"/>
              </a:ext>
            </a:extLst>
          </p:cNvPr>
          <p:cNvCxnSpPr>
            <a:cxnSpLocks/>
          </p:cNvCxnSpPr>
          <p:nvPr/>
        </p:nvCxnSpPr>
        <p:spPr>
          <a:xfrm rot="16200000" flipH="1">
            <a:off x="7905993" y="5552480"/>
            <a:ext cx="180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B66E077-083D-4A2D-BA62-A1A5DAAF9980}"/>
              </a:ext>
            </a:extLst>
          </p:cNvPr>
          <p:cNvSpPr txBox="1"/>
          <p:nvPr/>
        </p:nvSpPr>
        <p:spPr>
          <a:xfrm>
            <a:off x="7296151" y="5553817"/>
            <a:ext cx="1553494" cy="830997"/>
          </a:xfrm>
          <a:prstGeom prst="rect">
            <a:avLst/>
          </a:prstGeom>
          <a:noFill/>
        </p:spPr>
        <p:txBody>
          <a:bodyPr wrap="square" rtlCol="0">
            <a:spAutoFit/>
          </a:bodyPr>
          <a:lstStyle/>
          <a:p>
            <a:r>
              <a:rPr lang="en-CA" sz="1200" b="1" dirty="0">
                <a:solidFill>
                  <a:schemeClr val="bg2">
                    <a:lumMod val="25000"/>
                  </a:schemeClr>
                </a:solidFill>
                <a:latin typeface="Arial Narrow" panose="020B0606020202030204" pitchFamily="34" charset="0"/>
              </a:rPr>
              <a:t>Abnormal posture can cause slight curvature by loosening the spinal ligaments</a:t>
            </a:r>
          </a:p>
        </p:txBody>
      </p:sp>
      <p:pic>
        <p:nvPicPr>
          <p:cNvPr id="20" name="Picture 19">
            <a:extLst>
              <a:ext uri="{FF2B5EF4-FFF2-40B4-BE49-F238E27FC236}">
                <a16:creationId xmlns:a16="http://schemas.microsoft.com/office/drawing/2014/main" id="{1099B4F0-3CB6-43A7-B00C-1B423F8EDC08}"/>
              </a:ext>
            </a:extLst>
          </p:cNvPr>
          <p:cNvPicPr>
            <a:picLocks noChangeAspect="1"/>
          </p:cNvPicPr>
          <p:nvPr/>
        </p:nvPicPr>
        <p:blipFill>
          <a:blip r:embed="rId6"/>
          <a:stretch>
            <a:fillRect/>
          </a:stretch>
        </p:blipFill>
        <p:spPr>
          <a:xfrm>
            <a:off x="3648295" y="2614700"/>
            <a:ext cx="1591194" cy="1524132"/>
          </a:xfrm>
          <a:prstGeom prst="rect">
            <a:avLst/>
          </a:prstGeom>
        </p:spPr>
      </p:pic>
      <p:sp>
        <p:nvSpPr>
          <p:cNvPr id="36" name="TextBox 35">
            <a:extLst>
              <a:ext uri="{FF2B5EF4-FFF2-40B4-BE49-F238E27FC236}">
                <a16:creationId xmlns:a16="http://schemas.microsoft.com/office/drawing/2014/main" id="{871939D3-AB18-47D1-9F77-98BFDB130CC3}"/>
              </a:ext>
            </a:extLst>
          </p:cNvPr>
          <p:cNvSpPr txBox="1"/>
          <p:nvPr/>
        </p:nvSpPr>
        <p:spPr>
          <a:xfrm>
            <a:off x="4776543" y="3497358"/>
            <a:ext cx="1196940" cy="1015663"/>
          </a:xfrm>
          <a:prstGeom prst="rect">
            <a:avLst/>
          </a:prstGeom>
          <a:noFill/>
        </p:spPr>
        <p:txBody>
          <a:bodyPr wrap="square" rtlCol="0">
            <a:spAutoFit/>
          </a:bodyPr>
          <a:lstStyle/>
          <a:p>
            <a:r>
              <a:rPr lang="en-CA" sz="1200" b="1" dirty="0">
                <a:solidFill>
                  <a:schemeClr val="bg2">
                    <a:lumMod val="25000"/>
                  </a:schemeClr>
                </a:solidFill>
                <a:latin typeface="Arial Narrow" panose="020B0606020202030204" pitchFamily="34" charset="0"/>
              </a:rPr>
              <a:t>As vertebrae collapse, the spine curves forward abnormally</a:t>
            </a:r>
          </a:p>
        </p:txBody>
      </p:sp>
      <p:cxnSp>
        <p:nvCxnSpPr>
          <p:cNvPr id="37" name="Straight Connector 36">
            <a:extLst>
              <a:ext uri="{FF2B5EF4-FFF2-40B4-BE49-F238E27FC236}">
                <a16:creationId xmlns:a16="http://schemas.microsoft.com/office/drawing/2014/main" id="{687C11A0-A2FB-423E-8E73-9167F92318FC}"/>
              </a:ext>
            </a:extLst>
          </p:cNvPr>
          <p:cNvCxnSpPr/>
          <p:nvPr/>
        </p:nvCxnSpPr>
        <p:spPr>
          <a:xfrm flipH="1">
            <a:off x="4776543" y="3429000"/>
            <a:ext cx="648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343E8E-BA0F-42F7-84F6-0E0386783BD6}"/>
              </a:ext>
            </a:extLst>
          </p:cNvPr>
          <p:cNvCxnSpPr>
            <a:cxnSpLocks/>
          </p:cNvCxnSpPr>
          <p:nvPr/>
        </p:nvCxnSpPr>
        <p:spPr>
          <a:xfrm rot="16200000" flipH="1">
            <a:off x="5370243" y="3473930"/>
            <a:ext cx="1080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784ECDF-8A85-42DF-829C-C5DF3E29F9EA}"/>
              </a:ext>
            </a:extLst>
          </p:cNvPr>
          <p:cNvSpPr txBox="1"/>
          <p:nvPr/>
        </p:nvSpPr>
        <p:spPr>
          <a:xfrm>
            <a:off x="55237" y="2770425"/>
            <a:ext cx="1735701" cy="338554"/>
          </a:xfrm>
          <a:prstGeom prst="rect">
            <a:avLst/>
          </a:prstGeom>
          <a:noFill/>
        </p:spPr>
        <p:txBody>
          <a:bodyPr wrap="square" rtlCol="0">
            <a:spAutoFit/>
          </a:bodyPr>
          <a:lstStyle/>
          <a:p>
            <a:r>
              <a:rPr lang="en-CA" sz="1600" b="1" dirty="0">
                <a:solidFill>
                  <a:srgbClr val="AA6644"/>
                </a:solidFill>
                <a:latin typeface="Arial Narrow" panose="020B0606020202030204" pitchFamily="34" charset="0"/>
              </a:rPr>
              <a:t>HEALTHY SPINE</a:t>
            </a:r>
          </a:p>
        </p:txBody>
      </p:sp>
      <p:sp>
        <p:nvSpPr>
          <p:cNvPr id="40" name="TextBox 39">
            <a:extLst>
              <a:ext uri="{FF2B5EF4-FFF2-40B4-BE49-F238E27FC236}">
                <a16:creationId xmlns:a16="http://schemas.microsoft.com/office/drawing/2014/main" id="{49D84BD5-F8B1-4F07-B9F8-7F21D0D473F2}"/>
              </a:ext>
            </a:extLst>
          </p:cNvPr>
          <p:cNvSpPr txBox="1"/>
          <p:nvPr/>
        </p:nvSpPr>
        <p:spPr>
          <a:xfrm>
            <a:off x="7448561" y="2770425"/>
            <a:ext cx="1684825" cy="584775"/>
          </a:xfrm>
          <a:prstGeom prst="rect">
            <a:avLst/>
          </a:prstGeom>
          <a:noFill/>
        </p:spPr>
        <p:txBody>
          <a:bodyPr wrap="square" rtlCol="0">
            <a:spAutoFit/>
          </a:bodyPr>
          <a:lstStyle/>
          <a:p>
            <a:r>
              <a:rPr lang="en-CA" sz="1600" b="1" dirty="0">
                <a:solidFill>
                  <a:srgbClr val="AA6644"/>
                </a:solidFill>
                <a:latin typeface="Arial Narrow" panose="020B0606020202030204" pitchFamily="34" charset="0"/>
              </a:rPr>
              <a:t>SPINE AFFECTED BY KYPHOSIS</a:t>
            </a:r>
          </a:p>
        </p:txBody>
      </p:sp>
    </p:spTree>
    <p:extLst>
      <p:ext uri="{BB962C8B-B14F-4D97-AF65-F5344CB8AC3E}">
        <p14:creationId xmlns:p14="http://schemas.microsoft.com/office/powerpoint/2010/main" val="3980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6" grpId="0"/>
      <p:bldP spid="30" grpId="0"/>
      <p:bldP spid="36" grpId="0"/>
      <p:bldP spid="39"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4621"/>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What is the best way to explain osteoporosis to your patients?</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CA" sz="10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Helvetica"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a:extLst>
              <a:ext uri="{FF2B5EF4-FFF2-40B4-BE49-F238E27FC236}">
                <a16:creationId xmlns:a16="http://schemas.microsoft.com/office/drawing/2014/main" id="{1E3BF2D3-717A-4061-8BBD-F16D005078ED}"/>
              </a:ext>
            </a:extLst>
          </p:cNvPr>
          <p:cNvSpPr/>
          <p:nvPr/>
        </p:nvSpPr>
        <p:spPr>
          <a:xfrm>
            <a:off x="3098800" y="2830536"/>
            <a:ext cx="5753100" cy="2062103"/>
          </a:xfrm>
          <a:prstGeom prst="rect">
            <a:avLst/>
          </a:prstGeom>
        </p:spPr>
        <p:txBody>
          <a:bodyPr wrap="square" anchor="ctr">
            <a:spAutoFit/>
          </a:bodyPr>
          <a:lstStyle/>
          <a:p>
            <a:pPr marL="342900" lvl="0" indent="-342900" defTabSz="914400">
              <a:buClr>
                <a:srgbClr val="C18567"/>
              </a:buClr>
              <a:buFont typeface="Wingdings" panose="05000000000000000000" pitchFamily="2" charset="2"/>
              <a:buChar char="§"/>
              <a:defRPr/>
            </a:pPr>
            <a:r>
              <a:rPr lang="en-US" sz="3200" b="1" kern="0" dirty="0">
                <a:solidFill>
                  <a:schemeClr val="tx1">
                    <a:lumMod val="75000"/>
                    <a:lumOff val="25000"/>
                  </a:schemeClr>
                </a:solidFill>
                <a:latin typeface="Arial Narrow" panose="020B0606020202030204" pitchFamily="34" charset="0"/>
              </a:rPr>
              <a:t>Older patients fear the deterioration in quality of life with hip fracture; hip fractures occur later in life</a:t>
            </a:r>
          </a:p>
        </p:txBody>
      </p:sp>
      <p:pic>
        <p:nvPicPr>
          <p:cNvPr id="9" name="Picture 8" descr="A person wearing a costume&#10;&#10;Description automatically generated">
            <a:extLst>
              <a:ext uri="{FF2B5EF4-FFF2-40B4-BE49-F238E27FC236}">
                <a16:creationId xmlns:a16="http://schemas.microsoft.com/office/drawing/2014/main" id="{9C73D77A-B50F-45A6-BE02-C6219F705787}"/>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flipH="1">
            <a:off x="-2381250" y="1317910"/>
            <a:ext cx="8420100" cy="5598471"/>
          </a:xfrm>
          <a:prstGeom prst="rect">
            <a:avLst/>
          </a:prstGeom>
        </p:spPr>
      </p:pic>
    </p:spTree>
    <p:extLst>
      <p:ext uri="{BB962C8B-B14F-4D97-AF65-F5344CB8AC3E}">
        <p14:creationId xmlns:p14="http://schemas.microsoft.com/office/powerpoint/2010/main" val="262181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BF1CFB4B-571A-4899-A1FE-DF469CF3F364}"/>
              </a:ext>
            </a:extLst>
          </p:cNvPr>
          <p:cNvSpPr/>
          <p:nvPr/>
        </p:nvSpPr>
        <p:spPr>
          <a:xfrm>
            <a:off x="-20233" y="638916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endParaRPr lang="en-CA" sz="1000" dirty="0">
              <a:solidFill>
                <a:schemeClr val="bg2">
                  <a:lumMod val="25000"/>
                </a:schemeClr>
              </a:solidFill>
              <a:latin typeface="Arial Narrow" panose="020B0606020202030204" pitchFamily="34" charset="0"/>
              <a:cs typeface="Helvetica" panose="020B0604020202020204" pitchFamily="34" charset="0"/>
            </a:endParaRPr>
          </a:p>
        </p:txBody>
      </p:sp>
      <p:pic>
        <p:nvPicPr>
          <p:cNvPr id="143" name="Picture 142">
            <a:extLst>
              <a:ext uri="{FF2B5EF4-FFF2-40B4-BE49-F238E27FC236}">
                <a16:creationId xmlns:a16="http://schemas.microsoft.com/office/drawing/2014/main" id="{8C393DCE-3862-48CC-B05D-2F57737EFEB9}"/>
              </a:ext>
            </a:extLst>
          </p:cNvPr>
          <p:cNvPicPr>
            <a:picLocks noChangeAspect="1"/>
          </p:cNvPicPr>
          <p:nvPr/>
        </p:nvPicPr>
        <p:blipFill>
          <a:blip r:embed="rId3"/>
          <a:stretch>
            <a:fillRect/>
          </a:stretch>
        </p:blipFill>
        <p:spPr>
          <a:xfrm>
            <a:off x="6887903" y="2102196"/>
            <a:ext cx="2189343" cy="2008089"/>
          </a:xfrm>
          <a:prstGeom prst="rect">
            <a:avLst/>
          </a:prstGeom>
        </p:spPr>
      </p:pic>
      <p:pic>
        <p:nvPicPr>
          <p:cNvPr id="137" name="Picture 136">
            <a:extLst>
              <a:ext uri="{FF2B5EF4-FFF2-40B4-BE49-F238E27FC236}">
                <a16:creationId xmlns:a16="http://schemas.microsoft.com/office/drawing/2014/main" id="{ED7370AB-A89F-403D-9E79-E19B85D219CB}"/>
              </a:ext>
            </a:extLst>
          </p:cNvPr>
          <p:cNvPicPr>
            <a:picLocks noChangeAspect="1"/>
          </p:cNvPicPr>
          <p:nvPr/>
        </p:nvPicPr>
        <p:blipFill>
          <a:blip r:embed="rId4"/>
          <a:stretch>
            <a:fillRect/>
          </a:stretch>
        </p:blipFill>
        <p:spPr>
          <a:xfrm>
            <a:off x="4724400" y="2100444"/>
            <a:ext cx="2576597" cy="2009841"/>
          </a:xfrm>
          <a:prstGeom prst="rect">
            <a:avLst/>
          </a:prstGeom>
        </p:spPr>
      </p:pic>
      <p:pic>
        <p:nvPicPr>
          <p:cNvPr id="139" name="Picture 138">
            <a:extLst>
              <a:ext uri="{FF2B5EF4-FFF2-40B4-BE49-F238E27FC236}">
                <a16:creationId xmlns:a16="http://schemas.microsoft.com/office/drawing/2014/main" id="{F8FDF07D-D90E-4C54-9BC7-7D61666001EC}"/>
              </a:ext>
            </a:extLst>
          </p:cNvPr>
          <p:cNvPicPr>
            <a:picLocks noChangeAspect="1"/>
          </p:cNvPicPr>
          <p:nvPr/>
        </p:nvPicPr>
        <p:blipFill>
          <a:blip r:embed="rId5"/>
          <a:stretch>
            <a:fillRect/>
          </a:stretch>
        </p:blipFill>
        <p:spPr>
          <a:xfrm>
            <a:off x="2546456" y="2100444"/>
            <a:ext cx="2620909" cy="2009841"/>
          </a:xfrm>
          <a:prstGeom prst="rect">
            <a:avLst/>
          </a:prstGeom>
        </p:spPr>
      </p:pic>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37821"/>
            <a:ext cx="7389845" cy="646331"/>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Timeline: Consequences Post Fracture</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651EC74F-46E7-4C0E-AAAF-0F5043C554FD}"/>
              </a:ext>
            </a:extLst>
          </p:cNvPr>
          <p:cNvPicPr>
            <a:picLocks noChangeAspect="1"/>
          </p:cNvPicPr>
          <p:nvPr/>
        </p:nvPicPr>
        <p:blipFill>
          <a:blip r:embed="rId7"/>
          <a:stretch>
            <a:fillRect/>
          </a:stretch>
        </p:blipFill>
        <p:spPr>
          <a:xfrm>
            <a:off x="85901" y="2104696"/>
            <a:ext cx="2730780" cy="1967489"/>
          </a:xfrm>
          <a:prstGeom prst="rect">
            <a:avLst/>
          </a:prstGeom>
        </p:spPr>
      </p:pic>
      <p:sp>
        <p:nvSpPr>
          <p:cNvPr id="144" name="TextBox 143">
            <a:extLst>
              <a:ext uri="{FF2B5EF4-FFF2-40B4-BE49-F238E27FC236}">
                <a16:creationId xmlns:a16="http://schemas.microsoft.com/office/drawing/2014/main" id="{15B05AEF-A0F4-4621-BB6F-4F5FAA89CF52}"/>
              </a:ext>
            </a:extLst>
          </p:cNvPr>
          <p:cNvSpPr txBox="1"/>
          <p:nvPr/>
        </p:nvSpPr>
        <p:spPr>
          <a:xfrm>
            <a:off x="133350" y="3930650"/>
            <a:ext cx="8924749" cy="180000"/>
          </a:xfrm>
          <a:prstGeom prst="rect">
            <a:avLst/>
          </a:prstGeom>
          <a:solidFill>
            <a:schemeClr val="tx1">
              <a:lumMod val="75000"/>
              <a:lumOff val="25000"/>
            </a:schemeClr>
          </a:solidFill>
        </p:spPr>
        <p:txBody>
          <a:bodyPr wrap="square" rtlCol="0">
            <a:spAutoFit/>
          </a:bodyPr>
          <a:lstStyle/>
          <a:p>
            <a:endParaRPr lang="en-CA" dirty="0"/>
          </a:p>
        </p:txBody>
      </p:sp>
      <p:sp>
        <p:nvSpPr>
          <p:cNvPr id="145" name="Rectangle 144">
            <a:extLst>
              <a:ext uri="{FF2B5EF4-FFF2-40B4-BE49-F238E27FC236}">
                <a16:creationId xmlns:a16="http://schemas.microsoft.com/office/drawing/2014/main" id="{1C8CF23D-010F-4295-9401-EBC715111730}"/>
              </a:ext>
            </a:extLst>
          </p:cNvPr>
          <p:cNvSpPr/>
          <p:nvPr/>
        </p:nvSpPr>
        <p:spPr>
          <a:xfrm>
            <a:off x="133350" y="4175033"/>
            <a:ext cx="2620909" cy="1456267"/>
          </a:xfrm>
          <a:prstGeom prst="rect">
            <a:avLst/>
          </a:prstGeom>
          <a:solidFill>
            <a:srgbClr val="C9B469">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46" name="Rectangle 145">
            <a:extLst>
              <a:ext uri="{FF2B5EF4-FFF2-40B4-BE49-F238E27FC236}">
                <a16:creationId xmlns:a16="http://schemas.microsoft.com/office/drawing/2014/main" id="{151100D3-9144-45D6-8F32-F3839C2ADAA8}"/>
              </a:ext>
            </a:extLst>
          </p:cNvPr>
          <p:cNvSpPr/>
          <p:nvPr/>
        </p:nvSpPr>
        <p:spPr>
          <a:xfrm>
            <a:off x="2754259" y="4175033"/>
            <a:ext cx="2071741" cy="1456267"/>
          </a:xfrm>
          <a:prstGeom prst="rect">
            <a:avLst/>
          </a:prstGeom>
          <a:solidFill>
            <a:srgbClr val="C18567">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47" name="Rectangle 146">
            <a:extLst>
              <a:ext uri="{FF2B5EF4-FFF2-40B4-BE49-F238E27FC236}">
                <a16:creationId xmlns:a16="http://schemas.microsoft.com/office/drawing/2014/main" id="{0ADCBDB1-7F2B-46B5-92E3-E98EB9CBEC52}"/>
              </a:ext>
            </a:extLst>
          </p:cNvPr>
          <p:cNvSpPr/>
          <p:nvPr/>
        </p:nvSpPr>
        <p:spPr>
          <a:xfrm>
            <a:off x="4822512" y="4175033"/>
            <a:ext cx="2071741" cy="1456267"/>
          </a:xfrm>
          <a:prstGeom prst="rect">
            <a:avLst/>
          </a:prstGeom>
          <a:solidFill>
            <a:schemeClr val="bg1">
              <a:lumMod val="75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48" name="Rectangle 147">
            <a:extLst>
              <a:ext uri="{FF2B5EF4-FFF2-40B4-BE49-F238E27FC236}">
                <a16:creationId xmlns:a16="http://schemas.microsoft.com/office/drawing/2014/main" id="{45D15B59-68A2-4696-ADEB-28F77A8C3BE9}"/>
              </a:ext>
            </a:extLst>
          </p:cNvPr>
          <p:cNvSpPr/>
          <p:nvPr/>
        </p:nvSpPr>
        <p:spPr>
          <a:xfrm>
            <a:off x="6894253" y="4180331"/>
            <a:ext cx="2170196" cy="1456267"/>
          </a:xfrm>
          <a:prstGeom prst="rect">
            <a:avLst/>
          </a:prstGeom>
          <a:solidFill>
            <a:schemeClr val="tx1">
              <a:lumMod val="85000"/>
              <a:lumOff val="15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149" name="TextBox 148">
            <a:extLst>
              <a:ext uri="{FF2B5EF4-FFF2-40B4-BE49-F238E27FC236}">
                <a16:creationId xmlns:a16="http://schemas.microsoft.com/office/drawing/2014/main" id="{458B61C6-FA7F-4E0C-9DA8-AB8D0C63B310}"/>
              </a:ext>
            </a:extLst>
          </p:cNvPr>
          <p:cNvSpPr txBox="1"/>
          <p:nvPr/>
        </p:nvSpPr>
        <p:spPr>
          <a:xfrm>
            <a:off x="553823" y="4464585"/>
            <a:ext cx="1794935" cy="830997"/>
          </a:xfrm>
          <a:prstGeom prst="rect">
            <a:avLst/>
          </a:prstGeom>
          <a:noFill/>
        </p:spPr>
        <p:txBody>
          <a:bodyPr wrap="square" rtlCol="0">
            <a:spAutoFit/>
          </a:bodyPr>
          <a:lstStyle/>
          <a:p>
            <a:pPr algn="ctr" fontAlgn="base">
              <a:spcBef>
                <a:spcPct val="0"/>
              </a:spcBef>
              <a:spcAft>
                <a:spcPct val="0"/>
              </a:spcAft>
            </a:pPr>
            <a:r>
              <a:rPr lang="en-US" sz="1200" kern="0" dirty="0">
                <a:solidFill>
                  <a:schemeClr val="tx1">
                    <a:lumMod val="75000"/>
                    <a:lumOff val="25000"/>
                  </a:schemeClr>
                </a:solidFill>
                <a:latin typeface="Arial Narrow" panose="020B0606020202030204" pitchFamily="34" charset="0"/>
                <a:ea typeface="MS PGothic" pitchFamily="34" charset="-128"/>
                <a:cs typeface="Helvetica Light"/>
              </a:rPr>
              <a:t>In women with hip fracture:</a:t>
            </a:r>
          </a:p>
          <a:p>
            <a:pPr algn="ctr" fontAlgn="base">
              <a:spcBef>
                <a:spcPct val="0"/>
              </a:spcBef>
              <a:spcAft>
                <a:spcPct val="0"/>
              </a:spcAft>
            </a:pPr>
            <a:r>
              <a:rPr lang="en-US" b="1" kern="0" dirty="0">
                <a:solidFill>
                  <a:schemeClr val="tx1">
                    <a:lumMod val="75000"/>
                    <a:lumOff val="25000"/>
                  </a:schemeClr>
                </a:solidFill>
                <a:latin typeface="Arial Narrow" panose="020B0606020202030204" pitchFamily="34" charset="0"/>
                <a:ea typeface="MS PGothic" pitchFamily="34" charset="-128"/>
                <a:cs typeface="Helvetica Light"/>
              </a:rPr>
              <a:t>40% </a:t>
            </a:r>
            <a:r>
              <a:rPr lang="en-US" kern="0" dirty="0">
                <a:solidFill>
                  <a:schemeClr val="tx1">
                    <a:lumMod val="75000"/>
                    <a:lumOff val="25000"/>
                  </a:schemeClr>
                </a:solidFill>
                <a:latin typeface="Arial Narrow" panose="020B0606020202030204" pitchFamily="34" charset="0"/>
                <a:ea typeface="MS PGothic" pitchFamily="34" charset="-128"/>
                <a:cs typeface="Helvetica Light"/>
              </a:rPr>
              <a:t>had prior</a:t>
            </a:r>
          </a:p>
          <a:p>
            <a:pPr algn="ctr" fontAlgn="base">
              <a:spcBef>
                <a:spcPct val="0"/>
              </a:spcBef>
              <a:spcAft>
                <a:spcPct val="0"/>
              </a:spcAft>
            </a:pPr>
            <a:r>
              <a:rPr lang="en-US" kern="0" dirty="0">
                <a:solidFill>
                  <a:schemeClr val="tx1">
                    <a:lumMod val="75000"/>
                    <a:lumOff val="25000"/>
                  </a:schemeClr>
                </a:solidFill>
                <a:latin typeface="Arial Narrow" panose="020B0606020202030204" pitchFamily="34" charset="0"/>
                <a:ea typeface="MS PGothic" pitchFamily="34" charset="-128"/>
                <a:cs typeface="Helvetica Light"/>
              </a:rPr>
              <a:t>fracture</a:t>
            </a:r>
            <a:r>
              <a:rPr lang="en-US" kern="0" baseline="30000" dirty="0">
                <a:solidFill>
                  <a:schemeClr val="tx1">
                    <a:lumMod val="75000"/>
                    <a:lumOff val="25000"/>
                  </a:schemeClr>
                </a:solidFill>
                <a:latin typeface="Arial Narrow" panose="020B0606020202030204" pitchFamily="34" charset="0"/>
                <a:ea typeface="MS PGothic" pitchFamily="34" charset="-128"/>
                <a:cs typeface="Helvetica Light"/>
              </a:rPr>
              <a:t>1</a:t>
            </a:r>
            <a:r>
              <a:rPr lang="en-US" kern="0" dirty="0">
                <a:solidFill>
                  <a:schemeClr val="tx1">
                    <a:lumMod val="75000"/>
                    <a:lumOff val="25000"/>
                  </a:schemeClr>
                </a:solidFill>
                <a:latin typeface="Arial Narrow" panose="020B0606020202030204" pitchFamily="34" charset="0"/>
                <a:ea typeface="MS PGothic" pitchFamily="34" charset="-128"/>
                <a:cs typeface="Helvetica Light"/>
              </a:rPr>
              <a:t> </a:t>
            </a:r>
            <a:endParaRPr lang="en-US" kern="0" baseline="30000" dirty="0">
              <a:solidFill>
                <a:schemeClr val="tx1">
                  <a:lumMod val="75000"/>
                  <a:lumOff val="25000"/>
                </a:schemeClr>
              </a:solidFill>
              <a:latin typeface="Arial Narrow" panose="020B0606020202030204" pitchFamily="34" charset="0"/>
              <a:ea typeface="MS PGothic" pitchFamily="34" charset="-128"/>
              <a:cs typeface="Helvetica Light"/>
            </a:endParaRPr>
          </a:p>
        </p:txBody>
      </p:sp>
      <p:sp>
        <p:nvSpPr>
          <p:cNvPr id="150" name="TextBox 149">
            <a:extLst>
              <a:ext uri="{FF2B5EF4-FFF2-40B4-BE49-F238E27FC236}">
                <a16:creationId xmlns:a16="http://schemas.microsoft.com/office/drawing/2014/main" id="{6B403E81-6F86-40C8-B6A3-6308C1B58600}"/>
              </a:ext>
            </a:extLst>
          </p:cNvPr>
          <p:cNvSpPr txBox="1"/>
          <p:nvPr/>
        </p:nvSpPr>
        <p:spPr>
          <a:xfrm>
            <a:off x="7084480" y="4489449"/>
            <a:ext cx="1794935" cy="807913"/>
          </a:xfrm>
          <a:prstGeom prst="rect">
            <a:avLst/>
          </a:prstGeom>
          <a:noFill/>
        </p:spPr>
        <p:txBody>
          <a:bodyPr wrap="square" rtlCol="0">
            <a:spAutoFit/>
          </a:bodyPr>
          <a:lstStyle/>
          <a:p>
            <a:pPr algn="ctr" fontAlgn="base">
              <a:spcBef>
                <a:spcPct val="0"/>
              </a:spcBef>
              <a:spcAft>
                <a:spcPct val="0"/>
              </a:spcAft>
            </a:pPr>
            <a:r>
              <a:rPr lang="en-US" sz="1050" kern="0" dirty="0">
                <a:solidFill>
                  <a:prstClr val="black">
                    <a:lumMod val="85000"/>
                    <a:lumOff val="15000"/>
                  </a:prstClr>
                </a:solidFill>
                <a:latin typeface="Arial Narrow" panose="020B0606020202030204" pitchFamily="34" charset="0"/>
                <a:ea typeface="MS PGothic" pitchFamily="34" charset="-128"/>
                <a:cs typeface="Helvetica Light"/>
              </a:rPr>
              <a:t>In women with hip fracture:</a:t>
            </a:r>
          </a:p>
          <a:p>
            <a:pPr algn="ctr" fontAlgn="base">
              <a:spcBef>
                <a:spcPct val="0"/>
              </a:spcBef>
              <a:spcAft>
                <a:spcPct val="0"/>
              </a:spcAft>
            </a:pPr>
            <a:r>
              <a:rPr lang="en-US" b="1" kern="0" dirty="0">
                <a:solidFill>
                  <a:prstClr val="black">
                    <a:lumMod val="85000"/>
                    <a:lumOff val="15000"/>
                  </a:prstClr>
                </a:solidFill>
                <a:latin typeface="Arial Narrow" panose="020B0606020202030204" pitchFamily="34" charset="0"/>
                <a:ea typeface="MS PGothic" pitchFamily="34" charset="-128"/>
                <a:cs typeface="Helvetica Light"/>
              </a:rPr>
              <a:t>23% </a:t>
            </a:r>
            <a:r>
              <a:rPr lang="en-US" kern="0" dirty="0">
                <a:solidFill>
                  <a:prstClr val="black">
                    <a:lumMod val="85000"/>
                    <a:lumOff val="15000"/>
                  </a:prstClr>
                </a:solidFill>
                <a:latin typeface="Arial Narrow" panose="020B0606020202030204" pitchFamily="34" charset="0"/>
                <a:ea typeface="MS PGothic" pitchFamily="34" charset="-128"/>
                <a:cs typeface="Helvetica Light"/>
              </a:rPr>
              <a:t>die within 1 year</a:t>
            </a:r>
            <a:r>
              <a:rPr lang="en-US" kern="0" baseline="30000" dirty="0">
                <a:solidFill>
                  <a:prstClr val="black">
                    <a:lumMod val="85000"/>
                    <a:lumOff val="15000"/>
                  </a:prstClr>
                </a:solidFill>
                <a:latin typeface="Arial Narrow" panose="020B0606020202030204" pitchFamily="34" charset="0"/>
                <a:ea typeface="MS PGothic" pitchFamily="34" charset="-128"/>
                <a:cs typeface="Helvetica Light"/>
              </a:rPr>
              <a:t>4</a:t>
            </a:r>
          </a:p>
        </p:txBody>
      </p:sp>
      <p:sp>
        <p:nvSpPr>
          <p:cNvPr id="151" name="TextBox 150">
            <a:extLst>
              <a:ext uri="{FF2B5EF4-FFF2-40B4-BE49-F238E27FC236}">
                <a16:creationId xmlns:a16="http://schemas.microsoft.com/office/drawing/2014/main" id="{75F76C10-C7CA-4187-B6E6-97CC3E4D4926}"/>
              </a:ext>
            </a:extLst>
          </p:cNvPr>
          <p:cNvSpPr txBox="1"/>
          <p:nvPr/>
        </p:nvSpPr>
        <p:spPr>
          <a:xfrm>
            <a:off x="4945128" y="4501651"/>
            <a:ext cx="1785274" cy="803030"/>
          </a:xfrm>
          <a:prstGeom prst="rect">
            <a:avLst/>
          </a:prstGeom>
          <a:noFill/>
        </p:spPr>
        <p:txBody>
          <a:bodyPr wrap="square" rtlCol="0">
            <a:spAutoFit/>
          </a:bodyPr>
          <a:lstStyle/>
          <a:p>
            <a:pPr algn="ctr" fontAlgn="base">
              <a:spcBef>
                <a:spcPct val="0"/>
              </a:spcBef>
              <a:spcAft>
                <a:spcPct val="0"/>
              </a:spcAft>
            </a:pPr>
            <a:r>
              <a:rPr lang="en-US" sz="1050" kern="0" dirty="0">
                <a:solidFill>
                  <a:prstClr val="black">
                    <a:lumMod val="85000"/>
                    <a:lumOff val="15000"/>
                  </a:prstClr>
                </a:solidFill>
                <a:latin typeface="Arial Narrow" panose="020B0606020202030204" pitchFamily="34" charset="0"/>
                <a:ea typeface="MS PGothic" pitchFamily="34" charset="-128"/>
                <a:cs typeface="Helvetica Light"/>
              </a:rPr>
              <a:t>In women with hip fracture:</a:t>
            </a:r>
          </a:p>
          <a:p>
            <a:pPr algn="ctr" fontAlgn="base">
              <a:spcBef>
                <a:spcPct val="0"/>
              </a:spcBef>
              <a:spcAft>
                <a:spcPct val="0"/>
              </a:spcAft>
            </a:pPr>
            <a:r>
              <a:rPr lang="en-US" b="1" kern="0" dirty="0">
                <a:solidFill>
                  <a:prstClr val="black">
                    <a:lumMod val="85000"/>
                    <a:lumOff val="15000"/>
                  </a:prstClr>
                </a:solidFill>
                <a:latin typeface="Arial Narrow" panose="020B0606020202030204" pitchFamily="34" charset="0"/>
                <a:ea typeface="MS PGothic" pitchFamily="34" charset="-128"/>
                <a:cs typeface="Helvetica Light"/>
              </a:rPr>
              <a:t>18%</a:t>
            </a:r>
            <a:r>
              <a:rPr lang="en-US" kern="0" dirty="0">
                <a:solidFill>
                  <a:prstClr val="black">
                    <a:lumMod val="85000"/>
                    <a:lumOff val="15000"/>
                  </a:prstClr>
                </a:solidFill>
                <a:latin typeface="Arial Narrow" panose="020B0606020202030204" pitchFamily="34" charset="0"/>
                <a:ea typeface="MS PGothic" pitchFamily="34" charset="-128"/>
                <a:cs typeface="Helvetica Light"/>
              </a:rPr>
              <a:t> enter</a:t>
            </a:r>
            <a:br>
              <a:rPr lang="en-US" kern="0" dirty="0">
                <a:solidFill>
                  <a:prstClr val="black">
                    <a:lumMod val="85000"/>
                    <a:lumOff val="15000"/>
                  </a:prstClr>
                </a:solidFill>
                <a:latin typeface="Arial Narrow" panose="020B0606020202030204" pitchFamily="34" charset="0"/>
                <a:ea typeface="MS PGothic" pitchFamily="34" charset="-128"/>
                <a:cs typeface="Helvetica Light"/>
              </a:rPr>
            </a:br>
            <a:r>
              <a:rPr lang="en-US" kern="0" dirty="0">
                <a:solidFill>
                  <a:prstClr val="black">
                    <a:lumMod val="85000"/>
                    <a:lumOff val="15000"/>
                  </a:prstClr>
                </a:solidFill>
                <a:latin typeface="Arial Narrow" panose="020B0606020202030204" pitchFamily="34" charset="0"/>
                <a:ea typeface="MS PGothic" pitchFamily="34" charset="-128"/>
                <a:cs typeface="Helvetica Light"/>
              </a:rPr>
              <a:t>LTC</a:t>
            </a:r>
            <a:r>
              <a:rPr lang="en-US" kern="0" baseline="30000" dirty="0">
                <a:solidFill>
                  <a:prstClr val="black">
                    <a:lumMod val="85000"/>
                    <a:lumOff val="15000"/>
                  </a:prstClr>
                </a:solidFill>
                <a:latin typeface="Arial Narrow" panose="020B0606020202030204" pitchFamily="34" charset="0"/>
                <a:ea typeface="MS PGothic" pitchFamily="34" charset="-128"/>
                <a:cs typeface="Helvetica Light"/>
              </a:rPr>
              <a:t>3</a:t>
            </a:r>
          </a:p>
        </p:txBody>
      </p:sp>
      <p:sp>
        <p:nvSpPr>
          <p:cNvPr id="152" name="TextBox 151">
            <a:extLst>
              <a:ext uri="{FF2B5EF4-FFF2-40B4-BE49-F238E27FC236}">
                <a16:creationId xmlns:a16="http://schemas.microsoft.com/office/drawing/2014/main" id="{B5D5D777-9566-4956-9646-DD30B388C437}"/>
              </a:ext>
            </a:extLst>
          </p:cNvPr>
          <p:cNvSpPr txBox="1"/>
          <p:nvPr/>
        </p:nvSpPr>
        <p:spPr>
          <a:xfrm>
            <a:off x="2865964" y="4348240"/>
            <a:ext cx="1794935" cy="1084912"/>
          </a:xfrm>
          <a:prstGeom prst="rect">
            <a:avLst/>
          </a:prstGeom>
          <a:noFill/>
        </p:spPr>
        <p:txBody>
          <a:bodyPr wrap="square" rtlCol="0">
            <a:spAutoFit/>
          </a:bodyPr>
          <a:lstStyle/>
          <a:p>
            <a:pPr algn="ctr" fontAlgn="base">
              <a:spcBef>
                <a:spcPct val="0"/>
              </a:spcBef>
              <a:spcAft>
                <a:spcPct val="0"/>
              </a:spcAft>
            </a:pPr>
            <a:r>
              <a:rPr lang="en-US" sz="1050" kern="0" dirty="0">
                <a:solidFill>
                  <a:prstClr val="black">
                    <a:lumMod val="85000"/>
                    <a:lumOff val="15000"/>
                  </a:prstClr>
                </a:solidFill>
                <a:latin typeface="Arial Narrow" panose="020B0606020202030204" pitchFamily="34" charset="0"/>
                <a:ea typeface="MS PGothic" pitchFamily="34" charset="-128"/>
                <a:cs typeface="Helvetica Light"/>
              </a:rPr>
              <a:t>In women with hip fracture:</a:t>
            </a:r>
          </a:p>
          <a:p>
            <a:pPr algn="ctr" fontAlgn="base">
              <a:spcBef>
                <a:spcPct val="0"/>
              </a:spcBef>
              <a:spcAft>
                <a:spcPct val="0"/>
              </a:spcAft>
            </a:pPr>
            <a:r>
              <a:rPr lang="en-US" b="1" kern="0" dirty="0">
                <a:solidFill>
                  <a:prstClr val="black">
                    <a:lumMod val="85000"/>
                    <a:lumOff val="15000"/>
                  </a:prstClr>
                </a:solidFill>
                <a:latin typeface="Arial Narrow" panose="020B0606020202030204" pitchFamily="34" charset="0"/>
                <a:ea typeface="MS PGothic" pitchFamily="34" charset="-128"/>
                <a:cs typeface="Helvetica Light"/>
              </a:rPr>
              <a:t>40% </a:t>
            </a:r>
            <a:r>
              <a:rPr lang="en-US" kern="0" dirty="0">
                <a:solidFill>
                  <a:prstClr val="black">
                    <a:lumMod val="85000"/>
                    <a:lumOff val="15000"/>
                  </a:prstClr>
                </a:solidFill>
                <a:latin typeface="Arial Narrow" panose="020B0606020202030204" pitchFamily="34" charset="0"/>
                <a:ea typeface="MS PGothic" pitchFamily="34" charset="-128"/>
                <a:cs typeface="Helvetica Light"/>
              </a:rPr>
              <a:t>need assistance walking</a:t>
            </a:r>
            <a:r>
              <a:rPr lang="en-US" kern="0" baseline="30000" dirty="0">
                <a:solidFill>
                  <a:prstClr val="black">
                    <a:lumMod val="85000"/>
                    <a:lumOff val="15000"/>
                  </a:prstClr>
                </a:solidFill>
                <a:latin typeface="Arial Narrow" panose="020B0606020202030204" pitchFamily="34" charset="0"/>
                <a:ea typeface="MS PGothic" pitchFamily="34" charset="-128"/>
                <a:cs typeface="Helvetica Light"/>
              </a:rPr>
              <a:t>2</a:t>
            </a:r>
          </a:p>
        </p:txBody>
      </p:sp>
      <p:sp>
        <p:nvSpPr>
          <p:cNvPr id="156" name="TextBox 155">
            <a:extLst>
              <a:ext uri="{FF2B5EF4-FFF2-40B4-BE49-F238E27FC236}">
                <a16:creationId xmlns:a16="http://schemas.microsoft.com/office/drawing/2014/main" id="{60057EBD-4607-4F8E-8B47-35E4DF58E652}"/>
              </a:ext>
            </a:extLst>
          </p:cNvPr>
          <p:cNvSpPr txBox="1"/>
          <p:nvPr/>
        </p:nvSpPr>
        <p:spPr>
          <a:xfrm>
            <a:off x="133350" y="1456266"/>
            <a:ext cx="8917513" cy="538609"/>
          </a:xfrm>
          <a:prstGeom prst="rect">
            <a:avLst/>
          </a:prstGeom>
          <a:noFill/>
        </p:spPr>
        <p:txBody>
          <a:bodyPr wrap="square" rtlCol="0">
            <a:spAutoFit/>
          </a:bodyPr>
          <a:lstStyle/>
          <a:p>
            <a:pPr algn="ctr" fontAlgn="base">
              <a:spcBef>
                <a:spcPct val="0"/>
              </a:spcBef>
              <a:spcAft>
                <a:spcPct val="0"/>
              </a:spcAft>
            </a:pPr>
            <a:r>
              <a:rPr lang="en-US" sz="2850" kern="0" dirty="0">
                <a:solidFill>
                  <a:prstClr val="black">
                    <a:lumMod val="65000"/>
                    <a:lumOff val="35000"/>
                  </a:prstClr>
                </a:solidFill>
                <a:latin typeface="Arial Narrow" panose="020B0606020202030204" pitchFamily="34" charset="0"/>
                <a:ea typeface="MS PGothic" pitchFamily="34" charset="-128"/>
                <a:cs typeface="Helvetica Light"/>
              </a:rPr>
              <a:t>Lifetime risk of hip fracture in women &gt;50 is </a:t>
            </a:r>
            <a:r>
              <a:rPr lang="en-US" sz="2850" b="1" kern="0" dirty="0">
                <a:solidFill>
                  <a:srgbClr val="C18567"/>
                </a:solidFill>
                <a:latin typeface="Arial Narrow" panose="020B0606020202030204" pitchFamily="34" charset="0"/>
                <a:ea typeface="MS PGothic" pitchFamily="34" charset="-128"/>
                <a:cs typeface="Helvetica"/>
              </a:rPr>
              <a:t>12.1%</a:t>
            </a:r>
            <a:r>
              <a:rPr lang="en-US" sz="2850" kern="0" baseline="30000" dirty="0">
                <a:solidFill>
                  <a:prstClr val="black">
                    <a:lumMod val="65000"/>
                    <a:lumOff val="35000"/>
                  </a:prstClr>
                </a:solidFill>
                <a:latin typeface="Arial Narrow" panose="020B0606020202030204" pitchFamily="34" charset="0"/>
                <a:ea typeface="MS PGothic" pitchFamily="34" charset="-128"/>
                <a:cs typeface="Helvetica Light"/>
              </a:rPr>
              <a:t>5</a:t>
            </a:r>
          </a:p>
        </p:txBody>
      </p:sp>
      <p:sp>
        <p:nvSpPr>
          <p:cNvPr id="157" name="Text Box 33">
            <a:extLst>
              <a:ext uri="{FF2B5EF4-FFF2-40B4-BE49-F238E27FC236}">
                <a16:creationId xmlns:a16="http://schemas.microsoft.com/office/drawing/2014/main" id="{EF53998C-E457-4018-BEEE-D9919A31FBB8}"/>
              </a:ext>
            </a:extLst>
          </p:cNvPr>
          <p:cNvSpPr txBox="1">
            <a:spLocks noChangeArrowheads="1"/>
          </p:cNvSpPr>
          <p:nvPr/>
        </p:nvSpPr>
        <p:spPr bwMode="auto">
          <a:xfrm>
            <a:off x="85901" y="6413502"/>
            <a:ext cx="8516231" cy="441325"/>
          </a:xfrm>
          <a:prstGeom prst="rect">
            <a:avLst/>
          </a:prstGeom>
          <a:noFill/>
          <a:ln w="9525">
            <a:noFill/>
            <a:miter lim="800000"/>
            <a:headEnd/>
            <a:tailEnd/>
          </a:ln>
        </p:spPr>
        <p:txBody>
          <a:bodyPr anchor="ctr"/>
          <a:lstStyle/>
          <a:p>
            <a:pPr fontAlgn="base">
              <a:spcBef>
                <a:spcPct val="0"/>
              </a:spcBef>
              <a:spcAft>
                <a:spcPct val="0"/>
              </a:spcAft>
            </a:pPr>
            <a:r>
              <a:rPr lang="en-CA"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1.  </a:t>
            </a:r>
            <a:r>
              <a:rPr lang="es-ES"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Hajcsar  EE, et al. CMAJ 2000, 163:819-822.; </a:t>
            </a:r>
            <a:r>
              <a:rPr lang="en-CA"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2. Cooper C. Am J Med. 1997:103:12S-19S; 3. Jean et al . </a:t>
            </a:r>
            <a:r>
              <a:rPr lang="en-CA" sz="900" dirty="0" err="1">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JBMR</a:t>
            </a:r>
            <a:r>
              <a:rPr lang="en-CA"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 2013; 28:360-71. </a:t>
            </a:r>
            <a:br>
              <a:rPr lang="en-CA"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br>
            <a:r>
              <a:rPr lang="en-US"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4. Ioannidis G, et al. </a:t>
            </a:r>
            <a:r>
              <a:rPr lang="en-US" sz="900" i="1"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CMAJ</a:t>
            </a:r>
            <a:r>
              <a:rPr lang="en-US"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 2009;181: 265-271.   5. Hopkins et al .</a:t>
            </a:r>
            <a:r>
              <a:rPr lang="en-US" sz="900" dirty="0" err="1">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Osteo</a:t>
            </a:r>
            <a:r>
              <a:rPr lang="en-US"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rPr>
              <a:t> Intl  2012;  23:921-927</a:t>
            </a:r>
            <a:endParaRPr lang="en-CA" sz="900" dirty="0">
              <a:solidFill>
                <a:schemeClr val="tx1">
                  <a:lumMod val="85000"/>
                  <a:lumOff val="15000"/>
                </a:schemeClr>
              </a:solidFill>
              <a:latin typeface="Arial Narrow" panose="020B0606020202030204" pitchFamily="34" charset="0"/>
              <a:ea typeface="MS PGothic" pitchFamily="34" charset="-128"/>
              <a:cs typeface="Helvetica" panose="020B0604020202020204" pitchFamily="34" charset="0"/>
            </a:endParaRPr>
          </a:p>
        </p:txBody>
      </p:sp>
    </p:spTree>
    <p:extLst>
      <p:ext uri="{BB962C8B-B14F-4D97-AF65-F5344CB8AC3E}">
        <p14:creationId xmlns:p14="http://schemas.microsoft.com/office/powerpoint/2010/main" val="63890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7" grpId="0" animBg="1"/>
      <p:bldP spid="148" grpId="0" animBg="1"/>
      <p:bldP spid="149" grpId="0"/>
      <p:bldP spid="150" grpId="0"/>
      <p:bldP spid="151" grpId="0"/>
      <p:bldP spid="15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EAE2C4"/>
              </a:gs>
              <a:gs pos="100000">
                <a:srgbClr val="F7F4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A16040"/>
                </a:solidFill>
                <a:latin typeface="Arial Narrow" panose="020B0606020202030204" pitchFamily="34" charset="0"/>
              </a:rPr>
              <a:t>Disclosure of Financial Support</a:t>
            </a: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
        <p:nvSpPr>
          <p:cNvPr id="8" name="Content Placeholder 2">
            <a:extLst>
              <a:ext uri="{FF2B5EF4-FFF2-40B4-BE49-F238E27FC236}">
                <a16:creationId xmlns:a16="http://schemas.microsoft.com/office/drawing/2014/main" id="{88B2BB0D-238D-4F55-82C1-98EA3B5C6D54}"/>
              </a:ext>
            </a:extLst>
          </p:cNvPr>
          <p:cNvSpPr txBox="1">
            <a:spLocks/>
          </p:cNvSpPr>
          <p:nvPr/>
        </p:nvSpPr>
        <p:spPr>
          <a:xfrm>
            <a:off x="1466001" y="1278357"/>
            <a:ext cx="7525599"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ct val="0"/>
              </a:spcBef>
              <a:defRPr/>
            </a:pPr>
            <a:r>
              <a:rPr lang="en-US" b="1" kern="0" dirty="0">
                <a:solidFill>
                  <a:schemeClr val="bg2">
                    <a:lumMod val="50000"/>
                  </a:schemeClr>
                </a:solidFill>
                <a:latin typeface="Arial Narrow" panose="020B0606020202030204" pitchFamily="34" charset="0"/>
                <a:sym typeface="Arial Narrow Bold" charset="0"/>
              </a:rPr>
              <a:t>This program has received financial support from Amgen Canada in the form of an educational grant.</a:t>
            </a:r>
            <a:endParaRPr lang="en-US" b="1" kern="0" dirty="0">
              <a:solidFill>
                <a:schemeClr val="bg2">
                  <a:lumMod val="50000"/>
                </a:schemeClr>
              </a:solidFill>
              <a:latin typeface="Arial Narrow" panose="020B0606020202030204" pitchFamily="34" charset="0"/>
            </a:endParaRPr>
          </a:p>
          <a:p>
            <a:pPr lvl="0" algn="l">
              <a:spcBef>
                <a:spcPts val="200"/>
              </a:spcBef>
              <a:defRPr/>
            </a:pPr>
            <a:endParaRPr lang="en-US" b="1" kern="0" dirty="0">
              <a:solidFill>
                <a:schemeClr val="bg2">
                  <a:lumMod val="50000"/>
                </a:schemeClr>
              </a:solidFill>
              <a:latin typeface="Arial Narrow" panose="020B0606020202030204" pitchFamily="34" charset="0"/>
              <a:ea typeface="ヒラギノ角ゴ ProN W6" charset="-128"/>
              <a:sym typeface="Arial Narrow Bold" charset="0"/>
            </a:endParaRPr>
          </a:p>
          <a:p>
            <a:pPr lvl="0" algn="l">
              <a:spcBef>
                <a:spcPts val="200"/>
              </a:spcBef>
              <a:defRPr/>
            </a:pPr>
            <a:r>
              <a:rPr lang="en-CA" b="1" dirty="0">
                <a:solidFill>
                  <a:schemeClr val="bg2">
                    <a:lumMod val="50000"/>
                  </a:schemeClr>
                </a:solidFill>
                <a:latin typeface="Arial Narrow" panose="020B0606020202030204" pitchFamily="34" charset="0"/>
              </a:rPr>
              <a:t>This program has received in-kind support from </a:t>
            </a:r>
            <a:r>
              <a:rPr lang="en-US" b="1" kern="0" dirty="0">
                <a:solidFill>
                  <a:schemeClr val="bg2">
                    <a:lumMod val="50000"/>
                  </a:schemeClr>
                </a:solidFill>
                <a:latin typeface="Arial Narrow" panose="020B0606020202030204" pitchFamily="34" charset="0"/>
                <a:sym typeface="Arial Narrow Bold" charset="0"/>
              </a:rPr>
              <a:t>Amgen Canada </a:t>
            </a:r>
            <a:r>
              <a:rPr lang="en-CA" b="1" dirty="0">
                <a:solidFill>
                  <a:schemeClr val="bg2">
                    <a:lumMod val="50000"/>
                  </a:schemeClr>
                </a:solidFill>
                <a:latin typeface="Arial Narrow" panose="020B0606020202030204" pitchFamily="34" charset="0"/>
              </a:rPr>
              <a:t>in the form of logistical support. </a:t>
            </a:r>
            <a:endParaRPr lang="en-CA" dirty="0">
              <a:solidFill>
                <a:schemeClr val="bg2">
                  <a:lumMod val="50000"/>
                </a:schemeClr>
              </a:solidFill>
              <a:latin typeface="Arial Narrow" panose="020B0606020202030204" pitchFamily="34" charset="0"/>
            </a:endParaRPr>
          </a:p>
          <a:p>
            <a:pPr lvl="0" algn="l">
              <a:spcBef>
                <a:spcPct val="0"/>
              </a:spcBef>
              <a:defRPr/>
            </a:pPr>
            <a:endParaRPr kumimoji="0" lang="en-US"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b="1" i="0" u="sng" strike="noStrike" kern="0" cap="none" spc="0" normalizeH="0" baseline="0" noProof="0" dirty="0">
                <a:ln>
                  <a:noFill/>
                </a:ln>
                <a:solidFill>
                  <a:srgbClr val="A16040"/>
                </a:solidFill>
                <a:effectLst/>
                <a:uLnTx/>
                <a:uFillTx/>
                <a:latin typeface="Arial Narrow" panose="020B0606020202030204" pitchFamily="34" charset="0"/>
                <a:sym typeface="Arial Narrow Bold" charset="0"/>
              </a:rPr>
              <a:t>Potential for conflict(s) of interest:</a:t>
            </a:r>
            <a:endParaRPr kumimoji="0" lang="en-US" b="1" i="0" u="none" strike="noStrike" kern="0" cap="none" spc="0" normalizeH="0" baseline="0" noProof="0" dirty="0">
              <a:ln>
                <a:noFill/>
              </a:ln>
              <a:solidFill>
                <a:srgbClr val="A16040"/>
              </a:solidFill>
              <a:effectLst/>
              <a:uLnTx/>
              <a:uFillTx/>
              <a:latin typeface="Arial Narrow" panose="020B0606020202030204" pitchFamily="34"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lvl="0" algn="l">
              <a:spcBef>
                <a:spcPts val="400"/>
              </a:spcBef>
              <a:defRPr/>
            </a:pPr>
            <a:r>
              <a:rPr kumimoji="0" lang="en-US" b="1" i="0" u="none" strike="noStrike" kern="0" cap="none" spc="0" normalizeH="0" baseline="0" noProof="0" dirty="0">
                <a:ln>
                  <a:noFill/>
                </a:ln>
                <a:solidFill>
                  <a:srgbClr val="A16040"/>
                </a:solidFill>
                <a:effectLst/>
                <a:uLnTx/>
                <a:uFillTx/>
                <a:latin typeface="Arial Narrow" panose="020B0606020202030204" pitchFamily="34" charset="0"/>
                <a:sym typeface="Arial Narrow Bold" charset="0"/>
              </a:rPr>
              <a:t>[Presenter]</a:t>
            </a:r>
            <a:r>
              <a:rPr kumimoji="0" lang="en-US" b="1" i="1" u="none" strike="noStrike" kern="0" cap="none" spc="0" normalizeH="0" baseline="0" noProof="0" dirty="0">
                <a:ln>
                  <a:noFill/>
                </a:ln>
                <a:solidFill>
                  <a:srgbClr val="A16040"/>
                </a:solidFill>
                <a:effectLst/>
                <a:uLnTx/>
                <a:uFillTx/>
                <a:latin typeface="Arial Narrow" panose="020B0606020202030204" pitchFamily="34" charset="0"/>
                <a:sym typeface="Arial Narrow Bold" charset="0"/>
              </a:rPr>
              <a:t> </a:t>
            </a:r>
            <a:r>
              <a:rPr lang="en-CA" b="1" kern="0" dirty="0">
                <a:solidFill>
                  <a:schemeClr val="bg2">
                    <a:lumMod val="50000"/>
                  </a:schemeClr>
                </a:solidFill>
                <a:latin typeface="Arial Narrow" panose="020B0606020202030204" pitchFamily="34" charset="0"/>
                <a:sym typeface="Arial Narrow Bold" charset="0"/>
              </a:rPr>
              <a:t>has received [payment/funding, etc.] from [organization supporting this program AND/OR organization whose product(s) are being discussed in this program].</a:t>
            </a:r>
          </a:p>
          <a:p>
            <a:pPr marL="0" lvl="1" algn="l">
              <a:spcBef>
                <a:spcPts val="400"/>
              </a:spcBef>
              <a:buClr>
                <a:srgbClr val="595959"/>
              </a:buClr>
              <a:defRPr/>
            </a:pPr>
            <a:endParaRPr lang="en-US" sz="2400" u="sng" kern="0" dirty="0">
              <a:solidFill>
                <a:schemeClr val="bg2">
                  <a:lumMod val="50000"/>
                </a:schemeClr>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en-CA" sz="2400" b="1" kern="0" dirty="0">
                <a:solidFill>
                  <a:schemeClr val="bg2">
                    <a:lumMod val="50000"/>
                  </a:schemeClr>
                </a:solidFill>
                <a:latin typeface="Arial Narrow" panose="020B0606020202030204" pitchFamily="34" charset="0"/>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78434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E82DEB9A-4C95-41A0-8251-49D4DC63BBEC}"/>
              </a:ext>
            </a:extLst>
          </p:cNvPr>
          <p:cNvSpPr/>
          <p:nvPr/>
        </p:nvSpPr>
        <p:spPr>
          <a:xfrm>
            <a:off x="19050" y="0"/>
            <a:ext cx="2133600" cy="6858000"/>
          </a:xfrm>
          <a:prstGeom prst="rect">
            <a:avLst/>
          </a:prstGeom>
          <a:solidFill>
            <a:srgbClr val="2E140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BF1CFB4B-571A-4899-A1FE-DF469CF3F364}"/>
              </a:ext>
            </a:extLst>
          </p:cNvPr>
          <p:cNvSpPr/>
          <p:nvPr/>
        </p:nvSpPr>
        <p:spPr>
          <a:xfrm>
            <a:off x="-20233" y="638916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endParaRPr lang="en-CA" sz="1000" dirty="0">
              <a:solidFill>
                <a:schemeClr val="bg2">
                  <a:lumMod val="25000"/>
                </a:schemeClr>
              </a:solidFill>
              <a:latin typeface="Arial Narrow" panose="020B0606020202030204" pitchFamily="34" charset="0"/>
              <a:cs typeface="Helvetica" panose="020B0604020202020204" pitchFamily="34" charset="0"/>
            </a:endParaRPr>
          </a:p>
        </p:txBody>
      </p:sp>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72721"/>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The Economic Burden of Fractures </a:t>
            </a:r>
            <a:br>
              <a:rPr lang="en-US" sz="3600" b="1" dirty="0">
                <a:solidFill>
                  <a:srgbClr val="7B4A31"/>
                </a:solidFill>
                <a:latin typeface="Arial Narrow" panose="020B0606020202030204" pitchFamily="34" charset="0"/>
              </a:rPr>
            </a:br>
            <a:r>
              <a:rPr lang="en-US" sz="3600" b="1" dirty="0">
                <a:solidFill>
                  <a:srgbClr val="7B4A31"/>
                </a:solidFill>
                <a:latin typeface="Arial Narrow" panose="020B0606020202030204" pitchFamily="34" charset="0"/>
              </a:rPr>
              <a:t>in Canada is Growing</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7" name="TextBox 116">
            <a:extLst>
              <a:ext uri="{FF2B5EF4-FFF2-40B4-BE49-F238E27FC236}">
                <a16:creationId xmlns:a16="http://schemas.microsoft.com/office/drawing/2014/main" id="{22174F78-CCCE-424A-B2C7-5D70CB189359}"/>
              </a:ext>
            </a:extLst>
          </p:cNvPr>
          <p:cNvSpPr txBox="1"/>
          <p:nvPr/>
        </p:nvSpPr>
        <p:spPr>
          <a:xfrm>
            <a:off x="811831" y="1976055"/>
            <a:ext cx="1275735"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Acute care</a:t>
            </a:r>
          </a:p>
        </p:txBody>
      </p:sp>
      <p:sp>
        <p:nvSpPr>
          <p:cNvPr id="118" name="TextBox 117">
            <a:extLst>
              <a:ext uri="{FF2B5EF4-FFF2-40B4-BE49-F238E27FC236}">
                <a16:creationId xmlns:a16="http://schemas.microsoft.com/office/drawing/2014/main" id="{A866424B-72C4-40D2-8559-3A995E8DFB21}"/>
              </a:ext>
            </a:extLst>
          </p:cNvPr>
          <p:cNvSpPr txBox="1"/>
          <p:nvPr/>
        </p:nvSpPr>
        <p:spPr>
          <a:xfrm>
            <a:off x="329886" y="2384470"/>
            <a:ext cx="1757680" cy="523220"/>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Rehabilitation admissions &amp; clinics</a:t>
            </a:r>
            <a:r>
              <a:rPr lang="en-CA" sz="1400" b="1" baseline="30000" dirty="0">
                <a:solidFill>
                  <a:srgbClr val="FFFFFF"/>
                </a:solidFill>
                <a:latin typeface="Arial Narrow" panose="020B0606020202030204" pitchFamily="34" charset="0"/>
              </a:rPr>
              <a:t>†</a:t>
            </a:r>
          </a:p>
        </p:txBody>
      </p:sp>
      <p:sp>
        <p:nvSpPr>
          <p:cNvPr id="119" name="TextBox 118">
            <a:extLst>
              <a:ext uri="{FF2B5EF4-FFF2-40B4-BE49-F238E27FC236}">
                <a16:creationId xmlns:a16="http://schemas.microsoft.com/office/drawing/2014/main" id="{021F8D19-C3E3-467E-A50E-1AF8AD1B41A9}"/>
              </a:ext>
            </a:extLst>
          </p:cNvPr>
          <p:cNvSpPr txBox="1"/>
          <p:nvPr/>
        </p:nvSpPr>
        <p:spPr>
          <a:xfrm>
            <a:off x="665166" y="2946774"/>
            <a:ext cx="1422400" cy="523220"/>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Complex Continuing Care</a:t>
            </a:r>
          </a:p>
        </p:txBody>
      </p:sp>
      <p:sp>
        <p:nvSpPr>
          <p:cNvPr id="120" name="TextBox 119">
            <a:extLst>
              <a:ext uri="{FF2B5EF4-FFF2-40B4-BE49-F238E27FC236}">
                <a16:creationId xmlns:a16="http://schemas.microsoft.com/office/drawing/2014/main" id="{1AC81EF6-51C3-484B-9709-49A374E14B04}"/>
              </a:ext>
            </a:extLst>
          </p:cNvPr>
          <p:cNvSpPr txBox="1"/>
          <p:nvPr/>
        </p:nvSpPr>
        <p:spPr>
          <a:xfrm>
            <a:off x="329886" y="3509078"/>
            <a:ext cx="1757680"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Long-term Care</a:t>
            </a:r>
          </a:p>
        </p:txBody>
      </p:sp>
      <p:sp>
        <p:nvSpPr>
          <p:cNvPr id="121" name="TextBox 120">
            <a:extLst>
              <a:ext uri="{FF2B5EF4-FFF2-40B4-BE49-F238E27FC236}">
                <a16:creationId xmlns:a16="http://schemas.microsoft.com/office/drawing/2014/main" id="{BAA84A64-F7E3-46CE-A249-FA818ECA4A9F}"/>
              </a:ext>
            </a:extLst>
          </p:cNvPr>
          <p:cNvSpPr txBox="1"/>
          <p:nvPr/>
        </p:nvSpPr>
        <p:spPr>
          <a:xfrm>
            <a:off x="329886" y="3917493"/>
            <a:ext cx="1757680"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Home care</a:t>
            </a:r>
          </a:p>
        </p:txBody>
      </p:sp>
      <p:sp>
        <p:nvSpPr>
          <p:cNvPr id="122" name="TextBox 121">
            <a:extLst>
              <a:ext uri="{FF2B5EF4-FFF2-40B4-BE49-F238E27FC236}">
                <a16:creationId xmlns:a16="http://schemas.microsoft.com/office/drawing/2014/main" id="{495D5F77-D0EA-41AE-829C-195157866E14}"/>
              </a:ext>
            </a:extLst>
          </p:cNvPr>
          <p:cNvSpPr txBox="1"/>
          <p:nvPr/>
        </p:nvSpPr>
        <p:spPr>
          <a:xfrm>
            <a:off x="329886" y="4325908"/>
            <a:ext cx="1757680" cy="523220"/>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Outpatient physician services</a:t>
            </a:r>
          </a:p>
        </p:txBody>
      </p:sp>
      <p:sp>
        <p:nvSpPr>
          <p:cNvPr id="123" name="TextBox 122">
            <a:extLst>
              <a:ext uri="{FF2B5EF4-FFF2-40B4-BE49-F238E27FC236}">
                <a16:creationId xmlns:a16="http://schemas.microsoft.com/office/drawing/2014/main" id="{1D055214-4A89-437F-8EBF-2C07FA3E2E68}"/>
              </a:ext>
            </a:extLst>
          </p:cNvPr>
          <p:cNvSpPr txBox="1"/>
          <p:nvPr/>
        </p:nvSpPr>
        <p:spPr>
          <a:xfrm>
            <a:off x="96206" y="4888212"/>
            <a:ext cx="1991360"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Prescription drugs</a:t>
            </a:r>
          </a:p>
        </p:txBody>
      </p:sp>
      <p:sp>
        <p:nvSpPr>
          <p:cNvPr id="124" name="TextBox 123">
            <a:extLst>
              <a:ext uri="{FF2B5EF4-FFF2-40B4-BE49-F238E27FC236}">
                <a16:creationId xmlns:a16="http://schemas.microsoft.com/office/drawing/2014/main" id="{FDC4BD1E-2E49-4798-9B90-17BDA31E831B}"/>
              </a:ext>
            </a:extLst>
          </p:cNvPr>
          <p:cNvSpPr txBox="1"/>
          <p:nvPr/>
        </p:nvSpPr>
        <p:spPr>
          <a:xfrm>
            <a:off x="96206" y="5296627"/>
            <a:ext cx="1991360"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Wage loss</a:t>
            </a:r>
          </a:p>
        </p:txBody>
      </p:sp>
      <p:sp>
        <p:nvSpPr>
          <p:cNvPr id="125" name="TextBox 124">
            <a:extLst>
              <a:ext uri="{FF2B5EF4-FFF2-40B4-BE49-F238E27FC236}">
                <a16:creationId xmlns:a16="http://schemas.microsoft.com/office/drawing/2014/main" id="{2C08BDD6-0B39-4FE9-8A62-C5774418698F}"/>
              </a:ext>
            </a:extLst>
          </p:cNvPr>
          <p:cNvSpPr txBox="1"/>
          <p:nvPr/>
        </p:nvSpPr>
        <p:spPr>
          <a:xfrm>
            <a:off x="96206" y="5705042"/>
            <a:ext cx="1991360" cy="307777"/>
          </a:xfrm>
          <a:prstGeom prst="rect">
            <a:avLst/>
          </a:prstGeom>
          <a:noFill/>
        </p:spPr>
        <p:txBody>
          <a:bodyPr wrap="square" rtlCol="0">
            <a:spAutoFit/>
          </a:bodyPr>
          <a:lstStyle/>
          <a:p>
            <a:pPr algn="r">
              <a:defRPr/>
            </a:pPr>
            <a:r>
              <a:rPr lang="en-CA" sz="1400" b="1" dirty="0">
                <a:solidFill>
                  <a:srgbClr val="FFFFFF"/>
                </a:solidFill>
                <a:latin typeface="Arial Narrow" panose="020B0606020202030204" pitchFamily="34" charset="0"/>
              </a:rPr>
              <a:t>Mobility devices</a:t>
            </a:r>
            <a:r>
              <a:rPr lang="en-CA" sz="1400" b="1" baseline="30000" dirty="0">
                <a:solidFill>
                  <a:srgbClr val="FFFFFF"/>
                </a:solidFill>
                <a:latin typeface="Arial Narrow" panose="020B0606020202030204" pitchFamily="34" charset="0"/>
              </a:rPr>
              <a:t>‡</a:t>
            </a:r>
          </a:p>
        </p:txBody>
      </p:sp>
      <p:grpSp>
        <p:nvGrpSpPr>
          <p:cNvPr id="126" name="Group 41">
            <a:extLst>
              <a:ext uri="{FF2B5EF4-FFF2-40B4-BE49-F238E27FC236}">
                <a16:creationId xmlns:a16="http://schemas.microsoft.com/office/drawing/2014/main" id="{0D91CB8B-C3C4-41EB-9A69-51A958613579}"/>
              </a:ext>
            </a:extLst>
          </p:cNvPr>
          <p:cNvGrpSpPr/>
          <p:nvPr/>
        </p:nvGrpSpPr>
        <p:grpSpPr>
          <a:xfrm>
            <a:off x="2138963" y="1938586"/>
            <a:ext cx="5183343" cy="253916"/>
            <a:chOff x="1620476" y="1241160"/>
            <a:chExt cx="1614718" cy="253916"/>
          </a:xfrm>
        </p:grpSpPr>
        <p:sp>
          <p:nvSpPr>
            <p:cNvPr id="127" name="Rectangle 126">
              <a:extLst>
                <a:ext uri="{FF2B5EF4-FFF2-40B4-BE49-F238E27FC236}">
                  <a16:creationId xmlns:a16="http://schemas.microsoft.com/office/drawing/2014/main" id="{661F344D-482A-46FD-9AC5-63B1D79E64E7}"/>
                </a:ext>
              </a:extLst>
            </p:cNvPr>
            <p:cNvSpPr/>
            <p:nvPr/>
          </p:nvSpPr>
          <p:spPr>
            <a:xfrm>
              <a:off x="1620476" y="1281867"/>
              <a:ext cx="1332516"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a:solidFill>
                  <a:prstClr val="white"/>
                </a:solidFill>
                <a:latin typeface="Arial Narrow" panose="020B0606020202030204" pitchFamily="34" charset="0"/>
              </a:endParaRPr>
            </a:p>
          </p:txBody>
        </p:sp>
        <p:sp>
          <p:nvSpPr>
            <p:cNvPr id="128" name="TextBox 127">
              <a:extLst>
                <a:ext uri="{FF2B5EF4-FFF2-40B4-BE49-F238E27FC236}">
                  <a16:creationId xmlns:a16="http://schemas.microsoft.com/office/drawing/2014/main" id="{AAF940F3-DBCD-42A0-8B6B-EB210EC95663}"/>
                </a:ext>
              </a:extLst>
            </p:cNvPr>
            <p:cNvSpPr txBox="1"/>
            <p:nvPr/>
          </p:nvSpPr>
          <p:spPr>
            <a:xfrm>
              <a:off x="2968834" y="1241160"/>
              <a:ext cx="266360"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$1.3B</a:t>
              </a:r>
            </a:p>
          </p:txBody>
        </p:sp>
      </p:grpSp>
      <p:grpSp>
        <p:nvGrpSpPr>
          <p:cNvPr id="129" name="Group 44">
            <a:extLst>
              <a:ext uri="{FF2B5EF4-FFF2-40B4-BE49-F238E27FC236}">
                <a16:creationId xmlns:a16="http://schemas.microsoft.com/office/drawing/2014/main" id="{84AD8FA1-F74A-4452-9631-636AD3798A27}"/>
              </a:ext>
            </a:extLst>
          </p:cNvPr>
          <p:cNvGrpSpPr/>
          <p:nvPr/>
        </p:nvGrpSpPr>
        <p:grpSpPr>
          <a:xfrm>
            <a:off x="2138963" y="2108977"/>
            <a:ext cx="5813637" cy="253916"/>
            <a:chOff x="1620476" y="1411551"/>
            <a:chExt cx="2173479" cy="253916"/>
          </a:xfrm>
        </p:grpSpPr>
        <p:sp>
          <p:nvSpPr>
            <p:cNvPr id="130" name="Rectangle 129">
              <a:extLst>
                <a:ext uri="{FF2B5EF4-FFF2-40B4-BE49-F238E27FC236}">
                  <a16:creationId xmlns:a16="http://schemas.microsoft.com/office/drawing/2014/main" id="{8F0F742D-036C-4AEA-B00D-E86D1046C0F9}"/>
                </a:ext>
              </a:extLst>
            </p:cNvPr>
            <p:cNvSpPr/>
            <p:nvPr/>
          </p:nvSpPr>
          <p:spPr>
            <a:xfrm>
              <a:off x="1620476" y="1444223"/>
              <a:ext cx="1848946"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gency FB" panose="020B0503020202020204" pitchFamily="34" charset="0"/>
              </a:endParaRPr>
            </a:p>
          </p:txBody>
        </p:sp>
        <p:sp>
          <p:nvSpPr>
            <p:cNvPr id="131" name="TextBox 130">
              <a:extLst>
                <a:ext uri="{FF2B5EF4-FFF2-40B4-BE49-F238E27FC236}">
                  <a16:creationId xmlns:a16="http://schemas.microsoft.com/office/drawing/2014/main" id="{CE3C218D-8AC1-48C5-8C92-F6671715F87F}"/>
                </a:ext>
              </a:extLst>
            </p:cNvPr>
            <p:cNvSpPr txBox="1"/>
            <p:nvPr/>
          </p:nvSpPr>
          <p:spPr>
            <a:xfrm>
              <a:off x="3465055" y="1411551"/>
              <a:ext cx="328900"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$1.5B</a:t>
              </a:r>
            </a:p>
          </p:txBody>
        </p:sp>
      </p:grpSp>
      <p:grpSp>
        <p:nvGrpSpPr>
          <p:cNvPr id="132" name="Group 53">
            <a:extLst>
              <a:ext uri="{FF2B5EF4-FFF2-40B4-BE49-F238E27FC236}">
                <a16:creationId xmlns:a16="http://schemas.microsoft.com/office/drawing/2014/main" id="{27636001-0DCE-4701-9D64-D2A3759DD51D}"/>
              </a:ext>
            </a:extLst>
          </p:cNvPr>
          <p:cNvGrpSpPr/>
          <p:nvPr/>
        </p:nvGrpSpPr>
        <p:grpSpPr>
          <a:xfrm>
            <a:off x="2138963" y="2474852"/>
            <a:ext cx="1036423" cy="253916"/>
            <a:chOff x="1620476" y="1713339"/>
            <a:chExt cx="315925" cy="253916"/>
          </a:xfrm>
        </p:grpSpPr>
        <p:sp>
          <p:nvSpPr>
            <p:cNvPr id="133" name="Rectangle 132">
              <a:extLst>
                <a:ext uri="{FF2B5EF4-FFF2-40B4-BE49-F238E27FC236}">
                  <a16:creationId xmlns:a16="http://schemas.microsoft.com/office/drawing/2014/main" id="{CB081FF9-E840-43AC-B18F-508DDC392855}"/>
                </a:ext>
              </a:extLst>
            </p:cNvPr>
            <p:cNvSpPr/>
            <p:nvPr/>
          </p:nvSpPr>
          <p:spPr>
            <a:xfrm>
              <a:off x="1620476" y="1754046"/>
              <a:ext cx="96127"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white"/>
                </a:solidFill>
                <a:latin typeface="Arial Narrow" panose="020B0606020202030204" pitchFamily="34" charset="0"/>
              </a:endParaRPr>
            </a:p>
          </p:txBody>
        </p:sp>
        <p:sp>
          <p:nvSpPr>
            <p:cNvPr id="134" name="TextBox 133">
              <a:extLst>
                <a:ext uri="{FF2B5EF4-FFF2-40B4-BE49-F238E27FC236}">
                  <a16:creationId xmlns:a16="http://schemas.microsoft.com/office/drawing/2014/main" id="{B05E816D-9FB1-4B06-89C6-BC77BDFEA1A4}"/>
                </a:ext>
              </a:extLst>
            </p:cNvPr>
            <p:cNvSpPr txBox="1"/>
            <p:nvPr/>
          </p:nvSpPr>
          <p:spPr>
            <a:xfrm>
              <a:off x="1723974" y="1713339"/>
              <a:ext cx="212427"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$106M</a:t>
              </a:r>
            </a:p>
          </p:txBody>
        </p:sp>
      </p:grpSp>
      <p:grpSp>
        <p:nvGrpSpPr>
          <p:cNvPr id="135" name="Group 56">
            <a:extLst>
              <a:ext uri="{FF2B5EF4-FFF2-40B4-BE49-F238E27FC236}">
                <a16:creationId xmlns:a16="http://schemas.microsoft.com/office/drawing/2014/main" id="{67C897E7-AC94-45C7-BF14-5C83AA0B5A1A}"/>
              </a:ext>
            </a:extLst>
          </p:cNvPr>
          <p:cNvGrpSpPr/>
          <p:nvPr/>
        </p:nvGrpSpPr>
        <p:grpSpPr>
          <a:xfrm>
            <a:off x="2138963" y="2645243"/>
            <a:ext cx="1813693" cy="253916"/>
            <a:chOff x="1617319" y="1883730"/>
            <a:chExt cx="538501" cy="253916"/>
          </a:xfrm>
        </p:grpSpPr>
        <p:sp>
          <p:nvSpPr>
            <p:cNvPr id="136" name="Rectangle 135">
              <a:extLst>
                <a:ext uri="{FF2B5EF4-FFF2-40B4-BE49-F238E27FC236}">
                  <a16:creationId xmlns:a16="http://schemas.microsoft.com/office/drawing/2014/main" id="{94DE651F-7B2E-4C55-A69B-534E39329FD3}"/>
                </a:ext>
              </a:extLst>
            </p:cNvPr>
            <p:cNvSpPr/>
            <p:nvPr/>
          </p:nvSpPr>
          <p:spPr>
            <a:xfrm>
              <a:off x="1617319" y="1916402"/>
              <a:ext cx="352073"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dirty="0">
                <a:solidFill>
                  <a:prstClr val="white"/>
                </a:solidFill>
                <a:latin typeface="Arial Narrow" panose="020B0606020202030204" pitchFamily="34" charset="0"/>
              </a:endParaRPr>
            </a:p>
          </p:txBody>
        </p:sp>
        <p:sp>
          <p:nvSpPr>
            <p:cNvPr id="138" name="TextBox 137">
              <a:extLst>
                <a:ext uri="{FF2B5EF4-FFF2-40B4-BE49-F238E27FC236}">
                  <a16:creationId xmlns:a16="http://schemas.microsoft.com/office/drawing/2014/main" id="{73F92869-58BF-42A8-BD14-A0AA051B7A89}"/>
                </a:ext>
              </a:extLst>
            </p:cNvPr>
            <p:cNvSpPr txBox="1"/>
            <p:nvPr/>
          </p:nvSpPr>
          <p:spPr>
            <a:xfrm>
              <a:off x="1977105" y="1883730"/>
              <a:ext cx="178715"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$353M</a:t>
              </a:r>
            </a:p>
          </p:txBody>
        </p:sp>
      </p:grpSp>
      <p:grpSp>
        <p:nvGrpSpPr>
          <p:cNvPr id="140" name="Group 139">
            <a:extLst>
              <a:ext uri="{FF2B5EF4-FFF2-40B4-BE49-F238E27FC236}">
                <a16:creationId xmlns:a16="http://schemas.microsoft.com/office/drawing/2014/main" id="{96F2F4E0-8E47-4CC1-A2FB-D3AA8E5E9414}"/>
              </a:ext>
            </a:extLst>
          </p:cNvPr>
          <p:cNvGrpSpPr/>
          <p:nvPr/>
        </p:nvGrpSpPr>
        <p:grpSpPr>
          <a:xfrm>
            <a:off x="2138963" y="3052438"/>
            <a:ext cx="1036422" cy="253916"/>
            <a:chOff x="1620477" y="2291214"/>
            <a:chExt cx="264014" cy="253916"/>
          </a:xfrm>
        </p:grpSpPr>
        <p:sp>
          <p:nvSpPr>
            <p:cNvPr id="141" name="Rectangle 140">
              <a:extLst>
                <a:ext uri="{FF2B5EF4-FFF2-40B4-BE49-F238E27FC236}">
                  <a16:creationId xmlns:a16="http://schemas.microsoft.com/office/drawing/2014/main" id="{B8DF560A-4F72-4279-AD5A-E32DB4CDB510}"/>
                </a:ext>
              </a:extLst>
            </p:cNvPr>
            <p:cNvSpPr/>
            <p:nvPr/>
          </p:nvSpPr>
          <p:spPr>
            <a:xfrm>
              <a:off x="1620477" y="2331921"/>
              <a:ext cx="106933"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a:solidFill>
                  <a:prstClr val="white"/>
                </a:solidFill>
                <a:latin typeface="Arial Narrow" panose="020B0606020202030204" pitchFamily="34" charset="0"/>
              </a:endParaRPr>
            </a:p>
          </p:txBody>
        </p:sp>
        <p:sp>
          <p:nvSpPr>
            <p:cNvPr id="142" name="TextBox 141">
              <a:extLst>
                <a:ext uri="{FF2B5EF4-FFF2-40B4-BE49-F238E27FC236}">
                  <a16:creationId xmlns:a16="http://schemas.microsoft.com/office/drawing/2014/main" id="{41CC1EB0-7689-4F77-B449-563B1B95E8B8}"/>
                </a:ext>
              </a:extLst>
            </p:cNvPr>
            <p:cNvSpPr txBox="1"/>
            <p:nvPr/>
          </p:nvSpPr>
          <p:spPr>
            <a:xfrm>
              <a:off x="1727477" y="2291214"/>
              <a:ext cx="157014"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$123M</a:t>
              </a:r>
            </a:p>
          </p:txBody>
        </p:sp>
      </p:grpSp>
      <p:grpSp>
        <p:nvGrpSpPr>
          <p:cNvPr id="153" name="Group 142">
            <a:extLst>
              <a:ext uri="{FF2B5EF4-FFF2-40B4-BE49-F238E27FC236}">
                <a16:creationId xmlns:a16="http://schemas.microsoft.com/office/drawing/2014/main" id="{26E5411B-BB2F-4408-8BDB-83E0AAD59499}"/>
              </a:ext>
            </a:extLst>
          </p:cNvPr>
          <p:cNvGrpSpPr/>
          <p:nvPr/>
        </p:nvGrpSpPr>
        <p:grpSpPr>
          <a:xfrm>
            <a:off x="2138963" y="3222829"/>
            <a:ext cx="2050069" cy="253916"/>
            <a:chOff x="1620477" y="2461605"/>
            <a:chExt cx="607084" cy="253916"/>
          </a:xfrm>
        </p:grpSpPr>
        <p:sp>
          <p:nvSpPr>
            <p:cNvPr id="154" name="Rectangle 153">
              <a:extLst>
                <a:ext uri="{FF2B5EF4-FFF2-40B4-BE49-F238E27FC236}">
                  <a16:creationId xmlns:a16="http://schemas.microsoft.com/office/drawing/2014/main" id="{11ABA5E4-8358-43BB-92F2-DC76C58A605E}"/>
                </a:ext>
              </a:extLst>
            </p:cNvPr>
            <p:cNvSpPr/>
            <p:nvPr/>
          </p:nvSpPr>
          <p:spPr>
            <a:xfrm>
              <a:off x="1620477" y="2494277"/>
              <a:ext cx="431202"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55" name="TextBox 154">
              <a:extLst>
                <a:ext uri="{FF2B5EF4-FFF2-40B4-BE49-F238E27FC236}">
                  <a16:creationId xmlns:a16="http://schemas.microsoft.com/office/drawing/2014/main" id="{5147DD4B-0B6D-4C95-9CD1-FEC157483992}"/>
                </a:ext>
              </a:extLst>
            </p:cNvPr>
            <p:cNvSpPr txBox="1"/>
            <p:nvPr/>
          </p:nvSpPr>
          <p:spPr>
            <a:xfrm>
              <a:off x="2052594" y="2461605"/>
              <a:ext cx="174967"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$434M</a:t>
              </a:r>
            </a:p>
          </p:txBody>
        </p:sp>
      </p:grpSp>
      <p:grpSp>
        <p:nvGrpSpPr>
          <p:cNvPr id="159" name="Group 151">
            <a:extLst>
              <a:ext uri="{FF2B5EF4-FFF2-40B4-BE49-F238E27FC236}">
                <a16:creationId xmlns:a16="http://schemas.microsoft.com/office/drawing/2014/main" id="{3EA76769-E6FC-4CDE-94FF-CAF26CE179C3}"/>
              </a:ext>
            </a:extLst>
          </p:cNvPr>
          <p:cNvGrpSpPr/>
          <p:nvPr/>
        </p:nvGrpSpPr>
        <p:grpSpPr>
          <a:xfrm>
            <a:off x="2149604" y="3668799"/>
            <a:ext cx="3916694" cy="253916"/>
            <a:chOff x="1620476" y="2928841"/>
            <a:chExt cx="1374966" cy="253916"/>
          </a:xfrm>
        </p:grpSpPr>
        <p:sp>
          <p:nvSpPr>
            <p:cNvPr id="160" name="Rectangle 159">
              <a:extLst>
                <a:ext uri="{FF2B5EF4-FFF2-40B4-BE49-F238E27FC236}">
                  <a16:creationId xmlns:a16="http://schemas.microsoft.com/office/drawing/2014/main" id="{B5D48DCD-41BB-48F1-900A-A6AFCEDA35C1}"/>
                </a:ext>
              </a:extLst>
            </p:cNvPr>
            <p:cNvSpPr/>
            <p:nvPr/>
          </p:nvSpPr>
          <p:spPr>
            <a:xfrm>
              <a:off x="1620476" y="2957395"/>
              <a:ext cx="1155241"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61" name="TextBox 160">
              <a:extLst>
                <a:ext uri="{FF2B5EF4-FFF2-40B4-BE49-F238E27FC236}">
                  <a16:creationId xmlns:a16="http://schemas.microsoft.com/office/drawing/2014/main" id="{027B9A57-FC12-493F-BD53-9F2CAE97E054}"/>
                </a:ext>
              </a:extLst>
            </p:cNvPr>
            <p:cNvSpPr txBox="1"/>
            <p:nvPr/>
          </p:nvSpPr>
          <p:spPr>
            <a:xfrm>
              <a:off x="2788594" y="2928841"/>
              <a:ext cx="206848"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$1.0B</a:t>
              </a:r>
            </a:p>
          </p:txBody>
        </p:sp>
      </p:grpSp>
      <p:grpSp>
        <p:nvGrpSpPr>
          <p:cNvPr id="162" name="Group 154">
            <a:extLst>
              <a:ext uri="{FF2B5EF4-FFF2-40B4-BE49-F238E27FC236}">
                <a16:creationId xmlns:a16="http://schemas.microsoft.com/office/drawing/2014/main" id="{F5172E33-8A5C-4B56-B8A6-27E4FCBD2BF6}"/>
              </a:ext>
            </a:extLst>
          </p:cNvPr>
          <p:cNvGrpSpPr/>
          <p:nvPr/>
        </p:nvGrpSpPr>
        <p:grpSpPr>
          <a:xfrm>
            <a:off x="2138963" y="3482862"/>
            <a:ext cx="804297" cy="253916"/>
            <a:chOff x="1620475" y="2742904"/>
            <a:chExt cx="1334609" cy="253916"/>
          </a:xfrm>
        </p:grpSpPr>
        <p:sp>
          <p:nvSpPr>
            <p:cNvPr id="163" name="Rectangle 162">
              <a:extLst>
                <a:ext uri="{FF2B5EF4-FFF2-40B4-BE49-F238E27FC236}">
                  <a16:creationId xmlns:a16="http://schemas.microsoft.com/office/drawing/2014/main" id="{E0D87D7E-C5A1-4679-83F4-B9B6C5971AB0}"/>
                </a:ext>
              </a:extLst>
            </p:cNvPr>
            <p:cNvSpPr/>
            <p:nvPr/>
          </p:nvSpPr>
          <p:spPr>
            <a:xfrm>
              <a:off x="1620475" y="2795039"/>
              <a:ext cx="183731"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a:solidFill>
                  <a:prstClr val="white"/>
                </a:solidFill>
                <a:latin typeface="Arial Narrow" panose="020B0606020202030204" pitchFamily="34" charset="0"/>
              </a:endParaRPr>
            </a:p>
          </p:txBody>
        </p:sp>
        <p:sp>
          <p:nvSpPr>
            <p:cNvPr id="164" name="TextBox 163">
              <a:extLst>
                <a:ext uri="{FF2B5EF4-FFF2-40B4-BE49-F238E27FC236}">
                  <a16:creationId xmlns:a16="http://schemas.microsoft.com/office/drawing/2014/main" id="{DCC4FA68-56CA-4C5A-8AD7-F1F881B2069B}"/>
                </a:ext>
              </a:extLst>
            </p:cNvPr>
            <p:cNvSpPr txBox="1"/>
            <p:nvPr/>
          </p:nvSpPr>
          <p:spPr>
            <a:xfrm>
              <a:off x="1812719" y="2742904"/>
              <a:ext cx="1142365"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$31M</a:t>
              </a:r>
            </a:p>
          </p:txBody>
        </p:sp>
      </p:grpSp>
      <p:grpSp>
        <p:nvGrpSpPr>
          <p:cNvPr id="165" name="Group 163">
            <a:extLst>
              <a:ext uri="{FF2B5EF4-FFF2-40B4-BE49-F238E27FC236}">
                <a16:creationId xmlns:a16="http://schemas.microsoft.com/office/drawing/2014/main" id="{092CDF3B-1C43-41E4-BE6C-FCD4FFA487D1}"/>
              </a:ext>
            </a:extLst>
          </p:cNvPr>
          <p:cNvGrpSpPr/>
          <p:nvPr/>
        </p:nvGrpSpPr>
        <p:grpSpPr>
          <a:xfrm>
            <a:off x="2138963" y="3909089"/>
            <a:ext cx="1385954" cy="253916"/>
            <a:chOff x="1620476" y="3179764"/>
            <a:chExt cx="466900" cy="253916"/>
          </a:xfrm>
        </p:grpSpPr>
        <p:sp>
          <p:nvSpPr>
            <p:cNvPr id="166" name="Rectangle 165">
              <a:extLst>
                <a:ext uri="{FF2B5EF4-FFF2-40B4-BE49-F238E27FC236}">
                  <a16:creationId xmlns:a16="http://schemas.microsoft.com/office/drawing/2014/main" id="{24319052-1B84-479D-8B64-FDF6300D3FAF}"/>
                </a:ext>
              </a:extLst>
            </p:cNvPr>
            <p:cNvSpPr/>
            <p:nvPr/>
          </p:nvSpPr>
          <p:spPr>
            <a:xfrm>
              <a:off x="1620476" y="3220471"/>
              <a:ext cx="259841"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67" name="TextBox 166">
              <a:extLst>
                <a:ext uri="{FF2B5EF4-FFF2-40B4-BE49-F238E27FC236}">
                  <a16:creationId xmlns:a16="http://schemas.microsoft.com/office/drawing/2014/main" id="{F94652BD-1494-45E7-B010-56F741FF6A39}"/>
                </a:ext>
              </a:extLst>
            </p:cNvPr>
            <p:cNvSpPr txBox="1"/>
            <p:nvPr/>
          </p:nvSpPr>
          <p:spPr>
            <a:xfrm>
              <a:off x="1878921" y="3179764"/>
              <a:ext cx="208455"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$266M</a:t>
              </a:r>
            </a:p>
          </p:txBody>
        </p:sp>
      </p:grpSp>
      <p:grpSp>
        <p:nvGrpSpPr>
          <p:cNvPr id="168" name="Group 166">
            <a:extLst>
              <a:ext uri="{FF2B5EF4-FFF2-40B4-BE49-F238E27FC236}">
                <a16:creationId xmlns:a16="http://schemas.microsoft.com/office/drawing/2014/main" id="{F8AC1584-BC5A-4239-950C-9E43D9B0DD8D}"/>
              </a:ext>
            </a:extLst>
          </p:cNvPr>
          <p:cNvGrpSpPr/>
          <p:nvPr/>
        </p:nvGrpSpPr>
        <p:grpSpPr>
          <a:xfrm>
            <a:off x="2138963" y="4079480"/>
            <a:ext cx="1479389" cy="253916"/>
            <a:chOff x="1620477" y="3350155"/>
            <a:chExt cx="448482" cy="253916"/>
          </a:xfrm>
        </p:grpSpPr>
        <p:sp>
          <p:nvSpPr>
            <p:cNvPr id="169" name="Rectangle 168">
              <a:extLst>
                <a:ext uri="{FF2B5EF4-FFF2-40B4-BE49-F238E27FC236}">
                  <a16:creationId xmlns:a16="http://schemas.microsoft.com/office/drawing/2014/main" id="{6BA9E0AB-598C-4FCB-B625-7829E6320904}"/>
                </a:ext>
              </a:extLst>
            </p:cNvPr>
            <p:cNvSpPr/>
            <p:nvPr/>
          </p:nvSpPr>
          <p:spPr>
            <a:xfrm>
              <a:off x="1620477" y="3382827"/>
              <a:ext cx="268646"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70" name="TextBox 169">
              <a:extLst>
                <a:ext uri="{FF2B5EF4-FFF2-40B4-BE49-F238E27FC236}">
                  <a16:creationId xmlns:a16="http://schemas.microsoft.com/office/drawing/2014/main" id="{44F851D2-FF79-4BD7-8F17-23C94DD4A7DF}"/>
                </a:ext>
              </a:extLst>
            </p:cNvPr>
            <p:cNvSpPr txBox="1"/>
            <p:nvPr/>
          </p:nvSpPr>
          <p:spPr>
            <a:xfrm>
              <a:off x="1895219" y="3350155"/>
              <a:ext cx="173740"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$274M</a:t>
              </a:r>
            </a:p>
          </p:txBody>
        </p:sp>
      </p:grpSp>
      <p:grpSp>
        <p:nvGrpSpPr>
          <p:cNvPr id="171" name="Group 175">
            <a:extLst>
              <a:ext uri="{FF2B5EF4-FFF2-40B4-BE49-F238E27FC236}">
                <a16:creationId xmlns:a16="http://schemas.microsoft.com/office/drawing/2014/main" id="{47CF2E15-9B56-4EC5-9315-ECAB6B9A18A7}"/>
              </a:ext>
            </a:extLst>
          </p:cNvPr>
          <p:cNvGrpSpPr/>
          <p:nvPr/>
        </p:nvGrpSpPr>
        <p:grpSpPr>
          <a:xfrm>
            <a:off x="2138963" y="4409857"/>
            <a:ext cx="1159976" cy="253916"/>
            <a:chOff x="1620476" y="3659266"/>
            <a:chExt cx="335189" cy="253916"/>
          </a:xfrm>
        </p:grpSpPr>
        <p:sp>
          <p:nvSpPr>
            <p:cNvPr id="172" name="Rectangle 171">
              <a:extLst>
                <a:ext uri="{FF2B5EF4-FFF2-40B4-BE49-F238E27FC236}">
                  <a16:creationId xmlns:a16="http://schemas.microsoft.com/office/drawing/2014/main" id="{A5F8E00F-2081-4CF5-9A5F-15E1DC6F0245}"/>
                </a:ext>
              </a:extLst>
            </p:cNvPr>
            <p:cNvSpPr/>
            <p:nvPr/>
          </p:nvSpPr>
          <p:spPr>
            <a:xfrm>
              <a:off x="1620476" y="3699973"/>
              <a:ext cx="145197"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73" name="TextBox 172">
              <a:extLst>
                <a:ext uri="{FF2B5EF4-FFF2-40B4-BE49-F238E27FC236}">
                  <a16:creationId xmlns:a16="http://schemas.microsoft.com/office/drawing/2014/main" id="{CD587456-799B-47E9-93B7-ACBA89C2C631}"/>
                </a:ext>
              </a:extLst>
            </p:cNvPr>
            <p:cNvSpPr txBox="1"/>
            <p:nvPr/>
          </p:nvSpPr>
          <p:spPr>
            <a:xfrm>
              <a:off x="1768176" y="3659266"/>
              <a:ext cx="187489"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$155M</a:t>
              </a:r>
            </a:p>
          </p:txBody>
        </p:sp>
      </p:grpSp>
      <p:grpSp>
        <p:nvGrpSpPr>
          <p:cNvPr id="174" name="Group 178">
            <a:extLst>
              <a:ext uri="{FF2B5EF4-FFF2-40B4-BE49-F238E27FC236}">
                <a16:creationId xmlns:a16="http://schemas.microsoft.com/office/drawing/2014/main" id="{50813633-A5BD-417D-998E-9790E279F3F9}"/>
              </a:ext>
            </a:extLst>
          </p:cNvPr>
          <p:cNvGrpSpPr/>
          <p:nvPr/>
        </p:nvGrpSpPr>
        <p:grpSpPr>
          <a:xfrm>
            <a:off x="2138963" y="4580248"/>
            <a:ext cx="1436129" cy="253916"/>
            <a:chOff x="1620477" y="3829657"/>
            <a:chExt cx="424749" cy="253916"/>
          </a:xfrm>
        </p:grpSpPr>
        <p:sp>
          <p:nvSpPr>
            <p:cNvPr id="175" name="Rectangle 174">
              <a:extLst>
                <a:ext uri="{FF2B5EF4-FFF2-40B4-BE49-F238E27FC236}">
                  <a16:creationId xmlns:a16="http://schemas.microsoft.com/office/drawing/2014/main" id="{768C0A9B-3B85-4AE1-97EF-2FE7468F48A5}"/>
                </a:ext>
              </a:extLst>
            </p:cNvPr>
            <p:cNvSpPr/>
            <p:nvPr/>
          </p:nvSpPr>
          <p:spPr>
            <a:xfrm>
              <a:off x="1620477" y="3862329"/>
              <a:ext cx="243725"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76" name="TextBox 175">
              <a:extLst>
                <a:ext uri="{FF2B5EF4-FFF2-40B4-BE49-F238E27FC236}">
                  <a16:creationId xmlns:a16="http://schemas.microsoft.com/office/drawing/2014/main" id="{0141CDE2-8785-4126-9F79-B29241FB990F}"/>
                </a:ext>
              </a:extLst>
            </p:cNvPr>
            <p:cNvSpPr txBox="1"/>
            <p:nvPr/>
          </p:nvSpPr>
          <p:spPr>
            <a:xfrm>
              <a:off x="1867913" y="3829657"/>
              <a:ext cx="177313"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$253M</a:t>
              </a:r>
            </a:p>
          </p:txBody>
        </p:sp>
      </p:grpSp>
      <p:grpSp>
        <p:nvGrpSpPr>
          <p:cNvPr id="177" name="Group 187">
            <a:extLst>
              <a:ext uri="{FF2B5EF4-FFF2-40B4-BE49-F238E27FC236}">
                <a16:creationId xmlns:a16="http://schemas.microsoft.com/office/drawing/2014/main" id="{4BC3876F-550E-4057-B03C-7EFCEC5B75BB}"/>
              </a:ext>
            </a:extLst>
          </p:cNvPr>
          <p:cNvGrpSpPr/>
          <p:nvPr/>
        </p:nvGrpSpPr>
        <p:grpSpPr>
          <a:xfrm>
            <a:off x="2138963" y="4873109"/>
            <a:ext cx="2100156" cy="253916"/>
            <a:chOff x="1620476" y="4143784"/>
            <a:chExt cx="633128" cy="253916"/>
          </a:xfrm>
        </p:grpSpPr>
        <p:sp>
          <p:nvSpPr>
            <p:cNvPr id="178" name="Rectangle 177">
              <a:extLst>
                <a:ext uri="{FF2B5EF4-FFF2-40B4-BE49-F238E27FC236}">
                  <a16:creationId xmlns:a16="http://schemas.microsoft.com/office/drawing/2014/main" id="{F0E5F072-88BF-4BDD-9C80-811683487249}"/>
                </a:ext>
              </a:extLst>
            </p:cNvPr>
            <p:cNvSpPr/>
            <p:nvPr/>
          </p:nvSpPr>
          <p:spPr>
            <a:xfrm>
              <a:off x="1620476" y="4184491"/>
              <a:ext cx="420975"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79" name="TextBox 178">
              <a:extLst>
                <a:ext uri="{FF2B5EF4-FFF2-40B4-BE49-F238E27FC236}">
                  <a16:creationId xmlns:a16="http://schemas.microsoft.com/office/drawing/2014/main" id="{A114A82F-758D-4CDD-909B-F87FB560C4E7}"/>
                </a:ext>
              </a:extLst>
            </p:cNvPr>
            <p:cNvSpPr txBox="1"/>
            <p:nvPr/>
          </p:nvSpPr>
          <p:spPr>
            <a:xfrm>
              <a:off x="2048009" y="4143784"/>
              <a:ext cx="205595"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$426M</a:t>
              </a:r>
            </a:p>
          </p:txBody>
        </p:sp>
      </p:grpSp>
      <p:grpSp>
        <p:nvGrpSpPr>
          <p:cNvPr id="180" name="Group 190">
            <a:extLst>
              <a:ext uri="{FF2B5EF4-FFF2-40B4-BE49-F238E27FC236}">
                <a16:creationId xmlns:a16="http://schemas.microsoft.com/office/drawing/2014/main" id="{D2628079-64F8-45C6-A65B-BF8A46FD9809}"/>
              </a:ext>
            </a:extLst>
          </p:cNvPr>
          <p:cNvGrpSpPr/>
          <p:nvPr/>
        </p:nvGrpSpPr>
        <p:grpSpPr>
          <a:xfrm>
            <a:off x="2138963" y="5043500"/>
            <a:ext cx="1772557" cy="253916"/>
            <a:chOff x="1620477" y="4314175"/>
            <a:chExt cx="490637" cy="253916"/>
          </a:xfrm>
        </p:grpSpPr>
        <p:sp>
          <p:nvSpPr>
            <p:cNvPr id="181" name="Rectangle 180">
              <a:extLst>
                <a:ext uri="{FF2B5EF4-FFF2-40B4-BE49-F238E27FC236}">
                  <a16:creationId xmlns:a16="http://schemas.microsoft.com/office/drawing/2014/main" id="{876B75C2-445B-49A1-A415-7CFE502B7FE3}"/>
                </a:ext>
              </a:extLst>
            </p:cNvPr>
            <p:cNvSpPr/>
            <p:nvPr/>
          </p:nvSpPr>
          <p:spPr>
            <a:xfrm>
              <a:off x="1620477" y="4346847"/>
              <a:ext cx="319781"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82" name="TextBox 181">
              <a:extLst>
                <a:ext uri="{FF2B5EF4-FFF2-40B4-BE49-F238E27FC236}">
                  <a16:creationId xmlns:a16="http://schemas.microsoft.com/office/drawing/2014/main" id="{1895738C-7225-4F98-8F28-363B2DDCAC73}"/>
                </a:ext>
              </a:extLst>
            </p:cNvPr>
            <p:cNvSpPr txBox="1"/>
            <p:nvPr/>
          </p:nvSpPr>
          <p:spPr>
            <a:xfrm>
              <a:off x="1945970" y="4314175"/>
              <a:ext cx="165144"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$346M</a:t>
              </a:r>
            </a:p>
          </p:txBody>
        </p:sp>
      </p:grpSp>
      <p:grpSp>
        <p:nvGrpSpPr>
          <p:cNvPr id="183" name="Group 199">
            <a:extLst>
              <a:ext uri="{FF2B5EF4-FFF2-40B4-BE49-F238E27FC236}">
                <a16:creationId xmlns:a16="http://schemas.microsoft.com/office/drawing/2014/main" id="{131EE29F-544D-491B-BCA3-CAA9D8E4222D}"/>
              </a:ext>
            </a:extLst>
          </p:cNvPr>
          <p:cNvGrpSpPr/>
          <p:nvPr/>
        </p:nvGrpSpPr>
        <p:grpSpPr>
          <a:xfrm>
            <a:off x="2138963" y="5285445"/>
            <a:ext cx="1233080" cy="253916"/>
            <a:chOff x="1620476" y="4556120"/>
            <a:chExt cx="330168" cy="253916"/>
          </a:xfrm>
        </p:grpSpPr>
        <p:sp>
          <p:nvSpPr>
            <p:cNvPr id="184" name="Rectangle 183">
              <a:extLst>
                <a:ext uri="{FF2B5EF4-FFF2-40B4-BE49-F238E27FC236}">
                  <a16:creationId xmlns:a16="http://schemas.microsoft.com/office/drawing/2014/main" id="{C44C7D8D-77A2-43D6-8C7C-CAFEC69D8D8A}"/>
                </a:ext>
              </a:extLst>
            </p:cNvPr>
            <p:cNvSpPr/>
            <p:nvPr/>
          </p:nvSpPr>
          <p:spPr>
            <a:xfrm>
              <a:off x="1620476" y="4596827"/>
              <a:ext cx="111677" cy="152131"/>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a:solidFill>
                  <a:prstClr val="white"/>
                </a:solidFill>
                <a:latin typeface="Arial Narrow" panose="020B0606020202030204" pitchFamily="34" charset="0"/>
              </a:endParaRPr>
            </a:p>
          </p:txBody>
        </p:sp>
        <p:sp>
          <p:nvSpPr>
            <p:cNvPr id="185" name="TextBox 184">
              <a:extLst>
                <a:ext uri="{FF2B5EF4-FFF2-40B4-BE49-F238E27FC236}">
                  <a16:creationId xmlns:a16="http://schemas.microsoft.com/office/drawing/2014/main" id="{42BF77B3-4AC7-41D1-B819-CCD5BB60D727}"/>
                </a:ext>
              </a:extLst>
            </p:cNvPr>
            <p:cNvSpPr txBox="1"/>
            <p:nvPr/>
          </p:nvSpPr>
          <p:spPr>
            <a:xfrm>
              <a:off x="1736682" y="4556120"/>
              <a:ext cx="213962"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$126M</a:t>
              </a:r>
            </a:p>
          </p:txBody>
        </p:sp>
      </p:grpSp>
      <p:grpSp>
        <p:nvGrpSpPr>
          <p:cNvPr id="186" name="Group 202">
            <a:extLst>
              <a:ext uri="{FF2B5EF4-FFF2-40B4-BE49-F238E27FC236}">
                <a16:creationId xmlns:a16="http://schemas.microsoft.com/office/drawing/2014/main" id="{D2EB96E8-0425-48DF-9945-269B35D29BE6}"/>
              </a:ext>
            </a:extLst>
          </p:cNvPr>
          <p:cNvGrpSpPr/>
          <p:nvPr/>
        </p:nvGrpSpPr>
        <p:grpSpPr>
          <a:xfrm>
            <a:off x="2138963" y="5455836"/>
            <a:ext cx="1607679" cy="253916"/>
            <a:chOff x="1620478" y="4726511"/>
            <a:chExt cx="463442" cy="253916"/>
          </a:xfrm>
        </p:grpSpPr>
        <p:sp>
          <p:nvSpPr>
            <p:cNvPr id="187" name="Rectangle 186">
              <a:extLst>
                <a:ext uri="{FF2B5EF4-FFF2-40B4-BE49-F238E27FC236}">
                  <a16:creationId xmlns:a16="http://schemas.microsoft.com/office/drawing/2014/main" id="{945D074A-A725-4E86-9EE2-FC4171CD5F21}"/>
                </a:ext>
              </a:extLst>
            </p:cNvPr>
            <p:cNvSpPr/>
            <p:nvPr/>
          </p:nvSpPr>
          <p:spPr>
            <a:xfrm>
              <a:off x="1620478" y="4759183"/>
              <a:ext cx="289914"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88" name="TextBox 187">
              <a:extLst>
                <a:ext uri="{FF2B5EF4-FFF2-40B4-BE49-F238E27FC236}">
                  <a16:creationId xmlns:a16="http://schemas.microsoft.com/office/drawing/2014/main" id="{616716A5-BC78-41A3-AF92-6D2E1844686E}"/>
                </a:ext>
              </a:extLst>
            </p:cNvPr>
            <p:cNvSpPr txBox="1"/>
            <p:nvPr/>
          </p:nvSpPr>
          <p:spPr>
            <a:xfrm>
              <a:off x="1916107" y="4726511"/>
              <a:ext cx="167813" cy="253916"/>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$305M</a:t>
              </a:r>
            </a:p>
          </p:txBody>
        </p:sp>
      </p:grpSp>
      <p:grpSp>
        <p:nvGrpSpPr>
          <p:cNvPr id="189" name="Group 208">
            <a:extLst>
              <a:ext uri="{FF2B5EF4-FFF2-40B4-BE49-F238E27FC236}">
                <a16:creationId xmlns:a16="http://schemas.microsoft.com/office/drawing/2014/main" id="{156ADA49-52D8-443C-B125-614493D2AA49}"/>
              </a:ext>
            </a:extLst>
          </p:cNvPr>
          <p:cNvGrpSpPr/>
          <p:nvPr/>
        </p:nvGrpSpPr>
        <p:grpSpPr>
          <a:xfrm>
            <a:off x="2138963" y="5793893"/>
            <a:ext cx="936021" cy="261610"/>
            <a:chOff x="1620478" y="5128366"/>
            <a:chExt cx="231617" cy="261610"/>
          </a:xfrm>
        </p:grpSpPr>
        <p:sp>
          <p:nvSpPr>
            <p:cNvPr id="190" name="Rectangle 189">
              <a:extLst>
                <a:ext uri="{FF2B5EF4-FFF2-40B4-BE49-F238E27FC236}">
                  <a16:creationId xmlns:a16="http://schemas.microsoft.com/office/drawing/2014/main" id="{36DDFCA4-ED03-4401-8FA9-8598735C26FC}"/>
                </a:ext>
              </a:extLst>
            </p:cNvPr>
            <p:cNvSpPr/>
            <p:nvPr/>
          </p:nvSpPr>
          <p:spPr>
            <a:xfrm>
              <a:off x="1620478" y="5161038"/>
              <a:ext cx="80009" cy="152131"/>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sz="2400" kern="0" dirty="0">
                <a:solidFill>
                  <a:prstClr val="white"/>
                </a:solidFill>
                <a:latin typeface="Arial Narrow" panose="020B0606020202030204" pitchFamily="34" charset="0"/>
              </a:endParaRPr>
            </a:p>
          </p:txBody>
        </p:sp>
        <p:sp>
          <p:nvSpPr>
            <p:cNvPr id="191" name="TextBox 190">
              <a:extLst>
                <a:ext uri="{FF2B5EF4-FFF2-40B4-BE49-F238E27FC236}">
                  <a16:creationId xmlns:a16="http://schemas.microsoft.com/office/drawing/2014/main" id="{B4839FE5-56E4-4BE3-A157-52B1604050F5}"/>
                </a:ext>
              </a:extLst>
            </p:cNvPr>
            <p:cNvSpPr txBox="1"/>
            <p:nvPr/>
          </p:nvSpPr>
          <p:spPr>
            <a:xfrm>
              <a:off x="1709367" y="5128366"/>
              <a:ext cx="142728" cy="261610"/>
            </a:xfrm>
            <a:prstGeom prst="rect">
              <a:avLst/>
            </a:prstGeom>
            <a:noFill/>
          </p:spPr>
          <p:txBody>
            <a:bodyPr wrap="square" rtlCol="0">
              <a:spAutoFit/>
            </a:bodyPr>
            <a:lstStyle/>
            <a:p>
              <a:pPr defTabSz="914400">
                <a:defRPr/>
              </a:pPr>
              <a:r>
                <a:rPr lang="en-CA" sz="1050" kern="0" dirty="0">
                  <a:solidFill>
                    <a:prstClr val="black"/>
                  </a:solidFill>
                  <a:latin typeface="Arial Narrow" panose="020B0606020202030204" pitchFamily="34" charset="0"/>
                </a:rPr>
                <a:t>$101M</a:t>
              </a:r>
            </a:p>
          </p:txBody>
        </p:sp>
      </p:grpSp>
      <p:cxnSp>
        <p:nvCxnSpPr>
          <p:cNvPr id="192" name="Straight Connector 191">
            <a:extLst>
              <a:ext uri="{FF2B5EF4-FFF2-40B4-BE49-F238E27FC236}">
                <a16:creationId xmlns:a16="http://schemas.microsoft.com/office/drawing/2014/main" id="{6CB66ED5-7926-4700-89F6-F504B5102F5F}"/>
              </a:ext>
            </a:extLst>
          </p:cNvPr>
          <p:cNvCxnSpPr/>
          <p:nvPr/>
        </p:nvCxnSpPr>
        <p:spPr>
          <a:xfrm>
            <a:off x="2130264" y="6136655"/>
            <a:ext cx="4972226" cy="0"/>
          </a:xfrm>
          <a:prstGeom prst="line">
            <a:avLst/>
          </a:prstGeom>
          <a:noFill/>
          <a:ln w="19050" cap="flat" cmpd="sng" algn="ctr">
            <a:solidFill>
              <a:sysClr val="windowText" lastClr="000000">
                <a:lumMod val="75000"/>
                <a:lumOff val="25000"/>
              </a:sysClr>
            </a:solidFill>
            <a:prstDash val="solid"/>
            <a:miter lim="800000"/>
          </a:ln>
          <a:effectLst/>
        </p:spPr>
      </p:cxnSp>
      <p:sp>
        <p:nvSpPr>
          <p:cNvPr id="193" name="TextBox 192">
            <a:extLst>
              <a:ext uri="{FF2B5EF4-FFF2-40B4-BE49-F238E27FC236}">
                <a16:creationId xmlns:a16="http://schemas.microsoft.com/office/drawing/2014/main" id="{790893B7-73AB-4505-8C4E-33008EFE71AB}"/>
              </a:ext>
            </a:extLst>
          </p:cNvPr>
          <p:cNvSpPr txBox="1"/>
          <p:nvPr/>
        </p:nvSpPr>
        <p:spPr>
          <a:xfrm>
            <a:off x="2108835" y="6136655"/>
            <a:ext cx="259555" cy="307777"/>
          </a:xfrm>
          <a:prstGeom prst="rect">
            <a:avLst/>
          </a:prstGeom>
          <a:noFill/>
        </p:spPr>
        <p:txBody>
          <a:bodyPr wrap="square" rtlCol="0">
            <a:spAutoFit/>
          </a:bodyPr>
          <a:lstStyle/>
          <a:p>
            <a:pPr>
              <a:defRPr/>
            </a:pPr>
            <a:r>
              <a:rPr lang="en-CA" sz="1400" b="1" dirty="0">
                <a:solidFill>
                  <a:prstClr val="black">
                    <a:lumMod val="75000"/>
                    <a:lumOff val="25000"/>
                  </a:prstClr>
                </a:solidFill>
                <a:latin typeface="Arial Narrow" panose="020B0606020202030204" pitchFamily="34" charset="0"/>
              </a:rPr>
              <a:t>0</a:t>
            </a:r>
          </a:p>
        </p:txBody>
      </p:sp>
      <p:sp>
        <p:nvSpPr>
          <p:cNvPr id="194" name="TextBox 193">
            <a:extLst>
              <a:ext uri="{FF2B5EF4-FFF2-40B4-BE49-F238E27FC236}">
                <a16:creationId xmlns:a16="http://schemas.microsoft.com/office/drawing/2014/main" id="{DCCEB782-E111-446F-8666-5794826F01C6}"/>
              </a:ext>
            </a:extLst>
          </p:cNvPr>
          <p:cNvSpPr txBox="1"/>
          <p:nvPr/>
        </p:nvSpPr>
        <p:spPr>
          <a:xfrm>
            <a:off x="6866254" y="6131198"/>
            <a:ext cx="585435" cy="307777"/>
          </a:xfrm>
          <a:prstGeom prst="rect">
            <a:avLst/>
          </a:prstGeom>
          <a:noFill/>
        </p:spPr>
        <p:txBody>
          <a:bodyPr wrap="square" rtlCol="0">
            <a:spAutoFit/>
          </a:bodyPr>
          <a:lstStyle/>
          <a:p>
            <a:pPr algn="r">
              <a:defRPr/>
            </a:pPr>
            <a:r>
              <a:rPr lang="en-CA" sz="1400" b="1" dirty="0">
                <a:solidFill>
                  <a:prstClr val="black">
                    <a:lumMod val="75000"/>
                    <a:lumOff val="25000"/>
                  </a:prstClr>
                </a:solidFill>
                <a:latin typeface="Arial Narrow" panose="020B0606020202030204" pitchFamily="34" charset="0"/>
              </a:rPr>
              <a:t>1.5B</a:t>
            </a:r>
          </a:p>
        </p:txBody>
      </p:sp>
      <p:sp>
        <p:nvSpPr>
          <p:cNvPr id="195" name="TextBox 194">
            <a:extLst>
              <a:ext uri="{FF2B5EF4-FFF2-40B4-BE49-F238E27FC236}">
                <a16:creationId xmlns:a16="http://schemas.microsoft.com/office/drawing/2014/main" id="{A7B3B632-5B06-4E9F-937A-3D499334AFF2}"/>
              </a:ext>
            </a:extLst>
          </p:cNvPr>
          <p:cNvSpPr txBox="1"/>
          <p:nvPr/>
        </p:nvSpPr>
        <p:spPr>
          <a:xfrm>
            <a:off x="5230823" y="6131198"/>
            <a:ext cx="559485"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1.0B</a:t>
            </a:r>
          </a:p>
        </p:txBody>
      </p:sp>
      <p:sp>
        <p:nvSpPr>
          <p:cNvPr id="196" name="TextBox 195">
            <a:extLst>
              <a:ext uri="{FF2B5EF4-FFF2-40B4-BE49-F238E27FC236}">
                <a16:creationId xmlns:a16="http://schemas.microsoft.com/office/drawing/2014/main" id="{517AB6ED-BB29-4A44-9FEA-810514040B17}"/>
              </a:ext>
            </a:extLst>
          </p:cNvPr>
          <p:cNvSpPr txBox="1"/>
          <p:nvPr/>
        </p:nvSpPr>
        <p:spPr>
          <a:xfrm>
            <a:off x="3551916" y="6131198"/>
            <a:ext cx="581445"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0.5B</a:t>
            </a:r>
          </a:p>
        </p:txBody>
      </p:sp>
      <p:grpSp>
        <p:nvGrpSpPr>
          <p:cNvPr id="197" name="Group 223">
            <a:extLst>
              <a:ext uri="{FF2B5EF4-FFF2-40B4-BE49-F238E27FC236}">
                <a16:creationId xmlns:a16="http://schemas.microsoft.com/office/drawing/2014/main" id="{78ADF293-C42C-4299-9E77-A60E49A90D74}"/>
              </a:ext>
            </a:extLst>
          </p:cNvPr>
          <p:cNvGrpSpPr/>
          <p:nvPr/>
        </p:nvGrpSpPr>
        <p:grpSpPr>
          <a:xfrm>
            <a:off x="2184454" y="1486956"/>
            <a:ext cx="2613013" cy="496273"/>
            <a:chOff x="5367678" y="1144258"/>
            <a:chExt cx="2613013" cy="496273"/>
          </a:xfrm>
        </p:grpSpPr>
        <p:sp>
          <p:nvSpPr>
            <p:cNvPr id="198" name="Rectangle 197">
              <a:extLst>
                <a:ext uri="{FF2B5EF4-FFF2-40B4-BE49-F238E27FC236}">
                  <a16:creationId xmlns:a16="http://schemas.microsoft.com/office/drawing/2014/main" id="{C0E0AF0A-35E0-4339-B12F-E4C66136C37C}"/>
                </a:ext>
              </a:extLst>
            </p:cNvPr>
            <p:cNvSpPr/>
            <p:nvPr/>
          </p:nvSpPr>
          <p:spPr>
            <a:xfrm>
              <a:off x="6680538" y="1186366"/>
              <a:ext cx="185070" cy="175696"/>
            </a:xfrm>
            <a:prstGeom prst="rect">
              <a:avLst/>
            </a:prstGeom>
            <a:solidFill>
              <a:srgbClr val="C18567"/>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dirty="0">
                <a:solidFill>
                  <a:prstClr val="white"/>
                </a:solidFill>
                <a:latin typeface="Arial Narrow" panose="020B0606020202030204" pitchFamily="34" charset="0"/>
              </a:endParaRPr>
            </a:p>
          </p:txBody>
        </p:sp>
        <p:sp>
          <p:nvSpPr>
            <p:cNvPr id="199" name="Rectangle 198">
              <a:extLst>
                <a:ext uri="{FF2B5EF4-FFF2-40B4-BE49-F238E27FC236}">
                  <a16:creationId xmlns:a16="http://schemas.microsoft.com/office/drawing/2014/main" id="{FCF90304-63E8-4908-ADB4-C0E7E5AE4509}"/>
                </a:ext>
              </a:extLst>
            </p:cNvPr>
            <p:cNvSpPr/>
            <p:nvPr/>
          </p:nvSpPr>
          <p:spPr>
            <a:xfrm>
              <a:off x="5452924" y="1186366"/>
              <a:ext cx="185070" cy="175696"/>
            </a:xfrm>
            <a:prstGeom prst="rect">
              <a:avLst/>
            </a:prstGeom>
            <a:solidFill>
              <a:srgbClr val="7B4A31"/>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white"/>
                </a:solidFill>
                <a:latin typeface="Arial Narrow" panose="020B0606020202030204" pitchFamily="34" charset="0"/>
              </a:endParaRPr>
            </a:p>
          </p:txBody>
        </p:sp>
        <p:sp>
          <p:nvSpPr>
            <p:cNvPr id="200" name="TextBox 199">
              <a:extLst>
                <a:ext uri="{FF2B5EF4-FFF2-40B4-BE49-F238E27FC236}">
                  <a16:creationId xmlns:a16="http://schemas.microsoft.com/office/drawing/2014/main" id="{E9C55B85-AC79-4951-94FD-54A7522BE411}"/>
                </a:ext>
              </a:extLst>
            </p:cNvPr>
            <p:cNvSpPr txBox="1"/>
            <p:nvPr/>
          </p:nvSpPr>
          <p:spPr>
            <a:xfrm>
              <a:off x="5633288" y="1144258"/>
              <a:ext cx="1011711" cy="276999"/>
            </a:xfrm>
            <a:prstGeom prst="rect">
              <a:avLst/>
            </a:prstGeom>
            <a:noFill/>
          </p:spPr>
          <p:txBody>
            <a:bodyPr wrap="square" rtlCol="0">
              <a:spAutoFit/>
            </a:bodyPr>
            <a:lstStyle/>
            <a:p>
              <a:pPr defTabSz="914400">
                <a:defRPr/>
              </a:pPr>
              <a:r>
                <a:rPr lang="en-CA" sz="1200" kern="0" dirty="0">
                  <a:solidFill>
                    <a:prstClr val="black">
                      <a:lumMod val="75000"/>
                      <a:lumOff val="25000"/>
                    </a:prstClr>
                  </a:solidFill>
                  <a:latin typeface="Arial Narrow" panose="020B0606020202030204" pitchFamily="34" charset="0"/>
                </a:rPr>
                <a:t>2008 Data</a:t>
              </a:r>
            </a:p>
          </p:txBody>
        </p:sp>
        <p:sp>
          <p:nvSpPr>
            <p:cNvPr id="201" name="TextBox 200">
              <a:extLst>
                <a:ext uri="{FF2B5EF4-FFF2-40B4-BE49-F238E27FC236}">
                  <a16:creationId xmlns:a16="http://schemas.microsoft.com/office/drawing/2014/main" id="{C039E33F-7A26-43B6-8AFC-65FC3B9D60CD}"/>
                </a:ext>
              </a:extLst>
            </p:cNvPr>
            <p:cNvSpPr txBox="1"/>
            <p:nvPr/>
          </p:nvSpPr>
          <p:spPr>
            <a:xfrm>
              <a:off x="6886553" y="1144258"/>
              <a:ext cx="987452" cy="276999"/>
            </a:xfrm>
            <a:prstGeom prst="rect">
              <a:avLst/>
            </a:prstGeom>
            <a:noFill/>
          </p:spPr>
          <p:txBody>
            <a:bodyPr wrap="square" rtlCol="0">
              <a:spAutoFit/>
            </a:bodyPr>
            <a:lstStyle/>
            <a:p>
              <a:pPr defTabSz="914400">
                <a:defRPr/>
              </a:pPr>
              <a:r>
                <a:rPr lang="en-CA" sz="1200" kern="0" dirty="0">
                  <a:solidFill>
                    <a:prstClr val="black">
                      <a:lumMod val="75000"/>
                      <a:lumOff val="25000"/>
                    </a:prstClr>
                  </a:solidFill>
                  <a:latin typeface="Arial Narrow" panose="020B0606020202030204" pitchFamily="34" charset="0"/>
                </a:rPr>
                <a:t>2011 Data</a:t>
              </a:r>
            </a:p>
          </p:txBody>
        </p:sp>
        <p:sp>
          <p:nvSpPr>
            <p:cNvPr id="202" name="TextBox 201">
              <a:extLst>
                <a:ext uri="{FF2B5EF4-FFF2-40B4-BE49-F238E27FC236}">
                  <a16:creationId xmlns:a16="http://schemas.microsoft.com/office/drawing/2014/main" id="{3DCEAE95-5E01-4C5B-BF6F-87226665408E}"/>
                </a:ext>
              </a:extLst>
            </p:cNvPr>
            <p:cNvSpPr txBox="1"/>
            <p:nvPr/>
          </p:nvSpPr>
          <p:spPr>
            <a:xfrm>
              <a:off x="5367678" y="1363532"/>
              <a:ext cx="1390764" cy="276999"/>
            </a:xfrm>
            <a:prstGeom prst="rect">
              <a:avLst/>
            </a:prstGeom>
            <a:noFill/>
          </p:spPr>
          <p:txBody>
            <a:bodyPr wrap="square" rtlCol="0">
              <a:spAutoFit/>
            </a:bodyPr>
            <a:lstStyle/>
            <a:p>
              <a:pPr defTabSz="914400">
                <a:defRPr/>
              </a:pPr>
              <a:r>
                <a:rPr lang="en-CA" sz="1200" kern="0" dirty="0">
                  <a:solidFill>
                    <a:prstClr val="black">
                      <a:lumMod val="75000"/>
                      <a:lumOff val="25000"/>
                    </a:prstClr>
                  </a:solidFill>
                  <a:latin typeface="Arial Narrow" panose="020B0606020202030204" pitchFamily="34" charset="0"/>
                </a:rPr>
                <a:t>M; Millions</a:t>
              </a:r>
            </a:p>
          </p:txBody>
        </p:sp>
        <p:sp>
          <p:nvSpPr>
            <p:cNvPr id="203" name="TextBox 202">
              <a:extLst>
                <a:ext uri="{FF2B5EF4-FFF2-40B4-BE49-F238E27FC236}">
                  <a16:creationId xmlns:a16="http://schemas.microsoft.com/office/drawing/2014/main" id="{62375DCE-AD13-42C7-968A-B171AF8DA298}"/>
                </a:ext>
              </a:extLst>
            </p:cNvPr>
            <p:cNvSpPr txBox="1"/>
            <p:nvPr/>
          </p:nvSpPr>
          <p:spPr>
            <a:xfrm>
              <a:off x="6589927" y="1363532"/>
              <a:ext cx="1390764" cy="276999"/>
            </a:xfrm>
            <a:prstGeom prst="rect">
              <a:avLst/>
            </a:prstGeom>
            <a:noFill/>
          </p:spPr>
          <p:txBody>
            <a:bodyPr wrap="square" rtlCol="0">
              <a:spAutoFit/>
            </a:bodyPr>
            <a:lstStyle/>
            <a:p>
              <a:pPr defTabSz="914400">
                <a:defRPr/>
              </a:pPr>
              <a:r>
                <a:rPr lang="en-CA" sz="1200" kern="0" dirty="0">
                  <a:solidFill>
                    <a:prstClr val="black">
                      <a:lumMod val="75000"/>
                      <a:lumOff val="25000"/>
                    </a:prstClr>
                  </a:solidFill>
                  <a:latin typeface="Arial Narrow" panose="020B0606020202030204" pitchFamily="34" charset="0"/>
                </a:rPr>
                <a:t>B; Billions</a:t>
              </a:r>
            </a:p>
          </p:txBody>
        </p:sp>
      </p:grpSp>
      <p:sp>
        <p:nvSpPr>
          <p:cNvPr id="204" name="Rectangle 203">
            <a:extLst>
              <a:ext uri="{FF2B5EF4-FFF2-40B4-BE49-F238E27FC236}">
                <a16:creationId xmlns:a16="http://schemas.microsoft.com/office/drawing/2014/main" id="{F51506DC-A248-4BC2-BCF0-5FE5B023D72E}"/>
              </a:ext>
            </a:extLst>
          </p:cNvPr>
          <p:cNvSpPr/>
          <p:nvPr/>
        </p:nvSpPr>
        <p:spPr>
          <a:xfrm>
            <a:off x="7831818" y="1529064"/>
            <a:ext cx="1127700" cy="4479767"/>
          </a:xfrm>
          <a:prstGeom prst="rect">
            <a:avLst/>
          </a:prstGeom>
          <a:gradFill flip="none" rotWithShape="1">
            <a:gsLst>
              <a:gs pos="0">
                <a:srgbClr val="D3A791"/>
              </a:gs>
              <a:gs pos="50000">
                <a:srgbClr val="E6CDC0"/>
              </a:gs>
              <a:gs pos="100000">
                <a:srgbClr val="F2E5DE"/>
              </a:gs>
            </a:gsLst>
            <a:lin ang="5400000" scaled="1"/>
            <a:tileRect/>
          </a:gradFill>
          <a:ln w="57150"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b="1" kern="0" dirty="0">
              <a:solidFill>
                <a:prstClr val="white"/>
              </a:solidFill>
              <a:latin typeface="Arial Narrow" panose="020B0606020202030204" pitchFamily="34" charset="0"/>
            </a:endParaRPr>
          </a:p>
        </p:txBody>
      </p:sp>
      <p:sp>
        <p:nvSpPr>
          <p:cNvPr id="205" name="TextBox 204">
            <a:extLst>
              <a:ext uri="{FF2B5EF4-FFF2-40B4-BE49-F238E27FC236}">
                <a16:creationId xmlns:a16="http://schemas.microsoft.com/office/drawing/2014/main" id="{17A8B4CF-BC90-4AF1-A9D1-C628366D386D}"/>
              </a:ext>
            </a:extLst>
          </p:cNvPr>
          <p:cNvSpPr txBox="1"/>
          <p:nvPr/>
        </p:nvSpPr>
        <p:spPr>
          <a:xfrm>
            <a:off x="7963139" y="3523523"/>
            <a:ext cx="998504"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3,245%</a:t>
            </a:r>
          </a:p>
        </p:txBody>
      </p:sp>
      <p:sp>
        <p:nvSpPr>
          <p:cNvPr id="206" name="TextBox 205">
            <a:extLst>
              <a:ext uri="{FF2B5EF4-FFF2-40B4-BE49-F238E27FC236}">
                <a16:creationId xmlns:a16="http://schemas.microsoft.com/office/drawing/2014/main" id="{6C8C8F1D-793D-424A-A9DE-8326168FE9AB}"/>
              </a:ext>
            </a:extLst>
          </p:cNvPr>
          <p:cNvSpPr txBox="1"/>
          <p:nvPr/>
        </p:nvSpPr>
        <p:spPr>
          <a:xfrm>
            <a:off x="7963138" y="1975025"/>
            <a:ext cx="909125"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18%</a:t>
            </a:r>
          </a:p>
        </p:txBody>
      </p:sp>
      <p:sp>
        <p:nvSpPr>
          <p:cNvPr id="207" name="TextBox 206">
            <a:extLst>
              <a:ext uri="{FF2B5EF4-FFF2-40B4-BE49-F238E27FC236}">
                <a16:creationId xmlns:a16="http://schemas.microsoft.com/office/drawing/2014/main" id="{C920B3C6-56EC-4932-BF60-46B0930058C8}"/>
              </a:ext>
            </a:extLst>
          </p:cNvPr>
          <p:cNvSpPr txBox="1"/>
          <p:nvPr/>
        </p:nvSpPr>
        <p:spPr>
          <a:xfrm>
            <a:off x="7963139" y="2471274"/>
            <a:ext cx="929426"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234%</a:t>
            </a:r>
          </a:p>
        </p:txBody>
      </p:sp>
      <p:sp>
        <p:nvSpPr>
          <p:cNvPr id="208" name="TextBox 207">
            <a:extLst>
              <a:ext uri="{FF2B5EF4-FFF2-40B4-BE49-F238E27FC236}">
                <a16:creationId xmlns:a16="http://schemas.microsoft.com/office/drawing/2014/main" id="{3A2994DA-1B40-45D1-B357-055C17DF9861}"/>
              </a:ext>
            </a:extLst>
          </p:cNvPr>
          <p:cNvSpPr txBox="1"/>
          <p:nvPr/>
        </p:nvSpPr>
        <p:spPr>
          <a:xfrm>
            <a:off x="7963138" y="3041920"/>
            <a:ext cx="929427"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253%</a:t>
            </a:r>
          </a:p>
        </p:txBody>
      </p:sp>
      <p:sp>
        <p:nvSpPr>
          <p:cNvPr id="209" name="TextBox 208">
            <a:extLst>
              <a:ext uri="{FF2B5EF4-FFF2-40B4-BE49-F238E27FC236}">
                <a16:creationId xmlns:a16="http://schemas.microsoft.com/office/drawing/2014/main" id="{CFE8D520-CE31-4FE4-B169-1D8E4C3F2641}"/>
              </a:ext>
            </a:extLst>
          </p:cNvPr>
          <p:cNvSpPr txBox="1"/>
          <p:nvPr/>
        </p:nvSpPr>
        <p:spPr>
          <a:xfrm>
            <a:off x="7963138" y="3926644"/>
            <a:ext cx="909125"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3%</a:t>
            </a:r>
          </a:p>
        </p:txBody>
      </p:sp>
      <p:sp>
        <p:nvSpPr>
          <p:cNvPr id="210" name="TextBox 209">
            <a:extLst>
              <a:ext uri="{FF2B5EF4-FFF2-40B4-BE49-F238E27FC236}">
                <a16:creationId xmlns:a16="http://schemas.microsoft.com/office/drawing/2014/main" id="{2506D1B1-9882-42EE-A51A-FA2666F27EA9}"/>
              </a:ext>
            </a:extLst>
          </p:cNvPr>
          <p:cNvSpPr txBox="1"/>
          <p:nvPr/>
        </p:nvSpPr>
        <p:spPr>
          <a:xfrm>
            <a:off x="7963138" y="4398792"/>
            <a:ext cx="929427"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63%</a:t>
            </a:r>
          </a:p>
        </p:txBody>
      </p:sp>
      <p:sp>
        <p:nvSpPr>
          <p:cNvPr id="211" name="TextBox 210">
            <a:extLst>
              <a:ext uri="{FF2B5EF4-FFF2-40B4-BE49-F238E27FC236}">
                <a16:creationId xmlns:a16="http://schemas.microsoft.com/office/drawing/2014/main" id="{A93EC962-EFA7-4730-B958-CB2FBDEC5323}"/>
              </a:ext>
            </a:extLst>
          </p:cNvPr>
          <p:cNvSpPr txBox="1"/>
          <p:nvPr/>
        </p:nvSpPr>
        <p:spPr>
          <a:xfrm>
            <a:off x="7963138" y="4909109"/>
            <a:ext cx="909125" cy="307777"/>
          </a:xfrm>
          <a:prstGeom prst="rect">
            <a:avLst/>
          </a:prstGeom>
          <a:noFill/>
        </p:spPr>
        <p:txBody>
          <a:bodyPr wrap="square" rtlCol="0">
            <a:spAutoFit/>
          </a:bodyPr>
          <a:lstStyle/>
          <a:p>
            <a:pPr algn="ctr">
              <a:defRPr/>
            </a:pPr>
            <a:r>
              <a:rPr lang="en-CA" sz="1400" b="1" dirty="0">
                <a:solidFill>
                  <a:srgbClr val="2E1408"/>
                </a:solidFill>
                <a:latin typeface="Arial Narrow" panose="020B0606020202030204" pitchFamily="34" charset="0"/>
              </a:rPr>
              <a:t>-19%</a:t>
            </a:r>
          </a:p>
        </p:txBody>
      </p:sp>
      <p:sp>
        <p:nvSpPr>
          <p:cNvPr id="212" name="TextBox 211">
            <a:extLst>
              <a:ext uri="{FF2B5EF4-FFF2-40B4-BE49-F238E27FC236}">
                <a16:creationId xmlns:a16="http://schemas.microsoft.com/office/drawing/2014/main" id="{38C92451-7550-4FEE-8E10-727558BC03B1}"/>
              </a:ext>
            </a:extLst>
          </p:cNvPr>
          <p:cNvSpPr txBox="1"/>
          <p:nvPr/>
        </p:nvSpPr>
        <p:spPr>
          <a:xfrm>
            <a:off x="7963138" y="5304080"/>
            <a:ext cx="909125"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143%</a:t>
            </a:r>
          </a:p>
        </p:txBody>
      </p:sp>
      <p:sp>
        <p:nvSpPr>
          <p:cNvPr id="213" name="TextBox 212">
            <a:extLst>
              <a:ext uri="{FF2B5EF4-FFF2-40B4-BE49-F238E27FC236}">
                <a16:creationId xmlns:a16="http://schemas.microsoft.com/office/drawing/2014/main" id="{41C25CA8-38D6-440E-9DC9-312782B35866}"/>
              </a:ext>
            </a:extLst>
          </p:cNvPr>
          <p:cNvSpPr txBox="1"/>
          <p:nvPr/>
        </p:nvSpPr>
        <p:spPr>
          <a:xfrm>
            <a:off x="7963138" y="5701054"/>
            <a:ext cx="929427" cy="307777"/>
          </a:xfrm>
          <a:prstGeom prst="rect">
            <a:avLst/>
          </a:prstGeom>
          <a:noFill/>
        </p:spPr>
        <p:txBody>
          <a:bodyPr wrap="square" rtlCol="0">
            <a:spAutoFit/>
          </a:bodyPr>
          <a:lstStyle/>
          <a:p>
            <a:pPr algn="ctr">
              <a:defRPr/>
            </a:pPr>
            <a:r>
              <a:rPr lang="en-CA" sz="1400" b="1" dirty="0">
                <a:solidFill>
                  <a:prstClr val="black">
                    <a:lumMod val="75000"/>
                    <a:lumOff val="25000"/>
                  </a:prstClr>
                </a:solidFill>
                <a:latin typeface="Arial Narrow" panose="020B0606020202030204" pitchFamily="34" charset="0"/>
              </a:rPr>
              <a:t>N/A</a:t>
            </a:r>
          </a:p>
        </p:txBody>
      </p:sp>
      <p:sp>
        <p:nvSpPr>
          <p:cNvPr id="214" name="TextBox 213">
            <a:extLst>
              <a:ext uri="{FF2B5EF4-FFF2-40B4-BE49-F238E27FC236}">
                <a16:creationId xmlns:a16="http://schemas.microsoft.com/office/drawing/2014/main" id="{CF53C0CF-2DF2-440E-A060-AA6D7FC45E20}"/>
              </a:ext>
            </a:extLst>
          </p:cNvPr>
          <p:cNvSpPr txBox="1"/>
          <p:nvPr/>
        </p:nvSpPr>
        <p:spPr>
          <a:xfrm>
            <a:off x="7922139" y="1546198"/>
            <a:ext cx="993473" cy="461665"/>
          </a:xfrm>
          <a:prstGeom prst="rect">
            <a:avLst/>
          </a:prstGeom>
          <a:noFill/>
        </p:spPr>
        <p:txBody>
          <a:bodyPr wrap="square" rtlCol="0">
            <a:spAutoFit/>
          </a:bodyPr>
          <a:lstStyle/>
          <a:p>
            <a:pPr algn="ctr">
              <a:defRPr/>
            </a:pPr>
            <a:r>
              <a:rPr lang="en-CA" sz="1200" dirty="0">
                <a:solidFill>
                  <a:prstClr val="black">
                    <a:lumMod val="75000"/>
                    <a:lumOff val="25000"/>
                  </a:prstClr>
                </a:solidFill>
                <a:latin typeface="Arial Narrow" panose="020B0606020202030204" pitchFamily="34" charset="0"/>
              </a:rPr>
              <a:t>Change </a:t>
            </a:r>
          </a:p>
          <a:p>
            <a:pPr algn="ctr">
              <a:defRPr/>
            </a:pPr>
            <a:r>
              <a:rPr lang="en-CA" sz="1200" dirty="0">
                <a:solidFill>
                  <a:prstClr val="black">
                    <a:lumMod val="75000"/>
                    <a:lumOff val="25000"/>
                  </a:prstClr>
                </a:solidFill>
                <a:latin typeface="Arial Narrow" panose="020B0606020202030204" pitchFamily="34" charset="0"/>
              </a:rPr>
              <a:t>(%)</a:t>
            </a:r>
          </a:p>
        </p:txBody>
      </p:sp>
      <p:grpSp>
        <p:nvGrpSpPr>
          <p:cNvPr id="215" name="Group 174">
            <a:extLst>
              <a:ext uri="{FF2B5EF4-FFF2-40B4-BE49-F238E27FC236}">
                <a16:creationId xmlns:a16="http://schemas.microsoft.com/office/drawing/2014/main" id="{8B69BA7A-1F5F-4168-AACE-93CFF1EAA49F}"/>
              </a:ext>
            </a:extLst>
          </p:cNvPr>
          <p:cNvGrpSpPr/>
          <p:nvPr/>
        </p:nvGrpSpPr>
        <p:grpSpPr>
          <a:xfrm>
            <a:off x="4205900" y="4350818"/>
            <a:ext cx="3352800" cy="1697912"/>
            <a:chOff x="697159" y="1295400"/>
            <a:chExt cx="2765686" cy="1524000"/>
          </a:xfrm>
          <a:effectLst/>
        </p:grpSpPr>
        <p:sp>
          <p:nvSpPr>
            <p:cNvPr id="216" name="Rectangle 215">
              <a:extLst>
                <a:ext uri="{FF2B5EF4-FFF2-40B4-BE49-F238E27FC236}">
                  <a16:creationId xmlns:a16="http://schemas.microsoft.com/office/drawing/2014/main" id="{4A666412-1AAF-431F-BDA8-74C862E3D72E}"/>
                </a:ext>
              </a:extLst>
            </p:cNvPr>
            <p:cNvSpPr/>
            <p:nvPr/>
          </p:nvSpPr>
          <p:spPr>
            <a:xfrm>
              <a:off x="697159" y="1752599"/>
              <a:ext cx="2763267" cy="1066801"/>
            </a:xfrm>
            <a:prstGeom prst="rect">
              <a:avLst/>
            </a:prstGeom>
            <a:gradFill>
              <a:gsLst>
                <a:gs pos="0">
                  <a:srgbClr val="E5CDC1"/>
                </a:gs>
                <a:gs pos="100000">
                  <a:srgbClr val="F2E5DE"/>
                </a:gs>
              </a:gsLst>
              <a:lin ang="16200000" scaled="1"/>
            </a:gradFill>
            <a:ln w="25400" cap="flat" cmpd="sng" algn="ctr">
              <a:noFill/>
              <a:prstDash val="solid"/>
            </a:ln>
            <a:effectLst/>
          </p:spPr>
          <p:txBody>
            <a:bodyPr lIns="182880" tIns="182880" rIns="182880" bIns="182880" rtlCol="0" anchor="t" anchorCtr="0"/>
            <a:lstStyle/>
            <a:p>
              <a:pPr defTabSz="1218987">
                <a:defRPr/>
              </a:pPr>
              <a:endParaRPr lang="en-US" kern="0" dirty="0">
                <a:solidFill>
                  <a:srgbClr val="00ADF1">
                    <a:lumMod val="60000"/>
                    <a:lumOff val="40000"/>
                  </a:srgbClr>
                </a:solidFill>
                <a:latin typeface="Arial Narrow" panose="020B0606020202030204" pitchFamily="34" charset="0"/>
                <a:cs typeface="Arial" pitchFamily="34" charset="0"/>
              </a:endParaRPr>
            </a:p>
          </p:txBody>
        </p:sp>
        <p:sp>
          <p:nvSpPr>
            <p:cNvPr id="217" name="Rectangle 216">
              <a:extLst>
                <a:ext uri="{FF2B5EF4-FFF2-40B4-BE49-F238E27FC236}">
                  <a16:creationId xmlns:a16="http://schemas.microsoft.com/office/drawing/2014/main" id="{E315280A-A0FC-4AE6-8A29-F0DACCA9FF91}"/>
                </a:ext>
              </a:extLst>
            </p:cNvPr>
            <p:cNvSpPr/>
            <p:nvPr/>
          </p:nvSpPr>
          <p:spPr>
            <a:xfrm>
              <a:off x="699578" y="1295400"/>
              <a:ext cx="2763267" cy="457200"/>
            </a:xfrm>
            <a:prstGeom prst="rect">
              <a:avLst/>
            </a:prstGeom>
            <a:solidFill>
              <a:srgbClr val="D3A791"/>
            </a:solidFill>
            <a:ln w="25400" cap="flat" cmpd="sng" algn="ctr">
              <a:noFill/>
              <a:prstDash val="solid"/>
            </a:ln>
            <a:effectLst/>
          </p:spPr>
          <p:txBody>
            <a:bodyPr lIns="182880" rIns="182880" rtlCol="0" anchor="ctr"/>
            <a:lstStyle/>
            <a:p>
              <a:pPr algn="ctr" defTabSz="1218987">
                <a:defRPr/>
              </a:pPr>
              <a:r>
                <a:rPr lang="en-US" sz="2000" b="1" kern="0" dirty="0">
                  <a:solidFill>
                    <a:srgbClr val="2E1408"/>
                  </a:solidFill>
                  <a:latin typeface="Arial Narrow" panose="020B0606020202030204" pitchFamily="34" charset="0"/>
                  <a:cs typeface="Arial" pitchFamily="34" charset="0"/>
                </a:rPr>
                <a:t>TOTAL BURDEN OF ILLNESS </a:t>
              </a:r>
            </a:p>
          </p:txBody>
        </p:sp>
      </p:grpSp>
      <p:sp>
        <p:nvSpPr>
          <p:cNvPr id="218" name="TextBox 217">
            <a:extLst>
              <a:ext uri="{FF2B5EF4-FFF2-40B4-BE49-F238E27FC236}">
                <a16:creationId xmlns:a16="http://schemas.microsoft.com/office/drawing/2014/main" id="{F48F59D9-12B3-4207-B582-3A5D65F9639F}"/>
              </a:ext>
            </a:extLst>
          </p:cNvPr>
          <p:cNvSpPr txBox="1"/>
          <p:nvPr/>
        </p:nvSpPr>
        <p:spPr>
          <a:xfrm>
            <a:off x="4718189" y="4834923"/>
            <a:ext cx="1095339" cy="400110"/>
          </a:xfrm>
          <a:prstGeom prst="rect">
            <a:avLst/>
          </a:prstGeom>
          <a:noFill/>
        </p:spPr>
        <p:txBody>
          <a:bodyPr wrap="square" rtlCol="0">
            <a:spAutoFit/>
          </a:bodyPr>
          <a:lstStyle/>
          <a:p>
            <a:pPr>
              <a:defRPr/>
            </a:pPr>
            <a:r>
              <a:rPr lang="en-CA" sz="2000" b="1" dirty="0">
                <a:solidFill>
                  <a:srgbClr val="7B4A31"/>
                </a:solidFill>
                <a:latin typeface="Arial Narrow" panose="020B0606020202030204" pitchFamily="34" charset="0"/>
              </a:rPr>
              <a:t>2008:</a:t>
            </a:r>
          </a:p>
        </p:txBody>
      </p:sp>
      <p:sp>
        <p:nvSpPr>
          <p:cNvPr id="219" name="TextBox 218">
            <a:extLst>
              <a:ext uri="{FF2B5EF4-FFF2-40B4-BE49-F238E27FC236}">
                <a16:creationId xmlns:a16="http://schemas.microsoft.com/office/drawing/2014/main" id="{BD8D0C75-4A38-405B-974C-AA8640944D96}"/>
              </a:ext>
            </a:extLst>
          </p:cNvPr>
          <p:cNvSpPr txBox="1"/>
          <p:nvPr/>
        </p:nvSpPr>
        <p:spPr>
          <a:xfrm>
            <a:off x="5533382" y="4819473"/>
            <a:ext cx="1920240" cy="400110"/>
          </a:xfrm>
          <a:prstGeom prst="rect">
            <a:avLst/>
          </a:prstGeom>
          <a:noFill/>
        </p:spPr>
        <p:txBody>
          <a:bodyPr wrap="square" rtlCol="0">
            <a:spAutoFit/>
          </a:bodyPr>
          <a:lstStyle/>
          <a:p>
            <a:pPr>
              <a:defRPr/>
            </a:pPr>
            <a:r>
              <a:rPr lang="en-CA" sz="2000" b="1" dirty="0">
                <a:solidFill>
                  <a:srgbClr val="7B4A31"/>
                </a:solidFill>
                <a:latin typeface="Arial Narrow" panose="020B0606020202030204" pitchFamily="34" charset="0"/>
              </a:rPr>
              <a:t>$2,518,598,262</a:t>
            </a:r>
          </a:p>
        </p:txBody>
      </p:sp>
      <p:sp>
        <p:nvSpPr>
          <p:cNvPr id="220" name="TextBox 219">
            <a:extLst>
              <a:ext uri="{FF2B5EF4-FFF2-40B4-BE49-F238E27FC236}">
                <a16:creationId xmlns:a16="http://schemas.microsoft.com/office/drawing/2014/main" id="{5FB360F8-3E22-4FA5-89A2-26AA9A00878C}"/>
              </a:ext>
            </a:extLst>
          </p:cNvPr>
          <p:cNvSpPr txBox="1"/>
          <p:nvPr/>
        </p:nvSpPr>
        <p:spPr>
          <a:xfrm>
            <a:off x="4718189" y="5164175"/>
            <a:ext cx="1095339" cy="400110"/>
          </a:xfrm>
          <a:prstGeom prst="rect">
            <a:avLst/>
          </a:prstGeom>
          <a:noFill/>
        </p:spPr>
        <p:txBody>
          <a:bodyPr wrap="square" rtlCol="0">
            <a:spAutoFit/>
          </a:bodyPr>
          <a:lstStyle/>
          <a:p>
            <a:pPr>
              <a:defRPr/>
            </a:pPr>
            <a:r>
              <a:rPr lang="en-CA" sz="2000" b="1" dirty="0">
                <a:solidFill>
                  <a:srgbClr val="C18567"/>
                </a:solidFill>
                <a:latin typeface="Arial Narrow" panose="020B0606020202030204" pitchFamily="34" charset="0"/>
              </a:rPr>
              <a:t>2011:</a:t>
            </a:r>
          </a:p>
        </p:txBody>
      </p:sp>
      <p:sp>
        <p:nvSpPr>
          <p:cNvPr id="221" name="TextBox 220">
            <a:extLst>
              <a:ext uri="{FF2B5EF4-FFF2-40B4-BE49-F238E27FC236}">
                <a16:creationId xmlns:a16="http://schemas.microsoft.com/office/drawing/2014/main" id="{06C44E0A-CFC4-4CB6-8BE7-C24497841F3F}"/>
              </a:ext>
            </a:extLst>
          </p:cNvPr>
          <p:cNvSpPr txBox="1"/>
          <p:nvPr/>
        </p:nvSpPr>
        <p:spPr>
          <a:xfrm>
            <a:off x="5533382" y="5148725"/>
            <a:ext cx="2011680" cy="400110"/>
          </a:xfrm>
          <a:prstGeom prst="rect">
            <a:avLst/>
          </a:prstGeom>
          <a:noFill/>
        </p:spPr>
        <p:txBody>
          <a:bodyPr wrap="square" rtlCol="0">
            <a:spAutoFit/>
          </a:bodyPr>
          <a:lstStyle/>
          <a:p>
            <a:pPr>
              <a:defRPr/>
            </a:pPr>
            <a:r>
              <a:rPr lang="en-CA" sz="2000" b="1" dirty="0">
                <a:solidFill>
                  <a:srgbClr val="C18567"/>
                </a:solidFill>
                <a:latin typeface="Arial Narrow" panose="020B0606020202030204" pitchFamily="34" charset="0"/>
              </a:rPr>
              <a:t>$4,619,665,079</a:t>
            </a:r>
          </a:p>
        </p:txBody>
      </p:sp>
      <p:cxnSp>
        <p:nvCxnSpPr>
          <p:cNvPr id="222" name="Straight Connector 221">
            <a:extLst>
              <a:ext uri="{FF2B5EF4-FFF2-40B4-BE49-F238E27FC236}">
                <a16:creationId xmlns:a16="http://schemas.microsoft.com/office/drawing/2014/main" id="{320E52D1-482E-4933-B209-83FAD94C360B}"/>
              </a:ext>
            </a:extLst>
          </p:cNvPr>
          <p:cNvCxnSpPr/>
          <p:nvPr/>
        </p:nvCxnSpPr>
        <p:spPr>
          <a:xfrm>
            <a:off x="4369619" y="5569325"/>
            <a:ext cx="3041471" cy="0"/>
          </a:xfrm>
          <a:prstGeom prst="line">
            <a:avLst/>
          </a:prstGeom>
          <a:noFill/>
          <a:ln w="19050" cap="flat" cmpd="sng" algn="ctr">
            <a:solidFill>
              <a:sysClr val="windowText" lastClr="000000">
                <a:lumMod val="65000"/>
                <a:lumOff val="35000"/>
              </a:sysClr>
            </a:solidFill>
            <a:prstDash val="solid"/>
            <a:miter lim="800000"/>
          </a:ln>
          <a:effectLst/>
        </p:spPr>
      </p:cxnSp>
      <p:sp>
        <p:nvSpPr>
          <p:cNvPr id="223" name="TextBox 222">
            <a:extLst>
              <a:ext uri="{FF2B5EF4-FFF2-40B4-BE49-F238E27FC236}">
                <a16:creationId xmlns:a16="http://schemas.microsoft.com/office/drawing/2014/main" id="{7355ECEE-97EC-4D7D-B3E4-68DF514369BC}"/>
              </a:ext>
            </a:extLst>
          </p:cNvPr>
          <p:cNvSpPr txBox="1"/>
          <p:nvPr/>
        </p:nvSpPr>
        <p:spPr>
          <a:xfrm>
            <a:off x="4377450" y="5582292"/>
            <a:ext cx="2987265" cy="400110"/>
          </a:xfrm>
          <a:prstGeom prst="rect">
            <a:avLst/>
          </a:prstGeom>
          <a:noFill/>
        </p:spPr>
        <p:txBody>
          <a:bodyPr wrap="square" rtlCol="0">
            <a:spAutoFit/>
          </a:bodyPr>
          <a:lstStyle/>
          <a:p>
            <a:pPr algn="ctr">
              <a:defRPr/>
            </a:pPr>
            <a:r>
              <a:rPr lang="en-CA" sz="2000" b="1" dirty="0">
                <a:solidFill>
                  <a:prstClr val="black">
                    <a:lumMod val="75000"/>
                    <a:lumOff val="25000"/>
                  </a:prstClr>
                </a:solidFill>
                <a:latin typeface="Arial Narrow" panose="020B0606020202030204" pitchFamily="34" charset="0"/>
              </a:rPr>
              <a:t>Change (%): 83%</a:t>
            </a:r>
          </a:p>
        </p:txBody>
      </p:sp>
      <p:sp>
        <p:nvSpPr>
          <p:cNvPr id="225" name="Text Placeholder 5">
            <a:extLst>
              <a:ext uri="{FF2B5EF4-FFF2-40B4-BE49-F238E27FC236}">
                <a16:creationId xmlns:a16="http://schemas.microsoft.com/office/drawing/2014/main" id="{464BDD87-FDAE-42ED-86B5-C4A3F3799F70}"/>
              </a:ext>
            </a:extLst>
          </p:cNvPr>
          <p:cNvSpPr txBox="1">
            <a:spLocks/>
          </p:cNvSpPr>
          <p:nvPr/>
        </p:nvSpPr>
        <p:spPr>
          <a:xfrm>
            <a:off x="165100" y="6359930"/>
            <a:ext cx="8807449"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†2008 data not included for Rehabilitation clinics.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‡2008 Data not included for mobility devices.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err="1">
                <a:ln>
                  <a:noFill/>
                </a:ln>
                <a:solidFill>
                  <a:schemeClr val="bg2">
                    <a:lumMod val="25000"/>
                  </a:schemeClr>
                </a:solidFill>
                <a:effectLst/>
                <a:uLnTx/>
                <a:uFillTx/>
                <a:latin typeface="Arial Narrow" panose="020B0606020202030204" pitchFamily="34" charset="0"/>
                <a:ea typeface="+mn-ea"/>
                <a:cs typeface="Verdana"/>
              </a:rPr>
              <a:t>Tarride</a:t>
            </a:r>
            <a:r>
              <a:rPr lang="en-CA" sz="900" dirty="0">
                <a:solidFill>
                  <a:schemeClr val="bg2">
                    <a:lumMod val="25000"/>
                  </a:schemeClr>
                </a:solidFill>
                <a:latin typeface="Arial Narrow" panose="020B0606020202030204" pitchFamily="34" charset="0"/>
              </a:rPr>
              <a:t> </a:t>
            </a:r>
            <a:r>
              <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JE, et al. </a:t>
            </a:r>
            <a:r>
              <a:rPr kumimoji="0" lang="en-CA" sz="900" b="0" i="1" u="none" strike="noStrike" kern="1200" cap="none" spc="0" normalizeH="0" baseline="0" noProof="0" dirty="0" err="1">
                <a:ln>
                  <a:noFill/>
                </a:ln>
                <a:solidFill>
                  <a:schemeClr val="bg2">
                    <a:lumMod val="25000"/>
                  </a:schemeClr>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 2012;23:2591-2600.; Hopkins RB, et al. </a:t>
            </a:r>
            <a:r>
              <a:rPr kumimoji="0" lang="en-CA" sz="900" b="0" i="1" u="none" strike="noStrike" kern="1200" cap="none" spc="0" normalizeH="0" baseline="0" noProof="0" dirty="0" err="1">
                <a:ln>
                  <a:noFill/>
                </a:ln>
                <a:solidFill>
                  <a:schemeClr val="bg2">
                    <a:lumMod val="25000"/>
                  </a:schemeClr>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.2016; </a:t>
            </a:r>
            <a:r>
              <a:rPr kumimoji="0" lang="en-US"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DOI: 10.1007/s00198-016-3631-6.</a:t>
            </a:r>
            <a:endPar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endParaRPr>
          </a:p>
        </p:txBody>
      </p:sp>
    </p:spTree>
    <p:extLst>
      <p:ext uri="{BB962C8B-B14F-4D97-AF65-F5344CB8AC3E}">
        <p14:creationId xmlns:p14="http://schemas.microsoft.com/office/powerpoint/2010/main" val="34383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19" grpId="0"/>
      <p:bldP spid="220" grpId="0"/>
      <p:bldP spid="221" grpId="0"/>
      <p:bldP spid="22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BF1CFB4B-571A-4899-A1FE-DF469CF3F364}"/>
              </a:ext>
            </a:extLst>
          </p:cNvPr>
          <p:cNvSpPr/>
          <p:nvPr/>
        </p:nvSpPr>
        <p:spPr>
          <a:xfrm>
            <a:off x="-20233" y="638916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endParaRPr lang="en-CA" sz="1000" dirty="0">
              <a:solidFill>
                <a:schemeClr val="bg2">
                  <a:lumMod val="25000"/>
                </a:schemeClr>
              </a:solidFill>
              <a:latin typeface="Arial Narrow" panose="020B0606020202030204" pitchFamily="34" charset="0"/>
              <a:cs typeface="Helvetica" panose="020B0604020202020204" pitchFamily="34" charset="0"/>
            </a:endParaRPr>
          </a:p>
        </p:txBody>
      </p:sp>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72721"/>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The Effect of Osteoporosis Treatment on Mortality</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5" name="Text Placeholder 5">
            <a:extLst>
              <a:ext uri="{FF2B5EF4-FFF2-40B4-BE49-F238E27FC236}">
                <a16:creationId xmlns:a16="http://schemas.microsoft.com/office/drawing/2014/main" id="{464BDD87-FDAE-42ED-86B5-C4A3F3799F70}"/>
              </a:ext>
            </a:extLst>
          </p:cNvPr>
          <p:cNvSpPr txBox="1">
            <a:spLocks/>
          </p:cNvSpPr>
          <p:nvPr/>
        </p:nvSpPr>
        <p:spPr>
          <a:xfrm>
            <a:off x="165100" y="6347230"/>
            <a:ext cx="8807449" cy="612366"/>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Tx/>
            </a:pPr>
            <a:r>
              <a:rPr lang="en-US" sz="1000" dirty="0">
                <a:solidFill>
                  <a:schemeClr val="bg2">
                    <a:lumMod val="25000"/>
                  </a:schemeClr>
                </a:solidFill>
                <a:latin typeface="Arial Narrow" panose="020B0606020202030204" pitchFamily="34" charset="0"/>
                <a:cs typeface="+mn-cs"/>
              </a:rPr>
              <a:t>1.  </a:t>
            </a:r>
            <a:r>
              <a:rPr lang="en-US" sz="1000" dirty="0" err="1">
                <a:solidFill>
                  <a:schemeClr val="bg2">
                    <a:lumMod val="25000"/>
                  </a:schemeClr>
                </a:solidFill>
                <a:latin typeface="Arial Narrow" panose="020B0606020202030204" pitchFamily="34" charset="0"/>
                <a:cs typeface="+mn-cs"/>
              </a:rPr>
              <a:t>Papaioannou</a:t>
            </a:r>
            <a:r>
              <a:rPr lang="en-US" sz="1000" dirty="0">
                <a:solidFill>
                  <a:schemeClr val="bg2">
                    <a:lumMod val="25000"/>
                  </a:schemeClr>
                </a:solidFill>
                <a:latin typeface="Arial Narrow" panose="020B0606020202030204" pitchFamily="34" charset="0"/>
                <a:cs typeface="+mn-cs"/>
              </a:rPr>
              <a:t> A, et al. </a:t>
            </a:r>
            <a:r>
              <a:rPr lang="en-US" sz="1000" i="1" dirty="0">
                <a:solidFill>
                  <a:schemeClr val="bg2">
                    <a:lumMod val="25000"/>
                  </a:schemeClr>
                </a:solidFill>
                <a:latin typeface="Arial Narrow" panose="020B0606020202030204" pitchFamily="34" charset="0"/>
                <a:cs typeface="+mn-cs"/>
              </a:rPr>
              <a:t>CMAJ</a:t>
            </a:r>
            <a:r>
              <a:rPr lang="en-US" sz="1000" dirty="0">
                <a:solidFill>
                  <a:schemeClr val="bg2">
                    <a:lumMod val="25000"/>
                  </a:schemeClr>
                </a:solidFill>
                <a:latin typeface="Arial Narrow" panose="020B0606020202030204" pitchFamily="34" charset="0"/>
                <a:cs typeface="+mn-cs"/>
              </a:rPr>
              <a:t>. 2010;182(17):1864‐1873. </a:t>
            </a:r>
          </a:p>
          <a:p>
            <a:pPr lvl="0">
              <a:buClrTx/>
            </a:pPr>
            <a:r>
              <a:rPr lang="en-GB" sz="1000" dirty="0">
                <a:solidFill>
                  <a:schemeClr val="bg2">
                    <a:lumMod val="25000"/>
                  </a:schemeClr>
                </a:solidFill>
                <a:latin typeface="Arial Narrow" panose="020B0606020202030204" pitchFamily="34" charset="0"/>
                <a:cs typeface="+mn-cs"/>
              </a:rPr>
              <a:t>2.  </a:t>
            </a:r>
            <a:r>
              <a:rPr lang="en-GB" sz="1000" dirty="0" err="1">
                <a:solidFill>
                  <a:schemeClr val="bg2">
                    <a:lumMod val="25000"/>
                  </a:schemeClr>
                </a:solidFill>
                <a:latin typeface="Arial Narrow" panose="020B0606020202030204" pitchFamily="34" charset="0"/>
                <a:cs typeface="+mn-cs"/>
              </a:rPr>
              <a:t>Bolland</a:t>
            </a:r>
            <a:r>
              <a:rPr lang="en-GB" sz="1000" dirty="0">
                <a:solidFill>
                  <a:schemeClr val="bg2">
                    <a:lumMod val="25000"/>
                  </a:schemeClr>
                </a:solidFill>
                <a:latin typeface="Arial Narrow" panose="020B0606020202030204" pitchFamily="34" charset="0"/>
                <a:cs typeface="+mn-cs"/>
              </a:rPr>
              <a:t> MJ, et al. </a:t>
            </a:r>
            <a:r>
              <a:rPr lang="en-GB" sz="1000" i="1" dirty="0">
                <a:solidFill>
                  <a:schemeClr val="bg2">
                    <a:lumMod val="25000"/>
                  </a:schemeClr>
                </a:solidFill>
                <a:latin typeface="Arial Narrow" panose="020B0606020202030204" pitchFamily="34" charset="0"/>
                <a:cs typeface="+mn-cs"/>
              </a:rPr>
              <a:t>J Clin Endocrinol </a:t>
            </a:r>
            <a:r>
              <a:rPr lang="en-GB" sz="1000" i="1" dirty="0" err="1">
                <a:solidFill>
                  <a:schemeClr val="bg2">
                    <a:lumMod val="25000"/>
                  </a:schemeClr>
                </a:solidFill>
                <a:latin typeface="Arial Narrow" panose="020B0606020202030204" pitchFamily="34" charset="0"/>
                <a:cs typeface="+mn-cs"/>
              </a:rPr>
              <a:t>Metab</a:t>
            </a:r>
            <a:r>
              <a:rPr lang="en-GB" sz="1000" dirty="0">
                <a:solidFill>
                  <a:schemeClr val="bg2">
                    <a:lumMod val="25000"/>
                  </a:schemeClr>
                </a:solidFill>
                <a:latin typeface="Arial Narrow" panose="020B0606020202030204" pitchFamily="34" charset="0"/>
                <a:cs typeface="+mn-cs"/>
              </a:rPr>
              <a:t>. 2010;95:1174-1181.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rPr>
              <a:t>.</a:t>
            </a:r>
            <a:endParaRPr kumimoji="0" lang="en-CA" sz="900" b="0" i="0" u="none" strike="noStrike" kern="1200" cap="none" spc="0" normalizeH="0" baseline="0" noProof="0" dirty="0">
              <a:ln>
                <a:noFill/>
              </a:ln>
              <a:solidFill>
                <a:schemeClr val="bg2">
                  <a:lumMod val="25000"/>
                </a:schemeClr>
              </a:solidFill>
              <a:effectLst/>
              <a:uLnTx/>
              <a:uFillTx/>
              <a:latin typeface="Arial Narrow" panose="020B0606020202030204" pitchFamily="34" charset="0"/>
              <a:ea typeface="+mn-ea"/>
              <a:cs typeface="Verdana"/>
            </a:endParaRPr>
          </a:p>
        </p:txBody>
      </p:sp>
      <p:sp>
        <p:nvSpPr>
          <p:cNvPr id="230" name="TextBox 229">
            <a:extLst>
              <a:ext uri="{FF2B5EF4-FFF2-40B4-BE49-F238E27FC236}">
                <a16:creationId xmlns:a16="http://schemas.microsoft.com/office/drawing/2014/main" id="{0DB2F089-E405-42EA-99A2-6A58428B5225}"/>
              </a:ext>
            </a:extLst>
          </p:cNvPr>
          <p:cNvSpPr txBox="1"/>
          <p:nvPr/>
        </p:nvSpPr>
        <p:spPr>
          <a:xfrm>
            <a:off x="171449" y="1691167"/>
            <a:ext cx="2208878" cy="1015663"/>
          </a:xfrm>
          <a:prstGeom prst="rect">
            <a:avLst/>
          </a:prstGeom>
          <a:noFill/>
        </p:spPr>
        <p:txBody>
          <a:bodyPr wrap="square" rtlCol="0">
            <a:spAutoFit/>
          </a:bodyPr>
          <a:lstStyle/>
          <a:p>
            <a:pPr algn="ctr"/>
            <a:r>
              <a:rPr lang="en-CA" sz="3200" b="1" dirty="0">
                <a:solidFill>
                  <a:srgbClr val="C18567"/>
                </a:solidFill>
                <a:latin typeface="Arial Narrow" panose="020B0606020202030204" pitchFamily="34" charset="0"/>
              </a:rPr>
              <a:t>30-70%</a:t>
            </a:r>
          </a:p>
          <a:p>
            <a:pPr algn="ctr"/>
            <a:r>
              <a:rPr lang="en-CA" sz="2800" b="1" dirty="0">
                <a:solidFill>
                  <a:srgbClr val="C18567"/>
                </a:solidFill>
                <a:latin typeface="Arial Narrow" panose="020B0606020202030204" pitchFamily="34" charset="0"/>
              </a:rPr>
              <a:t>REDUCTION</a:t>
            </a:r>
          </a:p>
        </p:txBody>
      </p:sp>
      <p:sp>
        <p:nvSpPr>
          <p:cNvPr id="231" name="TextBox 230">
            <a:extLst>
              <a:ext uri="{FF2B5EF4-FFF2-40B4-BE49-F238E27FC236}">
                <a16:creationId xmlns:a16="http://schemas.microsoft.com/office/drawing/2014/main" id="{4D5C5D09-4D85-4F69-9D69-A4F6D95D3841}"/>
              </a:ext>
            </a:extLst>
          </p:cNvPr>
          <p:cNvSpPr txBox="1"/>
          <p:nvPr/>
        </p:nvSpPr>
        <p:spPr>
          <a:xfrm>
            <a:off x="2380326" y="1837786"/>
            <a:ext cx="6259335" cy="769441"/>
          </a:xfrm>
          <a:prstGeom prst="rect">
            <a:avLst/>
          </a:prstGeom>
          <a:noFill/>
        </p:spPr>
        <p:txBody>
          <a:bodyPr wrap="square" rtlCol="0">
            <a:spAutoFit/>
          </a:bodyPr>
          <a:lstStyle/>
          <a:p>
            <a:pPr>
              <a:buClr>
                <a:srgbClr val="F93482"/>
              </a:buClr>
            </a:pPr>
            <a:r>
              <a:rPr lang="en-CA" sz="2200" dirty="0">
                <a:solidFill>
                  <a:prstClr val="black">
                    <a:lumMod val="75000"/>
                    <a:lumOff val="25000"/>
                  </a:prstClr>
                </a:solidFill>
                <a:latin typeface="Arial Narrow" panose="020B0606020202030204" pitchFamily="34" charset="0"/>
              </a:rPr>
              <a:t>Effective medications reduce subsequent fractures by </a:t>
            </a:r>
          </a:p>
          <a:p>
            <a:pPr>
              <a:buClr>
                <a:srgbClr val="F93482"/>
              </a:buClr>
            </a:pPr>
            <a:r>
              <a:rPr lang="en-CA" sz="2200" b="1" dirty="0">
                <a:solidFill>
                  <a:srgbClr val="C18567"/>
                </a:solidFill>
                <a:latin typeface="Arial Narrow" panose="020B0606020202030204" pitchFamily="34" charset="0"/>
              </a:rPr>
              <a:t>30% to 70% </a:t>
            </a:r>
            <a:r>
              <a:rPr lang="en-CA" sz="2200" dirty="0">
                <a:solidFill>
                  <a:prstClr val="black">
                    <a:lumMod val="75000"/>
                    <a:lumOff val="25000"/>
                  </a:prstClr>
                </a:solidFill>
                <a:latin typeface="Arial Narrow" panose="020B0606020202030204" pitchFamily="34" charset="0"/>
              </a:rPr>
              <a:t>as early as one year after treatment initiation</a:t>
            </a:r>
            <a:r>
              <a:rPr lang="en-CA" sz="2200" baseline="30000" dirty="0">
                <a:solidFill>
                  <a:prstClr val="black">
                    <a:lumMod val="75000"/>
                    <a:lumOff val="25000"/>
                  </a:prstClr>
                </a:solidFill>
                <a:latin typeface="Arial Narrow" panose="020B0606020202030204" pitchFamily="34" charset="0"/>
              </a:rPr>
              <a:t>1</a:t>
            </a:r>
          </a:p>
        </p:txBody>
      </p:sp>
      <p:cxnSp>
        <p:nvCxnSpPr>
          <p:cNvPr id="232" name="Straight Connector 231">
            <a:extLst>
              <a:ext uri="{FF2B5EF4-FFF2-40B4-BE49-F238E27FC236}">
                <a16:creationId xmlns:a16="http://schemas.microsoft.com/office/drawing/2014/main" id="{6B9F0CEC-A040-4ED5-B2DF-C0D2FF7AB299}"/>
              </a:ext>
            </a:extLst>
          </p:cNvPr>
          <p:cNvCxnSpPr/>
          <p:nvPr/>
        </p:nvCxnSpPr>
        <p:spPr bwMode="auto">
          <a:xfrm>
            <a:off x="504338" y="2774919"/>
            <a:ext cx="8135323" cy="0"/>
          </a:xfrm>
          <a:prstGeom prst="line">
            <a:avLst/>
          </a:prstGeom>
          <a:solidFill>
            <a:srgbClr val="00ADF1"/>
          </a:solidFill>
          <a:ln w="28575" cap="flat" cmpd="sng" algn="ctr">
            <a:solidFill>
              <a:srgbClr val="E7E6E6">
                <a:lumMod val="75000"/>
              </a:srgbClr>
            </a:solidFill>
            <a:prstDash val="sysDot"/>
            <a:round/>
            <a:headEnd type="none" w="med" len="med"/>
            <a:tailEnd type="none" w="med" len="med"/>
          </a:ln>
          <a:effectLst/>
        </p:spPr>
      </p:cxnSp>
      <p:sp>
        <p:nvSpPr>
          <p:cNvPr id="233" name="TextBox 232">
            <a:extLst>
              <a:ext uri="{FF2B5EF4-FFF2-40B4-BE49-F238E27FC236}">
                <a16:creationId xmlns:a16="http://schemas.microsoft.com/office/drawing/2014/main" id="{A37A3347-70C4-4E8A-846D-3B045211150F}"/>
              </a:ext>
            </a:extLst>
          </p:cNvPr>
          <p:cNvSpPr txBox="1"/>
          <p:nvPr/>
        </p:nvSpPr>
        <p:spPr>
          <a:xfrm>
            <a:off x="504338" y="2967963"/>
            <a:ext cx="8468211" cy="769441"/>
          </a:xfrm>
          <a:prstGeom prst="rect">
            <a:avLst/>
          </a:prstGeom>
          <a:noFill/>
        </p:spPr>
        <p:txBody>
          <a:bodyPr wrap="square" rtlCol="0">
            <a:spAutoFit/>
          </a:bodyPr>
          <a:lstStyle/>
          <a:p>
            <a:pPr>
              <a:buClr>
                <a:srgbClr val="F93482"/>
              </a:buClr>
            </a:pPr>
            <a:r>
              <a:rPr lang="en-CA" sz="2200" b="1" dirty="0">
                <a:solidFill>
                  <a:prstClr val="black">
                    <a:lumMod val="75000"/>
                    <a:lumOff val="25000"/>
                  </a:prstClr>
                </a:solidFill>
                <a:latin typeface="Arial Narrow" panose="020B0606020202030204" pitchFamily="34" charset="0"/>
              </a:rPr>
              <a:t>Fragility fractures cause substantial morbidity and mortality, </a:t>
            </a:r>
            <a:r>
              <a:rPr lang="en-CA" sz="2200" dirty="0">
                <a:solidFill>
                  <a:prstClr val="black">
                    <a:lumMod val="75000"/>
                    <a:lumOff val="25000"/>
                  </a:prstClr>
                </a:solidFill>
                <a:latin typeface="Arial Narrow" panose="020B0606020202030204" pitchFamily="34" charset="0"/>
              </a:rPr>
              <a:t>effective osteoporosis treatment prevents both vertebral and nonvertebral fractures</a:t>
            </a:r>
            <a:r>
              <a:rPr lang="en-CA" sz="2200" baseline="30000" dirty="0">
                <a:solidFill>
                  <a:prstClr val="black">
                    <a:lumMod val="75000"/>
                    <a:lumOff val="25000"/>
                  </a:prstClr>
                </a:solidFill>
                <a:latin typeface="Arial Narrow" panose="020B0606020202030204" pitchFamily="34" charset="0"/>
              </a:rPr>
              <a:t>2</a:t>
            </a:r>
          </a:p>
        </p:txBody>
      </p:sp>
      <p:cxnSp>
        <p:nvCxnSpPr>
          <p:cNvPr id="234" name="Straight Connector 233">
            <a:extLst>
              <a:ext uri="{FF2B5EF4-FFF2-40B4-BE49-F238E27FC236}">
                <a16:creationId xmlns:a16="http://schemas.microsoft.com/office/drawing/2014/main" id="{3C5D9B68-6701-4921-9FCB-6FCACEED6E44}"/>
              </a:ext>
            </a:extLst>
          </p:cNvPr>
          <p:cNvCxnSpPr/>
          <p:nvPr/>
        </p:nvCxnSpPr>
        <p:spPr bwMode="auto">
          <a:xfrm>
            <a:off x="504338" y="3990580"/>
            <a:ext cx="8135323" cy="0"/>
          </a:xfrm>
          <a:prstGeom prst="line">
            <a:avLst/>
          </a:prstGeom>
          <a:solidFill>
            <a:srgbClr val="00ADF1"/>
          </a:solidFill>
          <a:ln w="28575" cap="flat" cmpd="sng" algn="ctr">
            <a:solidFill>
              <a:srgbClr val="E7E6E6">
                <a:lumMod val="75000"/>
              </a:srgbClr>
            </a:solidFill>
            <a:prstDash val="sysDot"/>
            <a:round/>
            <a:headEnd type="none" w="med" len="med"/>
            <a:tailEnd type="none" w="med" len="med"/>
          </a:ln>
          <a:effectLst/>
        </p:spPr>
      </p:cxnSp>
      <p:grpSp>
        <p:nvGrpSpPr>
          <p:cNvPr id="235" name="Group 61">
            <a:extLst>
              <a:ext uri="{FF2B5EF4-FFF2-40B4-BE49-F238E27FC236}">
                <a16:creationId xmlns:a16="http://schemas.microsoft.com/office/drawing/2014/main" id="{4BB2BED9-5A52-4DED-AB1C-2E9F7935E9BC}"/>
              </a:ext>
            </a:extLst>
          </p:cNvPr>
          <p:cNvGrpSpPr/>
          <p:nvPr/>
        </p:nvGrpSpPr>
        <p:grpSpPr>
          <a:xfrm>
            <a:off x="587367" y="4576168"/>
            <a:ext cx="3036234" cy="1155566"/>
            <a:chOff x="6308315" y="2254251"/>
            <a:chExt cx="1968776" cy="749299"/>
          </a:xfrm>
        </p:grpSpPr>
        <p:pic>
          <p:nvPicPr>
            <p:cNvPr id="236" name="Picture 235" descr="AZ Infograph_man berry.ai">
              <a:extLst>
                <a:ext uri="{FF2B5EF4-FFF2-40B4-BE49-F238E27FC236}">
                  <a16:creationId xmlns:a16="http://schemas.microsoft.com/office/drawing/2014/main" id="{68D5D8CF-CA3A-4117-8120-36CDAF682A45}"/>
                </a:ext>
              </a:extLst>
            </p:cNvPr>
            <p:cNvPicPr>
              <a:picLocks noChangeAspect="1"/>
            </p:cNvPicPr>
            <p:nvPr/>
          </p:nvPicPr>
          <p:blipFill>
            <a:blip r:embed="rId4" cstate="print">
              <a:grayscl/>
            </a:blip>
            <a:stretch>
              <a:fillRect/>
            </a:stretch>
          </p:blipFill>
          <p:spPr>
            <a:xfrm>
              <a:off x="6310476" y="2255860"/>
              <a:ext cx="115824" cy="360340"/>
            </a:xfrm>
            <a:prstGeom prst="rect">
              <a:avLst/>
            </a:prstGeom>
          </p:spPr>
        </p:pic>
        <p:pic>
          <p:nvPicPr>
            <p:cNvPr id="237" name="Picture 236" descr="AZ Infograph_man purple.ai">
              <a:extLst>
                <a:ext uri="{FF2B5EF4-FFF2-40B4-BE49-F238E27FC236}">
                  <a16:creationId xmlns:a16="http://schemas.microsoft.com/office/drawing/2014/main" id="{112D25A0-190E-4216-89A5-A23415355706}"/>
                </a:ext>
              </a:extLst>
            </p:cNvPr>
            <p:cNvPicPr>
              <a:picLocks noChangeAspect="1"/>
            </p:cNvPicPr>
            <p:nvPr/>
          </p:nvPicPr>
          <p:blipFill>
            <a:blip r:embed="rId5" cstate="print">
              <a:grayscl/>
            </a:blip>
            <a:stretch>
              <a:fillRect/>
            </a:stretch>
          </p:blipFill>
          <p:spPr>
            <a:xfrm>
              <a:off x="6458388" y="2255860"/>
              <a:ext cx="115824" cy="360340"/>
            </a:xfrm>
            <a:prstGeom prst="rect">
              <a:avLst/>
            </a:prstGeom>
          </p:spPr>
        </p:pic>
        <p:pic>
          <p:nvPicPr>
            <p:cNvPr id="238" name="Picture 237" descr="AZ Infograph_man berry.ai">
              <a:extLst>
                <a:ext uri="{FF2B5EF4-FFF2-40B4-BE49-F238E27FC236}">
                  <a16:creationId xmlns:a16="http://schemas.microsoft.com/office/drawing/2014/main" id="{1734825F-CA83-4AE9-B0B2-381FD331DEF5}"/>
                </a:ext>
              </a:extLst>
            </p:cNvPr>
            <p:cNvPicPr>
              <a:picLocks noChangeAspect="1"/>
            </p:cNvPicPr>
            <p:nvPr/>
          </p:nvPicPr>
          <p:blipFill>
            <a:blip r:embed="rId4" cstate="print">
              <a:grayscl/>
            </a:blip>
            <a:stretch>
              <a:fillRect/>
            </a:stretch>
          </p:blipFill>
          <p:spPr>
            <a:xfrm>
              <a:off x="6618958" y="2255860"/>
              <a:ext cx="115824" cy="360340"/>
            </a:xfrm>
            <a:prstGeom prst="rect">
              <a:avLst/>
            </a:prstGeom>
          </p:spPr>
        </p:pic>
        <p:pic>
          <p:nvPicPr>
            <p:cNvPr id="239" name="Picture 238" descr="AZ Infograph_man berry.ai">
              <a:extLst>
                <a:ext uri="{FF2B5EF4-FFF2-40B4-BE49-F238E27FC236}">
                  <a16:creationId xmlns:a16="http://schemas.microsoft.com/office/drawing/2014/main" id="{CC550BA8-2015-4847-88CA-C8D49A944186}"/>
                </a:ext>
              </a:extLst>
            </p:cNvPr>
            <p:cNvPicPr>
              <a:picLocks noChangeAspect="1"/>
            </p:cNvPicPr>
            <p:nvPr/>
          </p:nvPicPr>
          <p:blipFill>
            <a:blip r:embed="rId4" cstate="print">
              <a:grayscl/>
            </a:blip>
            <a:stretch>
              <a:fillRect/>
            </a:stretch>
          </p:blipFill>
          <p:spPr>
            <a:xfrm>
              <a:off x="6773136" y="2255860"/>
              <a:ext cx="115824" cy="360340"/>
            </a:xfrm>
            <a:prstGeom prst="rect">
              <a:avLst/>
            </a:prstGeom>
          </p:spPr>
        </p:pic>
        <p:pic>
          <p:nvPicPr>
            <p:cNvPr id="240" name="Picture 239" descr="AZ Infograph_man berry.ai">
              <a:extLst>
                <a:ext uri="{FF2B5EF4-FFF2-40B4-BE49-F238E27FC236}">
                  <a16:creationId xmlns:a16="http://schemas.microsoft.com/office/drawing/2014/main" id="{B83BE149-0412-4116-B956-EDC9E1C73188}"/>
                </a:ext>
              </a:extLst>
            </p:cNvPr>
            <p:cNvPicPr>
              <a:picLocks noChangeAspect="1"/>
            </p:cNvPicPr>
            <p:nvPr/>
          </p:nvPicPr>
          <p:blipFill>
            <a:blip r:embed="rId4" cstate="print">
              <a:grayscl/>
            </a:blip>
            <a:stretch>
              <a:fillRect/>
            </a:stretch>
          </p:blipFill>
          <p:spPr>
            <a:xfrm>
              <a:off x="6930488" y="2255860"/>
              <a:ext cx="115824" cy="360340"/>
            </a:xfrm>
            <a:prstGeom prst="rect">
              <a:avLst/>
            </a:prstGeom>
          </p:spPr>
        </p:pic>
        <p:pic>
          <p:nvPicPr>
            <p:cNvPr id="241" name="Picture 240" descr="AZ Infograph_man purple.ai">
              <a:extLst>
                <a:ext uri="{FF2B5EF4-FFF2-40B4-BE49-F238E27FC236}">
                  <a16:creationId xmlns:a16="http://schemas.microsoft.com/office/drawing/2014/main" id="{A38EF30C-29C8-4D86-8D14-D867A724B06A}"/>
                </a:ext>
              </a:extLst>
            </p:cNvPr>
            <p:cNvPicPr>
              <a:picLocks noChangeAspect="1"/>
            </p:cNvPicPr>
            <p:nvPr/>
          </p:nvPicPr>
          <p:blipFill>
            <a:blip r:embed="rId5" cstate="print">
              <a:grayscl/>
            </a:blip>
            <a:stretch>
              <a:fillRect/>
            </a:stretch>
          </p:blipFill>
          <p:spPr>
            <a:xfrm>
              <a:off x="7086190" y="2255860"/>
              <a:ext cx="115824" cy="360340"/>
            </a:xfrm>
            <a:prstGeom prst="rect">
              <a:avLst/>
            </a:prstGeom>
          </p:spPr>
        </p:pic>
        <p:pic>
          <p:nvPicPr>
            <p:cNvPr id="242" name="Picture 241" descr="AZ Infograph_man purple.ai">
              <a:extLst>
                <a:ext uri="{FF2B5EF4-FFF2-40B4-BE49-F238E27FC236}">
                  <a16:creationId xmlns:a16="http://schemas.microsoft.com/office/drawing/2014/main" id="{60F0395D-999F-4891-9C79-75867DA202FD}"/>
                </a:ext>
              </a:extLst>
            </p:cNvPr>
            <p:cNvPicPr>
              <a:picLocks noChangeAspect="1"/>
            </p:cNvPicPr>
            <p:nvPr/>
          </p:nvPicPr>
          <p:blipFill>
            <a:blip r:embed="rId5" cstate="print">
              <a:grayscl/>
            </a:blip>
            <a:stretch>
              <a:fillRect/>
            </a:stretch>
          </p:blipFill>
          <p:spPr>
            <a:xfrm>
              <a:off x="7243542" y="2254251"/>
              <a:ext cx="115824" cy="360340"/>
            </a:xfrm>
            <a:prstGeom prst="rect">
              <a:avLst/>
            </a:prstGeom>
          </p:spPr>
        </p:pic>
        <p:pic>
          <p:nvPicPr>
            <p:cNvPr id="243" name="Picture 242" descr="AZ Infograph_man berry.ai">
              <a:extLst>
                <a:ext uri="{FF2B5EF4-FFF2-40B4-BE49-F238E27FC236}">
                  <a16:creationId xmlns:a16="http://schemas.microsoft.com/office/drawing/2014/main" id="{AD36224F-5402-4F43-8CE0-BA55948C6A63}"/>
                </a:ext>
              </a:extLst>
            </p:cNvPr>
            <p:cNvPicPr>
              <a:picLocks noChangeAspect="1"/>
            </p:cNvPicPr>
            <p:nvPr/>
          </p:nvPicPr>
          <p:blipFill>
            <a:blip r:embed="rId4" cstate="print">
              <a:grayscl/>
            </a:blip>
            <a:stretch>
              <a:fillRect/>
            </a:stretch>
          </p:blipFill>
          <p:spPr>
            <a:xfrm>
              <a:off x="7394291" y="2255860"/>
              <a:ext cx="115824" cy="360340"/>
            </a:xfrm>
            <a:prstGeom prst="rect">
              <a:avLst/>
            </a:prstGeom>
          </p:spPr>
        </p:pic>
        <p:pic>
          <p:nvPicPr>
            <p:cNvPr id="244" name="Picture 243" descr="AZ Infograph_man berry.ai">
              <a:extLst>
                <a:ext uri="{FF2B5EF4-FFF2-40B4-BE49-F238E27FC236}">
                  <a16:creationId xmlns:a16="http://schemas.microsoft.com/office/drawing/2014/main" id="{9CC59745-B646-4828-BC3A-2568FCB0D043}"/>
                </a:ext>
              </a:extLst>
            </p:cNvPr>
            <p:cNvPicPr>
              <a:picLocks noChangeAspect="1"/>
            </p:cNvPicPr>
            <p:nvPr/>
          </p:nvPicPr>
          <p:blipFill>
            <a:blip r:embed="rId4" cstate="print">
              <a:grayscl/>
            </a:blip>
            <a:stretch>
              <a:fillRect/>
            </a:stretch>
          </p:blipFill>
          <p:spPr>
            <a:xfrm>
              <a:off x="7551643" y="2255860"/>
              <a:ext cx="115824" cy="360340"/>
            </a:xfrm>
            <a:prstGeom prst="rect">
              <a:avLst/>
            </a:prstGeom>
          </p:spPr>
        </p:pic>
        <p:pic>
          <p:nvPicPr>
            <p:cNvPr id="245" name="Picture 244" descr="AZ Infograph_man berry.ai">
              <a:extLst>
                <a:ext uri="{FF2B5EF4-FFF2-40B4-BE49-F238E27FC236}">
                  <a16:creationId xmlns:a16="http://schemas.microsoft.com/office/drawing/2014/main" id="{4DBB0570-E271-4F9D-83EF-F24DBE4E16CB}"/>
                </a:ext>
              </a:extLst>
            </p:cNvPr>
            <p:cNvPicPr>
              <a:picLocks noChangeAspect="1"/>
            </p:cNvPicPr>
            <p:nvPr/>
          </p:nvPicPr>
          <p:blipFill>
            <a:blip r:embed="rId4" cstate="print">
              <a:grayscl/>
            </a:blip>
            <a:stretch>
              <a:fillRect/>
            </a:stretch>
          </p:blipFill>
          <p:spPr>
            <a:xfrm>
              <a:off x="7863173" y="2255860"/>
              <a:ext cx="115824" cy="360340"/>
            </a:xfrm>
            <a:prstGeom prst="rect">
              <a:avLst/>
            </a:prstGeom>
          </p:spPr>
        </p:pic>
        <p:pic>
          <p:nvPicPr>
            <p:cNvPr id="246" name="Picture 245" descr="AZ Infograph_man purple.ai">
              <a:extLst>
                <a:ext uri="{FF2B5EF4-FFF2-40B4-BE49-F238E27FC236}">
                  <a16:creationId xmlns:a16="http://schemas.microsoft.com/office/drawing/2014/main" id="{06CD28D2-B312-473E-B6BE-525BE8C74D66}"/>
                </a:ext>
              </a:extLst>
            </p:cNvPr>
            <p:cNvPicPr>
              <a:picLocks noChangeAspect="1"/>
            </p:cNvPicPr>
            <p:nvPr/>
          </p:nvPicPr>
          <p:blipFill>
            <a:blip r:embed="rId5" cstate="print">
              <a:grayscl/>
            </a:blip>
            <a:stretch>
              <a:fillRect/>
            </a:stretch>
          </p:blipFill>
          <p:spPr>
            <a:xfrm>
              <a:off x="7704254" y="2255860"/>
              <a:ext cx="115824" cy="360340"/>
            </a:xfrm>
            <a:prstGeom prst="rect">
              <a:avLst/>
            </a:prstGeom>
          </p:spPr>
        </p:pic>
        <p:pic>
          <p:nvPicPr>
            <p:cNvPr id="247" name="Picture 246" descr="AZ Infograph_man berry.ai">
              <a:extLst>
                <a:ext uri="{FF2B5EF4-FFF2-40B4-BE49-F238E27FC236}">
                  <a16:creationId xmlns:a16="http://schemas.microsoft.com/office/drawing/2014/main" id="{111F25EB-5E71-4D8C-B0C5-A5127076937D}"/>
                </a:ext>
              </a:extLst>
            </p:cNvPr>
            <p:cNvPicPr>
              <a:picLocks noChangeAspect="1"/>
            </p:cNvPicPr>
            <p:nvPr/>
          </p:nvPicPr>
          <p:blipFill>
            <a:blip r:embed="rId4" cstate="print">
              <a:grayscl/>
            </a:blip>
            <a:stretch>
              <a:fillRect/>
            </a:stretch>
          </p:blipFill>
          <p:spPr>
            <a:xfrm>
              <a:off x="8012482" y="2255860"/>
              <a:ext cx="115824" cy="360340"/>
            </a:xfrm>
            <a:prstGeom prst="rect">
              <a:avLst/>
            </a:prstGeom>
          </p:spPr>
        </p:pic>
        <p:pic>
          <p:nvPicPr>
            <p:cNvPr id="248" name="Picture 247" descr="AZ Infograph_man berry.ai">
              <a:extLst>
                <a:ext uri="{FF2B5EF4-FFF2-40B4-BE49-F238E27FC236}">
                  <a16:creationId xmlns:a16="http://schemas.microsoft.com/office/drawing/2014/main" id="{30BE3134-9BF8-471A-BAE0-0DE3951B0E73}"/>
                </a:ext>
              </a:extLst>
            </p:cNvPr>
            <p:cNvPicPr>
              <a:picLocks noChangeAspect="1"/>
            </p:cNvPicPr>
            <p:nvPr/>
          </p:nvPicPr>
          <p:blipFill>
            <a:blip r:embed="rId4" cstate="print">
              <a:grayscl/>
            </a:blip>
            <a:stretch>
              <a:fillRect/>
            </a:stretch>
          </p:blipFill>
          <p:spPr>
            <a:xfrm>
              <a:off x="6466051" y="2643210"/>
              <a:ext cx="115824" cy="360340"/>
            </a:xfrm>
            <a:prstGeom prst="rect">
              <a:avLst/>
            </a:prstGeom>
          </p:spPr>
        </p:pic>
        <p:pic>
          <p:nvPicPr>
            <p:cNvPr id="249" name="Picture 248" descr="AZ Infograph_man purple.ai">
              <a:extLst>
                <a:ext uri="{FF2B5EF4-FFF2-40B4-BE49-F238E27FC236}">
                  <a16:creationId xmlns:a16="http://schemas.microsoft.com/office/drawing/2014/main" id="{201D7224-1BB6-4942-BB5B-D9F6329C365B}"/>
                </a:ext>
              </a:extLst>
            </p:cNvPr>
            <p:cNvPicPr>
              <a:picLocks noChangeAspect="1"/>
            </p:cNvPicPr>
            <p:nvPr/>
          </p:nvPicPr>
          <p:blipFill>
            <a:blip r:embed="rId5" cstate="print">
              <a:grayscl/>
            </a:blip>
            <a:stretch>
              <a:fillRect/>
            </a:stretch>
          </p:blipFill>
          <p:spPr>
            <a:xfrm>
              <a:off x="6772713" y="2643210"/>
              <a:ext cx="115824" cy="360340"/>
            </a:xfrm>
            <a:prstGeom prst="rect">
              <a:avLst/>
            </a:prstGeom>
          </p:spPr>
        </p:pic>
        <p:pic>
          <p:nvPicPr>
            <p:cNvPr id="250" name="Picture 249" descr="AZ Infograph_man berry.ai">
              <a:extLst>
                <a:ext uri="{FF2B5EF4-FFF2-40B4-BE49-F238E27FC236}">
                  <a16:creationId xmlns:a16="http://schemas.microsoft.com/office/drawing/2014/main" id="{29A5CFAD-51BF-455F-8493-8B768D27D216}"/>
                </a:ext>
              </a:extLst>
            </p:cNvPr>
            <p:cNvPicPr>
              <a:picLocks noChangeAspect="1"/>
            </p:cNvPicPr>
            <p:nvPr/>
          </p:nvPicPr>
          <p:blipFill>
            <a:blip r:embed="rId4" cstate="print">
              <a:grayscl/>
            </a:blip>
            <a:stretch>
              <a:fillRect/>
            </a:stretch>
          </p:blipFill>
          <p:spPr>
            <a:xfrm>
              <a:off x="6615783" y="2643210"/>
              <a:ext cx="115824" cy="360340"/>
            </a:xfrm>
            <a:prstGeom prst="rect">
              <a:avLst/>
            </a:prstGeom>
          </p:spPr>
        </p:pic>
        <p:pic>
          <p:nvPicPr>
            <p:cNvPr id="251" name="Picture 250" descr="AZ Infograph_man berry.ai">
              <a:extLst>
                <a:ext uri="{FF2B5EF4-FFF2-40B4-BE49-F238E27FC236}">
                  <a16:creationId xmlns:a16="http://schemas.microsoft.com/office/drawing/2014/main" id="{296DC495-A867-46B2-A9E6-1868CD496AE1}"/>
                </a:ext>
              </a:extLst>
            </p:cNvPr>
            <p:cNvPicPr>
              <a:picLocks noChangeAspect="1"/>
            </p:cNvPicPr>
            <p:nvPr/>
          </p:nvPicPr>
          <p:blipFill>
            <a:blip r:embed="rId4" cstate="print">
              <a:grayscl/>
            </a:blip>
            <a:stretch>
              <a:fillRect/>
            </a:stretch>
          </p:blipFill>
          <p:spPr>
            <a:xfrm>
              <a:off x="7243036" y="2643210"/>
              <a:ext cx="115824" cy="360340"/>
            </a:xfrm>
            <a:prstGeom prst="rect">
              <a:avLst/>
            </a:prstGeom>
          </p:spPr>
        </p:pic>
        <p:pic>
          <p:nvPicPr>
            <p:cNvPr id="252" name="Picture 251" descr="AZ Infograph_man berry.ai">
              <a:extLst>
                <a:ext uri="{FF2B5EF4-FFF2-40B4-BE49-F238E27FC236}">
                  <a16:creationId xmlns:a16="http://schemas.microsoft.com/office/drawing/2014/main" id="{EF496CC2-1D5E-4A53-A0FB-B4B85818E632}"/>
                </a:ext>
              </a:extLst>
            </p:cNvPr>
            <p:cNvPicPr>
              <a:picLocks noChangeAspect="1"/>
            </p:cNvPicPr>
            <p:nvPr/>
          </p:nvPicPr>
          <p:blipFill>
            <a:blip r:embed="rId4" cstate="print">
              <a:grayscl/>
            </a:blip>
            <a:stretch>
              <a:fillRect/>
            </a:stretch>
          </p:blipFill>
          <p:spPr>
            <a:xfrm>
              <a:off x="6927313" y="2643210"/>
              <a:ext cx="115824" cy="360340"/>
            </a:xfrm>
            <a:prstGeom prst="rect">
              <a:avLst/>
            </a:prstGeom>
          </p:spPr>
        </p:pic>
        <p:pic>
          <p:nvPicPr>
            <p:cNvPr id="253" name="Picture 252" descr="AZ Infograph_man purple.ai">
              <a:extLst>
                <a:ext uri="{FF2B5EF4-FFF2-40B4-BE49-F238E27FC236}">
                  <a16:creationId xmlns:a16="http://schemas.microsoft.com/office/drawing/2014/main" id="{73779CF1-BF70-4E37-A2EF-1E1D0F245E8B}"/>
                </a:ext>
              </a:extLst>
            </p:cNvPr>
            <p:cNvPicPr>
              <a:picLocks noChangeAspect="1"/>
            </p:cNvPicPr>
            <p:nvPr/>
          </p:nvPicPr>
          <p:blipFill>
            <a:blip r:embed="rId5" cstate="print">
              <a:grayscl/>
            </a:blip>
            <a:stretch>
              <a:fillRect/>
            </a:stretch>
          </p:blipFill>
          <p:spPr>
            <a:xfrm>
              <a:off x="7551517" y="2641601"/>
              <a:ext cx="115824" cy="360340"/>
            </a:xfrm>
            <a:prstGeom prst="rect">
              <a:avLst/>
            </a:prstGeom>
          </p:spPr>
        </p:pic>
        <p:pic>
          <p:nvPicPr>
            <p:cNvPr id="254" name="Picture 253" descr="AZ Infograph_man berry.ai">
              <a:extLst>
                <a:ext uri="{FF2B5EF4-FFF2-40B4-BE49-F238E27FC236}">
                  <a16:creationId xmlns:a16="http://schemas.microsoft.com/office/drawing/2014/main" id="{A72F6C82-C532-4FC0-8454-D2D7F8598268}"/>
                </a:ext>
              </a:extLst>
            </p:cNvPr>
            <p:cNvPicPr>
              <a:picLocks noChangeAspect="1"/>
            </p:cNvPicPr>
            <p:nvPr/>
          </p:nvPicPr>
          <p:blipFill>
            <a:blip r:embed="rId4" cstate="print">
              <a:grayscl/>
            </a:blip>
            <a:stretch>
              <a:fillRect/>
            </a:stretch>
          </p:blipFill>
          <p:spPr>
            <a:xfrm>
              <a:off x="7394291" y="2643210"/>
              <a:ext cx="115824" cy="360340"/>
            </a:xfrm>
            <a:prstGeom prst="rect">
              <a:avLst/>
            </a:prstGeom>
          </p:spPr>
        </p:pic>
        <p:pic>
          <p:nvPicPr>
            <p:cNvPr id="255" name="Picture 254" descr="AZ Infograph_man berry.ai">
              <a:extLst>
                <a:ext uri="{FF2B5EF4-FFF2-40B4-BE49-F238E27FC236}">
                  <a16:creationId xmlns:a16="http://schemas.microsoft.com/office/drawing/2014/main" id="{89DF7EAF-AE28-4397-AF54-CC0B568B7419}"/>
                </a:ext>
              </a:extLst>
            </p:cNvPr>
            <p:cNvPicPr>
              <a:picLocks noChangeAspect="1"/>
            </p:cNvPicPr>
            <p:nvPr/>
          </p:nvPicPr>
          <p:blipFill>
            <a:blip r:embed="rId4" cstate="print">
              <a:grayscl/>
            </a:blip>
            <a:stretch>
              <a:fillRect/>
            </a:stretch>
          </p:blipFill>
          <p:spPr>
            <a:xfrm>
              <a:off x="7704043" y="2643210"/>
              <a:ext cx="115824" cy="360340"/>
            </a:xfrm>
            <a:prstGeom prst="rect">
              <a:avLst/>
            </a:prstGeom>
          </p:spPr>
        </p:pic>
        <p:pic>
          <p:nvPicPr>
            <p:cNvPr id="256" name="Picture 255" descr="AZ Infograph_man purple.ai">
              <a:extLst>
                <a:ext uri="{FF2B5EF4-FFF2-40B4-BE49-F238E27FC236}">
                  <a16:creationId xmlns:a16="http://schemas.microsoft.com/office/drawing/2014/main" id="{AAB9E0E0-393F-4702-B3A0-01B760AA33D4}"/>
                </a:ext>
              </a:extLst>
            </p:cNvPr>
            <p:cNvPicPr>
              <a:picLocks noChangeAspect="1"/>
            </p:cNvPicPr>
            <p:nvPr/>
          </p:nvPicPr>
          <p:blipFill>
            <a:blip r:embed="rId5" cstate="print">
              <a:grayscl/>
            </a:blip>
            <a:stretch>
              <a:fillRect/>
            </a:stretch>
          </p:blipFill>
          <p:spPr>
            <a:xfrm>
              <a:off x="7859829" y="2643210"/>
              <a:ext cx="115824" cy="360340"/>
            </a:xfrm>
            <a:prstGeom prst="rect">
              <a:avLst/>
            </a:prstGeom>
          </p:spPr>
        </p:pic>
        <p:pic>
          <p:nvPicPr>
            <p:cNvPr id="257" name="Picture 256" descr="AZ Infograph_man berry.ai">
              <a:extLst>
                <a:ext uri="{FF2B5EF4-FFF2-40B4-BE49-F238E27FC236}">
                  <a16:creationId xmlns:a16="http://schemas.microsoft.com/office/drawing/2014/main" id="{CBE4EAB0-5AB6-4D80-AA56-15B07981CF93}"/>
                </a:ext>
              </a:extLst>
            </p:cNvPr>
            <p:cNvPicPr>
              <a:picLocks noChangeAspect="1"/>
            </p:cNvPicPr>
            <p:nvPr/>
          </p:nvPicPr>
          <p:blipFill>
            <a:blip r:embed="rId4" cstate="print">
              <a:grayscl/>
            </a:blip>
            <a:stretch>
              <a:fillRect/>
            </a:stretch>
          </p:blipFill>
          <p:spPr>
            <a:xfrm>
              <a:off x="8009307" y="2643210"/>
              <a:ext cx="115824" cy="360340"/>
            </a:xfrm>
            <a:prstGeom prst="rect">
              <a:avLst/>
            </a:prstGeom>
          </p:spPr>
        </p:pic>
        <p:pic>
          <p:nvPicPr>
            <p:cNvPr id="258" name="Picture 257" descr="AZ Infograph_man purple.ai">
              <a:extLst>
                <a:ext uri="{FF2B5EF4-FFF2-40B4-BE49-F238E27FC236}">
                  <a16:creationId xmlns:a16="http://schemas.microsoft.com/office/drawing/2014/main" id="{585EDAEF-ACE1-480B-9555-905DA37AB891}"/>
                </a:ext>
              </a:extLst>
            </p:cNvPr>
            <p:cNvPicPr>
              <a:picLocks noChangeAspect="1"/>
            </p:cNvPicPr>
            <p:nvPr/>
          </p:nvPicPr>
          <p:blipFill>
            <a:blip r:embed="rId5" cstate="print">
              <a:grayscl/>
            </a:blip>
            <a:stretch>
              <a:fillRect/>
            </a:stretch>
          </p:blipFill>
          <p:spPr>
            <a:xfrm>
              <a:off x="6308315" y="2643210"/>
              <a:ext cx="115824" cy="360340"/>
            </a:xfrm>
            <a:prstGeom prst="rect">
              <a:avLst/>
            </a:prstGeom>
          </p:spPr>
        </p:pic>
        <p:pic>
          <p:nvPicPr>
            <p:cNvPr id="259" name="Picture 258" descr="AZ Infograph_man purple.ai">
              <a:extLst>
                <a:ext uri="{FF2B5EF4-FFF2-40B4-BE49-F238E27FC236}">
                  <a16:creationId xmlns:a16="http://schemas.microsoft.com/office/drawing/2014/main" id="{E9B48D82-11C0-4C57-9205-7395624EC1F5}"/>
                </a:ext>
              </a:extLst>
            </p:cNvPr>
            <p:cNvPicPr>
              <a:picLocks noChangeAspect="1"/>
            </p:cNvPicPr>
            <p:nvPr/>
          </p:nvPicPr>
          <p:blipFill>
            <a:blip r:embed="rId5" cstate="print">
              <a:grayscl/>
            </a:blip>
            <a:stretch>
              <a:fillRect/>
            </a:stretch>
          </p:blipFill>
          <p:spPr>
            <a:xfrm>
              <a:off x="7083015" y="2643210"/>
              <a:ext cx="115824" cy="360340"/>
            </a:xfrm>
            <a:prstGeom prst="rect">
              <a:avLst/>
            </a:prstGeom>
          </p:spPr>
        </p:pic>
        <p:pic>
          <p:nvPicPr>
            <p:cNvPr id="260" name="Picture 259" descr="AZ Infograph_man berry.ai">
              <a:extLst>
                <a:ext uri="{FF2B5EF4-FFF2-40B4-BE49-F238E27FC236}">
                  <a16:creationId xmlns:a16="http://schemas.microsoft.com/office/drawing/2014/main" id="{7D0A6680-F22D-4B5F-AC91-A9D667CCB16F}"/>
                </a:ext>
              </a:extLst>
            </p:cNvPr>
            <p:cNvPicPr>
              <a:picLocks noChangeAspect="1"/>
            </p:cNvPicPr>
            <p:nvPr/>
          </p:nvPicPr>
          <p:blipFill>
            <a:blip r:embed="rId4" cstate="print">
              <a:grayscl/>
            </a:blip>
            <a:stretch>
              <a:fillRect/>
            </a:stretch>
          </p:blipFill>
          <p:spPr>
            <a:xfrm>
              <a:off x="8161267" y="2255860"/>
              <a:ext cx="115824" cy="360340"/>
            </a:xfrm>
            <a:prstGeom prst="rect">
              <a:avLst/>
            </a:prstGeom>
          </p:spPr>
        </p:pic>
        <p:pic>
          <p:nvPicPr>
            <p:cNvPr id="261" name="Picture 260" descr="AZ Infograph_man berry.ai">
              <a:extLst>
                <a:ext uri="{FF2B5EF4-FFF2-40B4-BE49-F238E27FC236}">
                  <a16:creationId xmlns:a16="http://schemas.microsoft.com/office/drawing/2014/main" id="{8591A575-373C-42EC-AFE1-676874FAA415}"/>
                </a:ext>
              </a:extLst>
            </p:cNvPr>
            <p:cNvPicPr>
              <a:picLocks noChangeAspect="1"/>
            </p:cNvPicPr>
            <p:nvPr/>
          </p:nvPicPr>
          <p:blipFill>
            <a:blip r:embed="rId4" cstate="print">
              <a:grayscl/>
            </a:blip>
            <a:stretch>
              <a:fillRect/>
            </a:stretch>
          </p:blipFill>
          <p:spPr>
            <a:xfrm>
              <a:off x="8158092" y="2643210"/>
              <a:ext cx="115824" cy="360340"/>
            </a:xfrm>
            <a:prstGeom prst="rect">
              <a:avLst/>
            </a:prstGeom>
          </p:spPr>
        </p:pic>
      </p:grpSp>
      <p:sp>
        <p:nvSpPr>
          <p:cNvPr id="262" name="TextBox 261">
            <a:extLst>
              <a:ext uri="{FF2B5EF4-FFF2-40B4-BE49-F238E27FC236}">
                <a16:creationId xmlns:a16="http://schemas.microsoft.com/office/drawing/2014/main" id="{02FCB7DD-91C8-44B0-A8A3-5FA10F3E3E76}"/>
              </a:ext>
            </a:extLst>
          </p:cNvPr>
          <p:cNvSpPr txBox="1"/>
          <p:nvPr/>
        </p:nvSpPr>
        <p:spPr>
          <a:xfrm>
            <a:off x="587367" y="4099263"/>
            <a:ext cx="3031337" cy="523220"/>
          </a:xfrm>
          <a:prstGeom prst="rect">
            <a:avLst/>
          </a:prstGeom>
          <a:noFill/>
        </p:spPr>
        <p:txBody>
          <a:bodyPr wrap="square" rtlCol="0">
            <a:spAutoFit/>
          </a:bodyPr>
          <a:lstStyle/>
          <a:p>
            <a:pPr algn="ctr"/>
            <a:r>
              <a:rPr lang="en-CA" sz="2800" b="1" dirty="0">
                <a:solidFill>
                  <a:srgbClr val="C18567"/>
                </a:solidFill>
                <a:latin typeface="Arial Narrow" panose="020B0606020202030204" pitchFamily="34" charset="0"/>
              </a:rPr>
              <a:t>40,000 SUBJECTS</a:t>
            </a:r>
          </a:p>
        </p:txBody>
      </p:sp>
      <p:sp>
        <p:nvSpPr>
          <p:cNvPr id="263" name="TextBox 262">
            <a:extLst>
              <a:ext uri="{FF2B5EF4-FFF2-40B4-BE49-F238E27FC236}">
                <a16:creationId xmlns:a16="http://schemas.microsoft.com/office/drawing/2014/main" id="{EA9902AA-9C74-4E39-BCCA-FB969351F78A}"/>
              </a:ext>
            </a:extLst>
          </p:cNvPr>
          <p:cNvSpPr txBox="1"/>
          <p:nvPr/>
        </p:nvSpPr>
        <p:spPr>
          <a:xfrm>
            <a:off x="3699362" y="4294569"/>
            <a:ext cx="5142754" cy="1446550"/>
          </a:xfrm>
          <a:prstGeom prst="rect">
            <a:avLst/>
          </a:prstGeom>
          <a:noFill/>
        </p:spPr>
        <p:txBody>
          <a:bodyPr wrap="square" rtlCol="0">
            <a:spAutoFit/>
          </a:bodyPr>
          <a:lstStyle/>
          <a:p>
            <a:pPr>
              <a:buClr>
                <a:srgbClr val="F93482"/>
              </a:buClr>
            </a:pPr>
            <a:r>
              <a:rPr lang="en-CA" sz="2200" dirty="0">
                <a:solidFill>
                  <a:prstClr val="black">
                    <a:lumMod val="75000"/>
                    <a:lumOff val="25000"/>
                  </a:prstClr>
                </a:solidFill>
                <a:latin typeface="Arial Narrow" panose="020B0606020202030204" pitchFamily="34" charset="0"/>
              </a:rPr>
              <a:t>Meta-analysis in ~40,000 subjects showed that </a:t>
            </a:r>
            <a:r>
              <a:rPr lang="en-CA" sz="2200" b="1" dirty="0">
                <a:solidFill>
                  <a:prstClr val="black">
                    <a:lumMod val="75000"/>
                    <a:lumOff val="25000"/>
                  </a:prstClr>
                </a:solidFill>
                <a:latin typeface="Arial Narrow" panose="020B0606020202030204" pitchFamily="34" charset="0"/>
              </a:rPr>
              <a:t>treatment of osteoporosis with agents with proven vertebral and nonvertebral fracture efficacy reduces overall mortality by ~10%</a:t>
            </a:r>
            <a:r>
              <a:rPr lang="en-CA" sz="2200" b="1" baseline="30000" dirty="0">
                <a:solidFill>
                  <a:prstClr val="black">
                    <a:lumMod val="75000"/>
                    <a:lumOff val="25000"/>
                  </a:prstClr>
                </a:solidFill>
                <a:latin typeface="Arial Narrow" panose="020B0606020202030204" pitchFamily="34" charset="0"/>
              </a:rPr>
              <a:t>2</a:t>
            </a:r>
          </a:p>
        </p:txBody>
      </p:sp>
    </p:spTree>
    <p:extLst>
      <p:ext uri="{BB962C8B-B14F-4D97-AF65-F5344CB8AC3E}">
        <p14:creationId xmlns:p14="http://schemas.microsoft.com/office/powerpoint/2010/main" val="355783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0"/>
                                        </p:tgtEl>
                                        <p:attrNameLst>
                                          <p:attrName>style.opacity</p:attrName>
                                        </p:attrNameLst>
                                      </p:cBhvr>
                                      <p:to>
                                        <p:strVal val="0.5"/>
                                      </p:to>
                                    </p:set>
                                    <p:animEffect filter="image" prLst="opacity: 0.5">
                                      <p:cBhvr rctx="IE">
                                        <p:cTn id="7" dur="indefinite"/>
                                        <p:tgtEl>
                                          <p:spTgt spid="230"/>
                                        </p:tgtEl>
                                      </p:cBhvr>
                                    </p:animEffect>
                                  </p:childTnLst>
                                </p:cTn>
                              </p:par>
                              <p:par>
                                <p:cTn id="8" presetID="9" presetClass="emph" presetSubtype="0" grpId="0" nodeType="withEffect">
                                  <p:stCondLst>
                                    <p:cond delay="0"/>
                                  </p:stCondLst>
                                  <p:childTnLst>
                                    <p:set>
                                      <p:cBhvr>
                                        <p:cTn id="9" dur="indefinite"/>
                                        <p:tgtEl>
                                          <p:spTgt spid="231"/>
                                        </p:tgtEl>
                                        <p:attrNameLst>
                                          <p:attrName>style.opacity</p:attrName>
                                        </p:attrNameLst>
                                      </p:cBhvr>
                                      <p:to>
                                        <p:strVal val="0.5"/>
                                      </p:to>
                                    </p:set>
                                    <p:animEffect filter="image" prLst="opacity: 0.5">
                                      <p:cBhvr rctx="IE">
                                        <p:cTn id="10" dur="indefinite"/>
                                        <p:tgtEl>
                                          <p:spTgt spid="231"/>
                                        </p:tgtEl>
                                      </p:cBhvr>
                                    </p:animEffect>
                                  </p:childTnLst>
                                </p:cTn>
                              </p:par>
                              <p:par>
                                <p:cTn id="11" presetID="1" presetClass="entr" presetSubtype="0"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232"/>
                                        </p:tgtEl>
                                        <p:attrNameLst>
                                          <p:attrName>style.opacity</p:attrName>
                                        </p:attrNameLst>
                                      </p:cBhvr>
                                      <p:to>
                                        <p:strVal val="0.5"/>
                                      </p:to>
                                    </p:set>
                                    <p:animEffect filter="image" prLst="opacity: 0.5">
                                      <p:cBhvr rctx="IE">
                                        <p:cTn id="19" dur="indefinite"/>
                                        <p:tgtEl>
                                          <p:spTgt spid="232"/>
                                        </p:tgtEl>
                                      </p:cBhvr>
                                    </p:animEffect>
                                  </p:childTnLst>
                                </p:cTn>
                              </p:par>
                              <p:par>
                                <p:cTn id="20" presetID="9" presetClass="emph" presetSubtype="0" grpId="1" nodeType="withEffect">
                                  <p:stCondLst>
                                    <p:cond delay="0"/>
                                  </p:stCondLst>
                                  <p:childTnLst>
                                    <p:set>
                                      <p:cBhvr>
                                        <p:cTn id="21" dur="indefinite"/>
                                        <p:tgtEl>
                                          <p:spTgt spid="233"/>
                                        </p:tgtEl>
                                        <p:attrNameLst>
                                          <p:attrName>style.opacity</p:attrName>
                                        </p:attrNameLst>
                                      </p:cBhvr>
                                      <p:to>
                                        <p:strVal val="0.5"/>
                                      </p:to>
                                    </p:set>
                                    <p:animEffect filter="image" prLst="opacity: 0.5">
                                      <p:cBhvr rctx="IE">
                                        <p:cTn id="22" dur="indefinite"/>
                                        <p:tgtEl>
                                          <p:spTgt spid="233"/>
                                        </p:tgtEl>
                                      </p:cBhvr>
                                    </p:animEffect>
                                  </p:childTnLst>
                                </p:cTn>
                              </p:par>
                              <p:par>
                                <p:cTn id="23" presetID="1"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233" grpId="0"/>
      <p:bldP spid="233" grpId="1"/>
      <p:bldP spid="262" grpId="0"/>
      <p:bldP spid="26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C7EBDA3-17F6-41E2-BB09-D0AB50CC2DE2}"/>
              </a:ext>
            </a:extLst>
          </p:cNvPr>
          <p:cNvGraphicFramePr/>
          <p:nvPr>
            <p:extLst>
              <p:ext uri="{D42A27DB-BD31-4B8C-83A1-F6EECF244321}">
                <p14:modId xmlns:p14="http://schemas.microsoft.com/office/powerpoint/2010/main" val="3240530579"/>
              </p:ext>
            </p:extLst>
          </p:nvPr>
        </p:nvGraphicFramePr>
        <p:xfrm>
          <a:off x="1339431" y="2055179"/>
          <a:ext cx="6671952" cy="3893912"/>
        </p:xfrm>
        <a:graphic>
          <a:graphicData uri="http://schemas.openxmlformats.org/drawingml/2006/chart">
            <c:chart xmlns:c="http://schemas.openxmlformats.org/drawingml/2006/chart" xmlns:r="http://schemas.openxmlformats.org/officeDocument/2006/relationships" r:id="rId3"/>
          </a:graphicData>
        </a:graphic>
      </p:graphicFrame>
      <p:sp>
        <p:nvSpPr>
          <p:cNvPr id="158" name="Rectangle 157">
            <a:extLst>
              <a:ext uri="{FF2B5EF4-FFF2-40B4-BE49-F238E27FC236}">
                <a16:creationId xmlns:a16="http://schemas.microsoft.com/office/drawing/2014/main" id="{BF1CFB4B-571A-4899-A1FE-DF469CF3F364}"/>
              </a:ext>
            </a:extLst>
          </p:cNvPr>
          <p:cNvSpPr/>
          <p:nvPr/>
        </p:nvSpPr>
        <p:spPr>
          <a:xfrm>
            <a:off x="-20233" y="638916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endParaRPr lang="en-CA" sz="1000" dirty="0">
              <a:solidFill>
                <a:schemeClr val="bg2">
                  <a:lumMod val="25000"/>
                </a:schemeClr>
              </a:solidFill>
              <a:latin typeface="Arial Narrow" panose="020B0606020202030204" pitchFamily="34" charset="0"/>
              <a:cs typeface="Helvetica" panose="020B0604020202020204" pitchFamily="34" charset="0"/>
            </a:endParaRPr>
          </a:p>
        </p:txBody>
      </p:sp>
      <p:sp>
        <p:nvSpPr>
          <p:cNvPr id="53" name="Rectangle 52"/>
          <p:cNvSpPr/>
          <p:nvPr/>
        </p:nvSpPr>
        <p:spPr>
          <a:xfrm>
            <a:off x="288" y="-55922"/>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72721"/>
            <a:ext cx="7389845" cy="1200329"/>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Which Raises the Question: </a:t>
            </a:r>
          </a:p>
          <a:p>
            <a:pPr lvl="0" defTabSz="342991">
              <a:defRPr/>
            </a:pPr>
            <a:r>
              <a:rPr lang="en-US" sz="2000" b="1" dirty="0">
                <a:solidFill>
                  <a:srgbClr val="392217"/>
                </a:solidFill>
                <a:latin typeface="Arial Narrow" panose="020B0606020202030204" pitchFamily="34" charset="0"/>
              </a:rPr>
              <a:t>Why do 89% of Canadian Patients with Established Vascular Disease vs 15% Post-Fracture Leave the Hospital on Treatment?</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5" name="Text Placeholder 5">
            <a:extLst>
              <a:ext uri="{FF2B5EF4-FFF2-40B4-BE49-F238E27FC236}">
                <a16:creationId xmlns:a16="http://schemas.microsoft.com/office/drawing/2014/main" id="{464BDD87-FDAE-42ED-86B5-C4A3F3799F70}"/>
              </a:ext>
            </a:extLst>
          </p:cNvPr>
          <p:cNvSpPr txBox="1">
            <a:spLocks/>
          </p:cNvSpPr>
          <p:nvPr/>
        </p:nvSpPr>
        <p:spPr>
          <a:xfrm>
            <a:off x="165100" y="6347230"/>
            <a:ext cx="8807449" cy="467290"/>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lvl="0" indent="-171450">
              <a:buClrTx/>
              <a:buAutoNum type="arabicPeriod"/>
            </a:pPr>
            <a:r>
              <a:rPr lang="en-US" sz="1000" dirty="0" err="1">
                <a:solidFill>
                  <a:schemeClr val="bg2">
                    <a:lumMod val="25000"/>
                  </a:schemeClr>
                </a:solidFill>
                <a:latin typeface="Arial Narrow" panose="020B0606020202030204" pitchFamily="34" charset="0"/>
                <a:cs typeface="+mn-cs"/>
              </a:rPr>
              <a:t>Papaioannou</a:t>
            </a:r>
            <a:r>
              <a:rPr lang="en-US" sz="1000" dirty="0">
                <a:solidFill>
                  <a:schemeClr val="bg2">
                    <a:lumMod val="25000"/>
                  </a:schemeClr>
                </a:solidFill>
                <a:latin typeface="Arial Narrow" panose="020B0606020202030204" pitchFamily="34" charset="0"/>
                <a:cs typeface="+mn-cs"/>
              </a:rPr>
              <a:t> A, et al. </a:t>
            </a:r>
            <a:r>
              <a:rPr lang="en-US" sz="1000" i="1" dirty="0">
                <a:solidFill>
                  <a:schemeClr val="bg2">
                    <a:lumMod val="25000"/>
                  </a:schemeClr>
                </a:solidFill>
                <a:latin typeface="Arial Narrow" panose="020B0606020202030204" pitchFamily="34" charset="0"/>
                <a:cs typeface="+mn-cs"/>
              </a:rPr>
              <a:t>CMAJ</a:t>
            </a:r>
            <a:r>
              <a:rPr lang="en-US" sz="1000" dirty="0">
                <a:solidFill>
                  <a:schemeClr val="bg2">
                    <a:lumMod val="25000"/>
                  </a:schemeClr>
                </a:solidFill>
                <a:latin typeface="Arial Narrow" panose="020B0606020202030204" pitchFamily="34" charset="0"/>
                <a:cs typeface="+mn-cs"/>
              </a:rPr>
              <a:t>. 2010;182(17):1864‐1873. </a:t>
            </a:r>
          </a:p>
          <a:p>
            <a:pPr marL="171450" lvl="0" indent="-171450">
              <a:buClrTx/>
              <a:buAutoNum type="arabicPeriod"/>
            </a:pPr>
            <a:r>
              <a:rPr lang="en-US" sz="1000" dirty="0">
                <a:solidFill>
                  <a:schemeClr val="bg2">
                    <a:lumMod val="25000"/>
                  </a:schemeClr>
                </a:solidFill>
                <a:latin typeface="Arial Narrow" panose="020B0606020202030204" pitchFamily="34" charset="0"/>
                <a:cs typeface="+mn-cs"/>
              </a:rPr>
              <a:t>Bell A</a:t>
            </a:r>
            <a:r>
              <a:rPr lang="en-GB" sz="1000" dirty="0">
                <a:solidFill>
                  <a:schemeClr val="bg2">
                    <a:lumMod val="25000"/>
                  </a:schemeClr>
                </a:solidFill>
                <a:latin typeface="Arial Narrow" panose="020B0606020202030204" pitchFamily="34" charset="0"/>
                <a:cs typeface="+mn-cs"/>
              </a:rPr>
              <a:t>, et al. </a:t>
            </a:r>
            <a:r>
              <a:rPr lang="en-US" sz="1000" i="1" dirty="0">
                <a:solidFill>
                  <a:schemeClr val="bg2">
                    <a:lumMod val="25000"/>
                  </a:schemeClr>
                </a:solidFill>
                <a:latin typeface="Arial Narrow" panose="020B0606020202030204" pitchFamily="34" charset="0"/>
                <a:cs typeface="+mn-cs"/>
              </a:rPr>
              <a:t>Can J </a:t>
            </a:r>
            <a:r>
              <a:rPr lang="en-US" sz="1000" i="1" dirty="0" err="1">
                <a:solidFill>
                  <a:schemeClr val="bg2">
                    <a:lumMod val="25000"/>
                  </a:schemeClr>
                </a:solidFill>
                <a:latin typeface="Arial Narrow" panose="020B0606020202030204" pitchFamily="34" charset="0"/>
                <a:cs typeface="+mn-cs"/>
              </a:rPr>
              <a:t>Cardiol</a:t>
            </a:r>
            <a:r>
              <a:rPr lang="en-US" sz="1000" i="1" dirty="0">
                <a:solidFill>
                  <a:schemeClr val="bg2">
                    <a:lumMod val="25000"/>
                  </a:schemeClr>
                </a:solidFill>
                <a:latin typeface="Arial Narrow" panose="020B0606020202030204" pitchFamily="34" charset="0"/>
                <a:cs typeface="+mn-cs"/>
              </a:rPr>
              <a:t>. </a:t>
            </a:r>
            <a:r>
              <a:rPr lang="en-US" sz="1000" dirty="0">
                <a:solidFill>
                  <a:schemeClr val="bg2">
                    <a:lumMod val="25000"/>
                  </a:schemeClr>
                </a:solidFill>
                <a:latin typeface="Arial Narrow" panose="020B0606020202030204" pitchFamily="34" charset="0"/>
                <a:cs typeface="+mn-cs"/>
              </a:rPr>
              <a:t>2009 Jun;25(6):345-51</a:t>
            </a:r>
            <a:r>
              <a:rPr kumimoji="0" lang="en-US" sz="900" b="0" u="none" strike="noStrike" kern="1200" cap="none" spc="0" normalizeH="0" baseline="0" noProof="0" dirty="0">
                <a:ln>
                  <a:noFill/>
                </a:ln>
                <a:solidFill>
                  <a:schemeClr val="bg2">
                    <a:lumMod val="25000"/>
                  </a:schemeClr>
                </a:solidFill>
                <a:effectLst/>
                <a:uLnTx/>
                <a:uFillTx/>
                <a:latin typeface="Arial Narrow" panose="020B0606020202030204" pitchFamily="34" charset="0"/>
              </a:rPr>
              <a:t>.</a:t>
            </a:r>
            <a:endParaRPr kumimoji="0" lang="en-CA" sz="900" b="0" u="none" strike="noStrike" kern="1200" cap="none" spc="0" normalizeH="0" baseline="0" noProof="0" dirty="0">
              <a:ln>
                <a:noFill/>
              </a:ln>
              <a:solidFill>
                <a:schemeClr val="bg2">
                  <a:lumMod val="25000"/>
                </a:schemeClr>
              </a:solidFill>
              <a:effectLst/>
              <a:uLnTx/>
              <a:uFillTx/>
              <a:latin typeface="Arial Narrow" panose="020B0606020202030204" pitchFamily="34" charset="0"/>
            </a:endParaRPr>
          </a:p>
        </p:txBody>
      </p:sp>
      <p:sp>
        <p:nvSpPr>
          <p:cNvPr id="55" name="Text Box 130">
            <a:extLst>
              <a:ext uri="{FF2B5EF4-FFF2-40B4-BE49-F238E27FC236}">
                <a16:creationId xmlns:a16="http://schemas.microsoft.com/office/drawing/2014/main" id="{BD544BFD-2A29-40A3-9CB8-9D66AC65619C}"/>
              </a:ext>
            </a:extLst>
          </p:cNvPr>
          <p:cNvSpPr txBox="1">
            <a:spLocks noChangeArrowheads="1"/>
          </p:cNvSpPr>
          <p:nvPr/>
        </p:nvSpPr>
        <p:spPr bwMode="auto">
          <a:xfrm rot="16200000">
            <a:off x="302703" y="3995433"/>
            <a:ext cx="2081019" cy="307777"/>
          </a:xfrm>
          <a:prstGeom prst="rect">
            <a:avLst/>
          </a:prstGeom>
          <a:noFill/>
          <a:ln w="9525">
            <a:noFill/>
            <a:miter lim="800000"/>
            <a:headEnd/>
            <a:tailEnd/>
          </a:ln>
        </p:spPr>
        <p:txBody>
          <a:bodyPr wrap="none">
            <a:spAutoFit/>
          </a:bodyPr>
          <a:lstStyle/>
          <a:p>
            <a:pPr algn="ctr" defTabSz="685800"/>
            <a:r>
              <a:rPr lang="en-US" sz="1400" b="1" dirty="0">
                <a:solidFill>
                  <a:schemeClr val="bg2">
                    <a:lumMod val="25000"/>
                  </a:schemeClr>
                </a:solidFill>
                <a:latin typeface="Arial Narrow" panose="020B0606020202030204" pitchFamily="34" charset="0"/>
                <a:ea typeface="Arial" charset="0"/>
                <a:cs typeface="Arial" charset="0"/>
              </a:rPr>
              <a:t>Percentage of patients  (%)</a:t>
            </a:r>
          </a:p>
        </p:txBody>
      </p:sp>
      <p:sp>
        <p:nvSpPr>
          <p:cNvPr id="56" name="TextBox 55">
            <a:extLst>
              <a:ext uri="{FF2B5EF4-FFF2-40B4-BE49-F238E27FC236}">
                <a16:creationId xmlns:a16="http://schemas.microsoft.com/office/drawing/2014/main" id="{559BF355-DE00-4661-B28E-DF1F813AD3C1}"/>
              </a:ext>
            </a:extLst>
          </p:cNvPr>
          <p:cNvSpPr txBox="1">
            <a:spLocks noChangeArrowheads="1"/>
          </p:cNvSpPr>
          <p:nvPr/>
        </p:nvSpPr>
        <p:spPr bwMode="auto">
          <a:xfrm>
            <a:off x="1938924" y="5791153"/>
            <a:ext cx="2937876" cy="307777"/>
          </a:xfrm>
          <a:prstGeom prst="rect">
            <a:avLst/>
          </a:prstGeom>
          <a:noFill/>
          <a:ln w="9525">
            <a:noFill/>
            <a:miter lim="800000"/>
            <a:headEnd/>
            <a:tailEnd/>
          </a:ln>
        </p:spPr>
        <p:txBody>
          <a:bodyPr wrap="square">
            <a:spAutoFit/>
          </a:bodyPr>
          <a:lstStyle/>
          <a:p>
            <a:pPr algn="ctr" defTabSz="685800"/>
            <a:r>
              <a:rPr lang="en-US" sz="1400" b="1" dirty="0">
                <a:solidFill>
                  <a:schemeClr val="bg2">
                    <a:lumMod val="25000"/>
                  </a:schemeClr>
                </a:solidFill>
                <a:latin typeface="Arial Narrow" panose="020B0606020202030204" pitchFamily="34" charset="0"/>
                <a:ea typeface="Arial" charset="0"/>
                <a:cs typeface="Arial" charset="0"/>
              </a:rPr>
              <a:t>Osteoporosis Treatment Post Fracture</a:t>
            </a:r>
            <a:r>
              <a:rPr lang="en-US" sz="1400" b="1" baseline="30000" dirty="0">
                <a:solidFill>
                  <a:schemeClr val="bg2">
                    <a:lumMod val="25000"/>
                  </a:schemeClr>
                </a:solidFill>
                <a:latin typeface="Arial Narrow" panose="020B0606020202030204" pitchFamily="34" charset="0"/>
                <a:ea typeface="Arial" charset="0"/>
                <a:cs typeface="Arial" charset="0"/>
              </a:rPr>
              <a:t>1</a:t>
            </a:r>
            <a:endParaRPr lang="en-US" sz="1400" b="1" dirty="0">
              <a:solidFill>
                <a:schemeClr val="bg2">
                  <a:lumMod val="25000"/>
                </a:schemeClr>
              </a:solidFill>
              <a:latin typeface="Arial Narrow" panose="020B0606020202030204" pitchFamily="34" charset="0"/>
              <a:ea typeface="Arial" charset="0"/>
              <a:cs typeface="Arial" charset="0"/>
            </a:endParaRPr>
          </a:p>
        </p:txBody>
      </p:sp>
      <p:sp>
        <p:nvSpPr>
          <p:cNvPr id="57" name="TextBox 56">
            <a:extLst>
              <a:ext uri="{FF2B5EF4-FFF2-40B4-BE49-F238E27FC236}">
                <a16:creationId xmlns:a16="http://schemas.microsoft.com/office/drawing/2014/main" id="{87BD7D6D-48CA-4243-A285-9B17F65C74EE}"/>
              </a:ext>
            </a:extLst>
          </p:cNvPr>
          <p:cNvSpPr txBox="1">
            <a:spLocks noChangeArrowheads="1"/>
          </p:cNvSpPr>
          <p:nvPr/>
        </p:nvSpPr>
        <p:spPr bwMode="auto">
          <a:xfrm>
            <a:off x="4876800" y="5778225"/>
            <a:ext cx="2937876" cy="523220"/>
          </a:xfrm>
          <a:prstGeom prst="rect">
            <a:avLst/>
          </a:prstGeom>
          <a:noFill/>
          <a:ln w="9525">
            <a:noFill/>
            <a:miter lim="800000"/>
            <a:headEnd/>
            <a:tailEnd/>
          </a:ln>
        </p:spPr>
        <p:txBody>
          <a:bodyPr wrap="square">
            <a:spAutoFit/>
          </a:bodyPr>
          <a:lstStyle/>
          <a:p>
            <a:pPr algn="ctr" defTabSz="685800"/>
            <a:r>
              <a:rPr lang="en-US" sz="1400" b="1" dirty="0">
                <a:solidFill>
                  <a:schemeClr val="bg2">
                    <a:lumMod val="25000"/>
                  </a:schemeClr>
                </a:solidFill>
                <a:latin typeface="Arial Narrow" panose="020B0606020202030204" pitchFamily="34" charset="0"/>
                <a:ea typeface="Arial" charset="0"/>
                <a:cs typeface="Arial" charset="0"/>
              </a:rPr>
              <a:t>Antiplatelet Therapy Patient with Established Vascular Disease</a:t>
            </a:r>
            <a:r>
              <a:rPr lang="en-US" sz="1400" b="1" baseline="30000" dirty="0">
                <a:solidFill>
                  <a:schemeClr val="bg2">
                    <a:lumMod val="25000"/>
                  </a:schemeClr>
                </a:solidFill>
                <a:latin typeface="Arial Narrow" panose="020B0606020202030204" pitchFamily="34" charset="0"/>
                <a:ea typeface="Arial" charset="0"/>
                <a:cs typeface="Arial" charset="0"/>
              </a:rPr>
              <a:t>2</a:t>
            </a:r>
          </a:p>
        </p:txBody>
      </p:sp>
      <p:sp>
        <p:nvSpPr>
          <p:cNvPr id="58" name="Rectangle 15">
            <a:extLst>
              <a:ext uri="{FF2B5EF4-FFF2-40B4-BE49-F238E27FC236}">
                <a16:creationId xmlns:a16="http://schemas.microsoft.com/office/drawing/2014/main" id="{A0178334-AA50-47BC-8D3D-0D377355269B}"/>
              </a:ext>
            </a:extLst>
          </p:cNvPr>
          <p:cNvSpPr>
            <a:spLocks noChangeArrowheads="1"/>
          </p:cNvSpPr>
          <p:nvPr/>
        </p:nvSpPr>
        <p:spPr bwMode="auto">
          <a:xfrm>
            <a:off x="1339431" y="1403373"/>
            <a:ext cx="6461356" cy="867249"/>
          </a:xfrm>
          <a:prstGeom prst="rect">
            <a:avLst/>
          </a:prstGeom>
          <a:noFill/>
          <a:ln w="9525">
            <a:noFill/>
            <a:miter lim="800000"/>
            <a:headEnd/>
            <a:tailEnd/>
          </a:ln>
          <a:effectLst/>
          <a:scene3d>
            <a:camera prst="orthographicFront"/>
            <a:lightRig rig="threePt" dir="t"/>
          </a:scene3d>
          <a:sp3d>
            <a:bevelT w="0" h="0" prst="coolSlant"/>
          </a:sp3d>
        </p:spPr>
        <p:txBody>
          <a:bodyPr anchor="ctr"/>
          <a:lstStyle/>
          <a:p>
            <a:pPr algn="ctr" defTabSz="685800">
              <a:lnSpc>
                <a:spcPct val="90000"/>
              </a:lnSpc>
              <a:buClr>
                <a:srgbClr val="BDDEB1"/>
              </a:buClr>
              <a:defRPr/>
            </a:pPr>
            <a:r>
              <a:rPr lang="en-CA" sz="2400" b="1" dirty="0">
                <a:solidFill>
                  <a:srgbClr val="C18567"/>
                </a:solidFill>
                <a:latin typeface="Arial Narrow" panose="020B0606020202030204" pitchFamily="34" charset="0"/>
                <a:ea typeface="Arial" charset="0"/>
                <a:cs typeface="Arial" charset="0"/>
              </a:rPr>
              <a:t>A fracture is to osteoporosis what a </a:t>
            </a:r>
          </a:p>
          <a:p>
            <a:pPr algn="ctr" defTabSz="685800">
              <a:lnSpc>
                <a:spcPct val="90000"/>
              </a:lnSpc>
              <a:buClr>
                <a:srgbClr val="BDDEB1"/>
              </a:buClr>
              <a:defRPr/>
            </a:pPr>
            <a:r>
              <a:rPr lang="en-CA" sz="2400" b="1" dirty="0">
                <a:solidFill>
                  <a:srgbClr val="C18567"/>
                </a:solidFill>
                <a:latin typeface="Arial Narrow" panose="020B0606020202030204" pitchFamily="34" charset="0"/>
                <a:ea typeface="Arial" charset="0"/>
                <a:cs typeface="Arial" charset="0"/>
              </a:rPr>
              <a:t>heart attack is to cardiovascular disease</a:t>
            </a:r>
          </a:p>
        </p:txBody>
      </p:sp>
      <p:sp>
        <p:nvSpPr>
          <p:cNvPr id="60" name="TextBox 59">
            <a:extLst>
              <a:ext uri="{FF2B5EF4-FFF2-40B4-BE49-F238E27FC236}">
                <a16:creationId xmlns:a16="http://schemas.microsoft.com/office/drawing/2014/main" id="{31209C26-558B-480B-9324-35216DC291C7}"/>
              </a:ext>
            </a:extLst>
          </p:cNvPr>
          <p:cNvSpPr txBox="1"/>
          <p:nvPr/>
        </p:nvSpPr>
        <p:spPr>
          <a:xfrm>
            <a:off x="2794000" y="5235209"/>
            <a:ext cx="1161046" cy="369332"/>
          </a:xfrm>
          <a:prstGeom prst="rect">
            <a:avLst/>
          </a:prstGeom>
          <a:noFill/>
        </p:spPr>
        <p:txBody>
          <a:bodyPr wrap="square" rtlCol="0">
            <a:spAutoFit/>
          </a:bodyPr>
          <a:lstStyle/>
          <a:p>
            <a:pPr algn="ctr" defTabSz="685800"/>
            <a:r>
              <a:rPr lang="en-CA" b="1" dirty="0">
                <a:solidFill>
                  <a:schemeClr val="bg2">
                    <a:lumMod val="25000"/>
                  </a:schemeClr>
                </a:solidFill>
                <a:latin typeface="Arial Narrow" panose="020B0606020202030204" pitchFamily="34" charset="0"/>
                <a:ea typeface="Arial" charset="0"/>
                <a:cs typeface="Arial" charset="0"/>
              </a:rPr>
              <a:t>15%</a:t>
            </a:r>
          </a:p>
        </p:txBody>
      </p:sp>
      <p:sp>
        <p:nvSpPr>
          <p:cNvPr id="61" name="TextBox 60">
            <a:extLst>
              <a:ext uri="{FF2B5EF4-FFF2-40B4-BE49-F238E27FC236}">
                <a16:creationId xmlns:a16="http://schemas.microsoft.com/office/drawing/2014/main" id="{E844B118-A4B2-4795-B68B-12AE766542F3}"/>
              </a:ext>
            </a:extLst>
          </p:cNvPr>
          <p:cNvSpPr txBox="1"/>
          <p:nvPr/>
        </p:nvSpPr>
        <p:spPr>
          <a:xfrm>
            <a:off x="5784849" y="2639499"/>
            <a:ext cx="1193801" cy="369332"/>
          </a:xfrm>
          <a:prstGeom prst="rect">
            <a:avLst/>
          </a:prstGeom>
          <a:noFill/>
        </p:spPr>
        <p:txBody>
          <a:bodyPr wrap="square" rtlCol="0">
            <a:spAutoFit/>
          </a:bodyPr>
          <a:lstStyle/>
          <a:p>
            <a:pPr algn="ctr" defTabSz="685800"/>
            <a:r>
              <a:rPr lang="en-CA" b="1" dirty="0">
                <a:solidFill>
                  <a:schemeClr val="bg2">
                    <a:lumMod val="25000"/>
                  </a:schemeClr>
                </a:solidFill>
                <a:latin typeface="Arial Narrow" panose="020B0606020202030204" pitchFamily="34" charset="0"/>
                <a:ea typeface="Arial" charset="0"/>
                <a:cs typeface="Arial" charset="0"/>
              </a:rPr>
              <a:t>89%</a:t>
            </a:r>
          </a:p>
        </p:txBody>
      </p:sp>
      <p:grpSp>
        <p:nvGrpSpPr>
          <p:cNvPr id="7" name="Group 6">
            <a:extLst>
              <a:ext uri="{FF2B5EF4-FFF2-40B4-BE49-F238E27FC236}">
                <a16:creationId xmlns:a16="http://schemas.microsoft.com/office/drawing/2014/main" id="{3B42E3F6-9824-4CE1-AA7E-46E0040050E4}"/>
              </a:ext>
            </a:extLst>
          </p:cNvPr>
          <p:cNvGrpSpPr/>
          <p:nvPr/>
        </p:nvGrpSpPr>
        <p:grpSpPr>
          <a:xfrm>
            <a:off x="3027905" y="2784367"/>
            <a:ext cx="2554861" cy="2426761"/>
            <a:chOff x="2958055" y="2784367"/>
            <a:chExt cx="2554861" cy="2426761"/>
          </a:xfrm>
        </p:grpSpPr>
        <p:sp>
          <p:nvSpPr>
            <p:cNvPr id="122" name="Freeform 9">
              <a:extLst>
                <a:ext uri="{FF2B5EF4-FFF2-40B4-BE49-F238E27FC236}">
                  <a16:creationId xmlns:a16="http://schemas.microsoft.com/office/drawing/2014/main" id="{A36B76C1-ADB4-4ACB-8696-B3FB4D9502E1}"/>
                </a:ext>
              </a:extLst>
            </p:cNvPr>
            <p:cNvSpPr>
              <a:spLocks/>
            </p:cNvSpPr>
            <p:nvPr/>
          </p:nvSpPr>
          <p:spPr bwMode="auto">
            <a:xfrm flipH="1">
              <a:off x="2958055" y="3087534"/>
              <a:ext cx="795636" cy="2123594"/>
            </a:xfrm>
            <a:custGeom>
              <a:avLst/>
              <a:gdLst>
                <a:gd name="T0" fmla="*/ 0 w 1119"/>
                <a:gd name="T1" fmla="*/ 0 h 2983"/>
                <a:gd name="T2" fmla="*/ 1119 w 1119"/>
                <a:gd name="T3" fmla="*/ 1119 h 2983"/>
                <a:gd name="T4" fmla="*/ 1119 w 1119"/>
                <a:gd name="T5" fmla="*/ 2983 h 2983"/>
                <a:gd name="T6" fmla="*/ 0 w 1119"/>
                <a:gd name="T7" fmla="*/ 2983 h 2983"/>
                <a:gd name="T8" fmla="*/ 0 w 1119"/>
                <a:gd name="T9" fmla="*/ 0 h 2983"/>
              </a:gdLst>
              <a:ahLst/>
              <a:cxnLst>
                <a:cxn ang="0">
                  <a:pos x="T0" y="T1"/>
                </a:cxn>
                <a:cxn ang="0">
                  <a:pos x="T2" y="T3"/>
                </a:cxn>
                <a:cxn ang="0">
                  <a:pos x="T4" y="T5"/>
                </a:cxn>
                <a:cxn ang="0">
                  <a:pos x="T6" y="T7"/>
                </a:cxn>
                <a:cxn ang="0">
                  <a:pos x="T8" y="T9"/>
                </a:cxn>
              </a:cxnLst>
              <a:rect l="0" t="0" r="r" b="b"/>
              <a:pathLst>
                <a:path w="1119" h="2983">
                  <a:moveTo>
                    <a:pt x="0" y="0"/>
                  </a:moveTo>
                  <a:lnTo>
                    <a:pt x="1119" y="1119"/>
                  </a:lnTo>
                  <a:lnTo>
                    <a:pt x="1119" y="2983"/>
                  </a:lnTo>
                  <a:lnTo>
                    <a:pt x="0" y="2983"/>
                  </a:lnTo>
                  <a:lnTo>
                    <a:pt x="0" y="0"/>
                  </a:lnTo>
                  <a:close/>
                </a:path>
              </a:pathLst>
            </a:custGeom>
            <a:solidFill>
              <a:srgbClr val="C9B46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123" name="Freeform 10">
              <a:extLst>
                <a:ext uri="{FF2B5EF4-FFF2-40B4-BE49-F238E27FC236}">
                  <a16:creationId xmlns:a16="http://schemas.microsoft.com/office/drawing/2014/main" id="{000DC751-3950-40BF-AC91-59C2977A7017}"/>
                </a:ext>
              </a:extLst>
            </p:cNvPr>
            <p:cNvSpPr>
              <a:spLocks/>
            </p:cNvSpPr>
            <p:nvPr/>
          </p:nvSpPr>
          <p:spPr bwMode="auto">
            <a:xfrm flipH="1">
              <a:off x="2958055" y="2784367"/>
              <a:ext cx="2554861" cy="1403394"/>
            </a:xfrm>
            <a:custGeom>
              <a:avLst/>
              <a:gdLst>
                <a:gd name="T0" fmla="*/ 1202 w 3590"/>
                <a:gd name="T1" fmla="*/ 0 h 1973"/>
                <a:gd name="T2" fmla="*/ 1202 w 3590"/>
                <a:gd name="T3" fmla="*/ 427 h 1973"/>
                <a:gd name="T4" fmla="*/ 2471 w 3590"/>
                <a:gd name="T5" fmla="*/ 427 h 1973"/>
                <a:gd name="T6" fmla="*/ 3590 w 3590"/>
                <a:gd name="T7" fmla="*/ 1546 h 1973"/>
                <a:gd name="T8" fmla="*/ 1202 w 3590"/>
                <a:gd name="T9" fmla="*/ 1546 h 1973"/>
                <a:gd name="T10" fmla="*/ 1202 w 3590"/>
                <a:gd name="T11" fmla="*/ 1973 h 1973"/>
                <a:gd name="T12" fmla="*/ 0 w 3590"/>
                <a:gd name="T13" fmla="*/ 987 h 1973"/>
                <a:gd name="T14" fmla="*/ 1202 w 3590"/>
                <a:gd name="T15" fmla="*/ 0 h 19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0" h="1973">
                  <a:moveTo>
                    <a:pt x="1202" y="0"/>
                  </a:moveTo>
                  <a:lnTo>
                    <a:pt x="1202" y="427"/>
                  </a:lnTo>
                  <a:lnTo>
                    <a:pt x="2471" y="427"/>
                  </a:lnTo>
                  <a:lnTo>
                    <a:pt x="3590" y="1546"/>
                  </a:lnTo>
                  <a:lnTo>
                    <a:pt x="1202" y="1546"/>
                  </a:lnTo>
                  <a:lnTo>
                    <a:pt x="1202" y="1973"/>
                  </a:lnTo>
                  <a:lnTo>
                    <a:pt x="0" y="987"/>
                  </a:lnTo>
                  <a:lnTo>
                    <a:pt x="1202" y="0"/>
                  </a:lnTo>
                  <a:close/>
                </a:path>
              </a:pathLst>
            </a:custGeom>
            <a:solidFill>
              <a:srgbClr val="EAE2C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6" name="Rectangle 5">
              <a:extLst>
                <a:ext uri="{FF2B5EF4-FFF2-40B4-BE49-F238E27FC236}">
                  <a16:creationId xmlns:a16="http://schemas.microsoft.com/office/drawing/2014/main" id="{EC8D8917-048B-4768-A819-08F1A1AFC918}"/>
                </a:ext>
              </a:extLst>
            </p:cNvPr>
            <p:cNvSpPr/>
            <p:nvPr/>
          </p:nvSpPr>
          <p:spPr>
            <a:xfrm>
              <a:off x="3371850" y="3180834"/>
              <a:ext cx="1771650" cy="584775"/>
            </a:xfrm>
            <a:prstGeom prst="rect">
              <a:avLst/>
            </a:prstGeom>
          </p:spPr>
          <p:txBody>
            <a:bodyPr wrap="square">
              <a:spAutoFit/>
            </a:bodyPr>
            <a:lstStyle/>
            <a:p>
              <a:pPr algn="ctr" defTabSz="685800">
                <a:defRPr/>
              </a:pPr>
              <a:r>
                <a:rPr lang="en-CA" sz="1600" b="1" dirty="0">
                  <a:solidFill>
                    <a:schemeClr val="bg2">
                      <a:lumMod val="25000"/>
                    </a:schemeClr>
                  </a:solidFill>
                  <a:latin typeface="Arial Narrow" panose="020B0606020202030204" pitchFamily="34" charset="0"/>
                  <a:ea typeface="Arial" charset="0"/>
                  <a:cs typeface="Arial" charset="0"/>
                </a:rPr>
                <a:t>How do we shift this paradigm?  </a:t>
              </a:r>
            </a:p>
          </p:txBody>
        </p:sp>
      </p:grpSp>
      <p:pic>
        <p:nvPicPr>
          <p:cNvPr id="19" name="Graphic 18" descr="Circle with right arrow">
            <a:hlinkClick r:id="rId5" action="ppaction://hlinksldjump"/>
            <a:extLst>
              <a:ext uri="{FF2B5EF4-FFF2-40B4-BE49-F238E27FC236}">
                <a16:creationId xmlns:a16="http://schemas.microsoft.com/office/drawing/2014/main" id="{36CD8C9C-FC04-42FC-8D8D-0D1AB59322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2500" y="6418812"/>
            <a:ext cx="432000" cy="432000"/>
          </a:xfrm>
          <a:prstGeom prst="rect">
            <a:avLst/>
          </a:prstGeom>
        </p:spPr>
      </p:pic>
    </p:spTree>
    <p:extLst>
      <p:ext uri="{BB962C8B-B14F-4D97-AF65-F5344CB8AC3E}">
        <p14:creationId xmlns:p14="http://schemas.microsoft.com/office/powerpoint/2010/main" val="34680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3</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092378"/>
            <a:ext cx="5611230" cy="2525435"/>
          </a:xfrm>
          <a:prstGeom prst="rect">
            <a:avLst/>
          </a:prstGeom>
        </p:spPr>
        <p:txBody>
          <a:bodyPr wrap="square">
            <a:spAutoFit/>
          </a:bodyPr>
          <a:lstStyle/>
          <a:p>
            <a:pPr marL="457200" indent="-457200">
              <a:lnSpc>
                <a:spcPct val="115000"/>
              </a:lnSpc>
              <a:spcAft>
                <a:spcPts val="1000"/>
              </a:spcAft>
              <a:buClr>
                <a:srgbClr val="C18567"/>
              </a:buClr>
              <a:buFont typeface="Wingdings" panose="05000000000000000000" pitchFamily="2" charset="2"/>
              <a:buChar char="§"/>
            </a:pPr>
            <a:r>
              <a:rPr lang="en-US" sz="2800" b="1" dirty="0">
                <a:solidFill>
                  <a:schemeClr val="tx1">
                    <a:lumMod val="65000"/>
                    <a:lumOff val="35000"/>
                  </a:schemeClr>
                </a:solidFill>
                <a:latin typeface="Arial Narrow" panose="020B0606020202030204" pitchFamily="34" charset="0"/>
                <a:cs typeface="Cordia New" panose="020B0304020202020204" pitchFamily="34" charset="-34"/>
              </a:rPr>
              <a:t>How do we evaluate fracture risk in postmenopausal women with a view to identifying women who would benefit from osteoporosis pharmacotherapy?</a:t>
            </a:r>
          </a:p>
        </p:txBody>
      </p:sp>
    </p:spTree>
    <p:extLst>
      <p:ext uri="{BB962C8B-B14F-4D97-AF65-F5344CB8AC3E}">
        <p14:creationId xmlns:p14="http://schemas.microsoft.com/office/powerpoint/2010/main" val="16966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915601"/>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Identify clinical and diagnostic risk factors which further increase the risk of fractures in post menopausal women </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3416367"/>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Apply evidence-based management protocols to prevent future fractures in post menopausal women </a:t>
            </a:r>
          </a:p>
        </p:txBody>
      </p:sp>
      <p:sp>
        <p:nvSpPr>
          <p:cNvPr id="66" name="Rectangle 65">
            <a:extLst>
              <a:ext uri="{FF2B5EF4-FFF2-40B4-BE49-F238E27FC236}">
                <a16:creationId xmlns:a16="http://schemas.microsoft.com/office/drawing/2014/main" id="{1DFCE6F9-B665-46F0-9FBE-1AA845F594E0}"/>
              </a:ext>
            </a:extLst>
          </p:cNvPr>
          <p:cNvSpPr/>
          <p:nvPr/>
        </p:nvSpPr>
        <p:spPr>
          <a:xfrm>
            <a:off x="1811824" y="4809309"/>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Assess patients on treatment for occurrence of side effects and select appropriate therapies based on the patient characteristics </a:t>
            </a:r>
          </a:p>
        </p:txBody>
      </p:sp>
    </p:spTree>
    <p:extLst>
      <p:ext uri="{BB962C8B-B14F-4D97-AF65-F5344CB8AC3E}">
        <p14:creationId xmlns:p14="http://schemas.microsoft.com/office/powerpoint/2010/main" val="466774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46183" y="1695960"/>
            <a:ext cx="8651631" cy="1089529"/>
          </a:xfrm>
          <a:prstGeom prst="rect">
            <a:avLst/>
          </a:prstGeom>
        </p:spPr>
        <p:txBody>
          <a:bodyPr wrap="square">
            <a:spAutoFit/>
          </a:bodyPr>
          <a:lstStyle/>
          <a:p>
            <a:pPr marL="571500" lvl="0" indent="-571500" defTabSz="914400">
              <a:lnSpc>
                <a:spcPct val="90000"/>
              </a:lnSpc>
              <a:spcBef>
                <a:spcPct val="0"/>
              </a:spcBef>
              <a:buClr>
                <a:srgbClr val="D3A791"/>
              </a:buClr>
              <a:buSzPct val="125000"/>
              <a:buBlip>
                <a:blip r:embed="rId3"/>
              </a:buBlip>
              <a:defRPr/>
            </a:pPr>
            <a:r>
              <a:rPr lang="en-US" sz="2400" b="1" kern="0" dirty="0">
                <a:solidFill>
                  <a:srgbClr val="E7E6E6">
                    <a:lumMod val="50000"/>
                  </a:srgbClr>
                </a:solidFill>
                <a:latin typeface="Arial Narrow" panose="020B0606020202030204" pitchFamily="34" charset="0"/>
                <a:cs typeface="Lato"/>
              </a:rPr>
              <a:t>How do we evaluate fracture risk in postmenopausal women with a view to identifying women who would benefit from osteoporosis pharmacotherapy?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3</a:t>
            </a:r>
          </a:p>
        </p:txBody>
      </p:sp>
      <p:sp>
        <p:nvSpPr>
          <p:cNvPr id="38" name="Rectangle 37">
            <a:extLst>
              <a:ext uri="{FF2B5EF4-FFF2-40B4-BE49-F238E27FC236}">
                <a16:creationId xmlns:a16="http://schemas.microsoft.com/office/drawing/2014/main" id="{7957DD6B-4BF0-4195-82C7-4D66B464DDF8}"/>
              </a:ext>
            </a:extLst>
          </p:cNvPr>
          <p:cNvSpPr/>
          <p:nvPr/>
        </p:nvSpPr>
        <p:spPr>
          <a:xfrm>
            <a:off x="522633" y="2994192"/>
            <a:ext cx="8340969" cy="3249223"/>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lvl="0" algn="ctr">
              <a:lnSpc>
                <a:spcPct val="115000"/>
              </a:lnSpc>
              <a:spcAft>
                <a:spcPts val="1000"/>
              </a:spcAft>
            </a:pPr>
            <a:r>
              <a:rPr lang="en-US" b="1" dirty="0">
                <a:solidFill>
                  <a:prstClr val="black">
                    <a:lumMod val="65000"/>
                    <a:lumOff val="35000"/>
                  </a:prstClr>
                </a:solidFill>
                <a:latin typeface="Arial Narrow" panose="020B0606020202030204" pitchFamily="34" charset="0"/>
                <a:ea typeface="Calibri" panose="020F0502020204030204" pitchFamily="34" charset="0"/>
                <a:cs typeface="Cordia New" panose="020B0304020202020204" pitchFamily="34" charset="-34"/>
              </a:rPr>
              <a:t>It is important to consider the routine evaluation of fracture risk in postmenopausal women in order to determine those requiring osteoporosis therapy in addition to calcium, vitamin D, exercise, and lifestyle advice. At age 65, a bone health assessment in a woman without other risks will identify features of peak bone mineral density in addition to declines in the 1.5 decades of postmenopausal life. In a woman with risk factors, evaluation at an earlier stage of her postmenopausal life may be warranted. FRAX incorporates clinical risk factors with femoral neck bone mineral density to identify patients at high 10-year fracture risk who would be candidates for osteoporosis treatment. Cut points of &gt;20% for major osteoporotic fracture risk or &gt;3% for hip fracture risk are aligned with a cost economic approach to osteoporosis therapy.</a:t>
            </a:r>
          </a:p>
        </p:txBody>
      </p:sp>
    </p:spTree>
    <p:extLst>
      <p:ext uri="{BB962C8B-B14F-4D97-AF65-F5344CB8AC3E}">
        <p14:creationId xmlns:p14="http://schemas.microsoft.com/office/powerpoint/2010/main" val="35905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9357"/>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Several Factors Contribute to Long-Term Fracture Risk</a:t>
            </a:r>
            <a:endParaRPr kumimoji="0" lang="en-US" sz="36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BMD = bone mineral density; BMI = body mass index; COPD = chronic obstructive pulmonary disease; RA = rheumatoid arthritis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Bone</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2004;35:375-382. 2.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Lancet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2002;359:1929-1936. 3. Black DM,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1999;14:821-828. 4.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Eisman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2012;27:2039-2046.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5. </a:t>
            </a:r>
            <a:r>
              <a:rPr kumimoji="0" lang="en-GB"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Cosman</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F, et al.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2014;25:2359-2381. 6. US Department of Health and Human Services. Bone health and osteoporosis: a report of the surgeon general. 2004. Rockville, MD.</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a:extLst>
              <a:ext uri="{FF2B5EF4-FFF2-40B4-BE49-F238E27FC236}">
                <a16:creationId xmlns:a16="http://schemas.microsoft.com/office/drawing/2014/main" id="{45CE8EA3-43F4-409A-B14E-8D255A42C1FD}"/>
              </a:ext>
            </a:extLst>
          </p:cNvPr>
          <p:cNvSpPr/>
          <p:nvPr/>
        </p:nvSpPr>
        <p:spPr bwMode="auto">
          <a:xfrm>
            <a:off x="751840" y="3460719"/>
            <a:ext cx="3613099" cy="540000"/>
          </a:xfrm>
          <a:prstGeom prst="rect">
            <a:avLst/>
          </a:prstGeom>
          <a:solidFill>
            <a:srgbClr val="E5CDC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Age</a:t>
            </a:r>
            <a:r>
              <a:rPr kumimoji="0" lang="en-US" sz="20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105" name="Rectangle 104">
            <a:extLst>
              <a:ext uri="{FF2B5EF4-FFF2-40B4-BE49-F238E27FC236}">
                <a16:creationId xmlns:a16="http://schemas.microsoft.com/office/drawing/2014/main" id="{C5F463FE-3A10-4B0E-9A3B-D6E55949261D}"/>
              </a:ext>
            </a:extLst>
          </p:cNvPr>
          <p:cNvSpPr/>
          <p:nvPr/>
        </p:nvSpPr>
        <p:spPr bwMode="auto">
          <a:xfrm>
            <a:off x="751841" y="4092370"/>
            <a:ext cx="3613098" cy="540000"/>
          </a:xfrm>
          <a:prstGeom prst="rect">
            <a:avLst/>
          </a:prstGeom>
          <a:solidFill>
            <a:srgbClr val="E5CDC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Low BMD</a:t>
            </a:r>
            <a:r>
              <a:rPr kumimoji="0" lang="en-US" sz="20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endParaRPr>
          </a:p>
        </p:txBody>
      </p:sp>
      <p:sp>
        <p:nvSpPr>
          <p:cNvPr id="106" name="TextBox 105">
            <a:extLst>
              <a:ext uri="{FF2B5EF4-FFF2-40B4-BE49-F238E27FC236}">
                <a16:creationId xmlns:a16="http://schemas.microsoft.com/office/drawing/2014/main" id="{4FD14453-F9D1-4B3E-8019-ADD95F42613E}"/>
              </a:ext>
            </a:extLst>
          </p:cNvPr>
          <p:cNvSpPr txBox="1"/>
          <p:nvPr/>
        </p:nvSpPr>
        <p:spPr>
          <a:xfrm>
            <a:off x="751838" y="4724021"/>
            <a:ext cx="3613099" cy="584775"/>
          </a:xfrm>
          <a:prstGeom prst="rect">
            <a:avLst/>
          </a:prstGeom>
          <a:solidFill>
            <a:srgbClr val="E5CDC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Other genetic / nonmodifiable</a:t>
            </a:r>
            <a:b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5,6</a:t>
            </a:r>
          </a:p>
        </p:txBody>
      </p:sp>
      <p:sp>
        <p:nvSpPr>
          <p:cNvPr id="107" name="TextBox 106">
            <a:extLst>
              <a:ext uri="{FF2B5EF4-FFF2-40B4-BE49-F238E27FC236}">
                <a16:creationId xmlns:a16="http://schemas.microsoft.com/office/drawing/2014/main" id="{8E6BDF10-F18D-4E7E-B00A-015A16327FAA}"/>
              </a:ext>
            </a:extLst>
          </p:cNvPr>
          <p:cNvSpPr txBox="1"/>
          <p:nvPr/>
        </p:nvSpPr>
        <p:spPr>
          <a:xfrm>
            <a:off x="751839" y="5400449"/>
            <a:ext cx="3613100" cy="584775"/>
          </a:xfrm>
          <a:prstGeom prst="rect">
            <a:avLst/>
          </a:prstGeom>
          <a:solidFill>
            <a:srgbClr val="E5CDC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Other potentially modifiable</a:t>
            </a:r>
            <a:b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E7E6E6">
                    <a:lumMod val="25000"/>
                  </a:srgbClr>
                </a:solidFill>
                <a:effectLst/>
                <a:uLnTx/>
                <a:uFillTx/>
                <a:latin typeface="Arial Narrow" panose="020B0606020202030204" pitchFamily="34" charset="0"/>
                <a:ea typeface="+mn-ea"/>
                <a:cs typeface="+mn-cs"/>
              </a:rPr>
              <a:t>5</a:t>
            </a:r>
          </a:p>
        </p:txBody>
      </p:sp>
      <p:sp>
        <p:nvSpPr>
          <p:cNvPr id="108" name="Rectangle 107">
            <a:extLst>
              <a:ext uri="{FF2B5EF4-FFF2-40B4-BE49-F238E27FC236}">
                <a16:creationId xmlns:a16="http://schemas.microsoft.com/office/drawing/2014/main" id="{3FAFE5BD-D1E7-4112-A06A-FDD6CC0D2E23}"/>
              </a:ext>
            </a:extLst>
          </p:cNvPr>
          <p:cNvSpPr/>
          <p:nvPr/>
        </p:nvSpPr>
        <p:spPr bwMode="auto">
          <a:xfrm>
            <a:off x="751840" y="1703778"/>
            <a:ext cx="3613099" cy="1662031"/>
          </a:xfrm>
          <a:prstGeom prst="rect">
            <a:avLst/>
          </a:prstGeom>
          <a:solidFill>
            <a:srgbClr val="C18567"/>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Prior fracture</a:t>
            </a:r>
            <a:r>
              <a:rPr kumimoji="0" lang="en-GB" sz="2800" b="0" i="0" u="none" strike="noStrike" kern="0" cap="none" spc="0" normalizeH="0" baseline="30000" noProof="0" dirty="0">
                <a:ln>
                  <a:noFill/>
                </a:ln>
                <a:solidFill>
                  <a:srgbClr val="FFFFFF"/>
                </a:solidFill>
                <a:effectLst/>
                <a:uLnTx/>
                <a:uFillTx/>
                <a:latin typeface="Arial Narrow" panose="020B0606020202030204" pitchFamily="34" charset="0"/>
                <a:ea typeface="+mn-ea"/>
                <a:cs typeface="+mn-cs"/>
              </a:rPr>
              <a:t>1-5</a:t>
            </a:r>
          </a:p>
        </p:txBody>
      </p:sp>
      <p:sp>
        <p:nvSpPr>
          <p:cNvPr id="109" name="TextBox 108">
            <a:extLst>
              <a:ext uri="{FF2B5EF4-FFF2-40B4-BE49-F238E27FC236}">
                <a16:creationId xmlns:a16="http://schemas.microsoft.com/office/drawing/2014/main" id="{1C9E10E7-B95C-4D59-9FC0-A59E297E74D8}"/>
              </a:ext>
            </a:extLst>
          </p:cNvPr>
          <p:cNvSpPr txBox="1"/>
          <p:nvPr/>
        </p:nvSpPr>
        <p:spPr>
          <a:xfrm rot="16200000">
            <a:off x="-1481890" y="3656458"/>
            <a:ext cx="4278188" cy="353943"/>
          </a:xfrm>
          <a:prstGeom prst="rect">
            <a:avLst/>
          </a:prstGeom>
          <a:solidFill>
            <a:srgbClr val="75462F"/>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Risk Factors for Future Fracture</a:t>
            </a:r>
          </a:p>
        </p:txBody>
      </p:sp>
      <p:sp>
        <p:nvSpPr>
          <p:cNvPr id="110" name="TextBox 109">
            <a:extLst>
              <a:ext uri="{FF2B5EF4-FFF2-40B4-BE49-F238E27FC236}">
                <a16:creationId xmlns:a16="http://schemas.microsoft.com/office/drawing/2014/main" id="{0DD29598-3C3F-4649-A221-CE6C5C6421F4}"/>
              </a:ext>
            </a:extLst>
          </p:cNvPr>
          <p:cNvSpPr txBox="1"/>
          <p:nvPr/>
        </p:nvSpPr>
        <p:spPr>
          <a:xfrm>
            <a:off x="5937018" y="2396957"/>
            <a:ext cx="2926505" cy="1511183"/>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D1A893"/>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Female sex</a:t>
            </a:r>
          </a:p>
          <a:p>
            <a:pPr marL="285750" marR="0" lvl="0" indent="-285750" algn="l" defTabSz="457200" rtl="0" eaLnBrk="1" fontAlgn="auto" latinLnBrk="0" hangingPunct="1">
              <a:lnSpc>
                <a:spcPct val="90000"/>
              </a:lnSpc>
              <a:spcBef>
                <a:spcPts val="300"/>
              </a:spcBef>
              <a:spcAft>
                <a:spcPts val="0"/>
              </a:spcAft>
              <a:buClr>
                <a:srgbClr val="D1A893"/>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Asian or white ethnicity</a:t>
            </a:r>
          </a:p>
          <a:p>
            <a:pPr marL="285750" marR="0" lvl="0" indent="-285750" algn="l" defTabSz="457200" rtl="0" eaLnBrk="1" fontAlgn="auto" latinLnBrk="0" hangingPunct="1">
              <a:lnSpc>
                <a:spcPct val="90000"/>
              </a:lnSpc>
              <a:spcBef>
                <a:spcPts val="300"/>
              </a:spcBef>
              <a:spcAft>
                <a:spcPts val="0"/>
              </a:spcAft>
              <a:buClr>
                <a:srgbClr val="D1A893"/>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Family history of hip fracture or osteoporosis</a:t>
            </a:r>
          </a:p>
          <a:p>
            <a:pPr marL="285750" marR="0" lvl="0" indent="-285750" algn="l" defTabSz="457200" rtl="0" eaLnBrk="1" fontAlgn="auto" latinLnBrk="0" hangingPunct="1">
              <a:lnSpc>
                <a:spcPct val="90000"/>
              </a:lnSpc>
              <a:spcBef>
                <a:spcPts val="300"/>
              </a:spcBef>
              <a:spcAft>
                <a:spcPts val="0"/>
              </a:spcAft>
              <a:buClr>
                <a:srgbClr val="D1A893"/>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Small frame</a:t>
            </a:r>
          </a:p>
          <a:p>
            <a:pPr marL="285750" marR="0" lvl="0" indent="-285750" algn="l" defTabSz="457200" rtl="0" eaLnBrk="1" fontAlgn="auto" latinLnBrk="0" hangingPunct="1">
              <a:lnSpc>
                <a:spcPct val="90000"/>
              </a:lnSpc>
              <a:spcBef>
                <a:spcPts val="300"/>
              </a:spcBef>
              <a:spcAft>
                <a:spcPts val="0"/>
              </a:spcAft>
              <a:buClr>
                <a:srgbClr val="D1A893"/>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Certain comorbid conditions (e.g., RA, COPD, Parkinson’s)</a:t>
            </a:r>
          </a:p>
        </p:txBody>
      </p:sp>
      <p:sp>
        <p:nvSpPr>
          <p:cNvPr id="111" name="TextBox 110">
            <a:extLst>
              <a:ext uri="{FF2B5EF4-FFF2-40B4-BE49-F238E27FC236}">
                <a16:creationId xmlns:a16="http://schemas.microsoft.com/office/drawing/2014/main" id="{18CAE24A-7BDE-4427-8B04-D81B24278B32}"/>
              </a:ext>
            </a:extLst>
          </p:cNvPr>
          <p:cNvSpPr txBox="1"/>
          <p:nvPr/>
        </p:nvSpPr>
        <p:spPr>
          <a:xfrm>
            <a:off x="5937019" y="4095112"/>
            <a:ext cx="3022201" cy="2208297"/>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Low BMI</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Calcium/vitamin D deficiency</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Estrogen deficiency</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Inadequate physical activity </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Excessive alcohol intake</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Tobacco smoking</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Frequent falling and other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fall-related risk factors</a:t>
            </a:r>
          </a:p>
          <a:p>
            <a:pPr marL="285750"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Use of certain medications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(e.g., glucocorticoids)</a:t>
            </a:r>
          </a:p>
        </p:txBody>
      </p:sp>
      <p:sp>
        <p:nvSpPr>
          <p:cNvPr id="112" name="TextBox 111">
            <a:extLst>
              <a:ext uri="{FF2B5EF4-FFF2-40B4-BE49-F238E27FC236}">
                <a16:creationId xmlns:a16="http://schemas.microsoft.com/office/drawing/2014/main" id="{74B0A5A2-F1A0-48F1-900B-20BA8E771586}"/>
              </a:ext>
            </a:extLst>
          </p:cNvPr>
          <p:cNvSpPr txBox="1"/>
          <p:nvPr/>
        </p:nvSpPr>
        <p:spPr>
          <a:xfrm>
            <a:off x="5841323" y="1627027"/>
            <a:ext cx="3022201" cy="426271"/>
          </a:xfrm>
          <a:prstGeom prst="rect">
            <a:avLst/>
          </a:prstGeom>
          <a:noFill/>
        </p:spPr>
        <p:txBody>
          <a:bodyPr wrap="square" lIns="0" tIns="0" rIns="0" bIns="0" rtlCol="0">
            <a:spAutoFit/>
          </a:bodyPr>
          <a:lstStyle/>
          <a:p>
            <a:pPr marL="373063"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Recent fracture</a:t>
            </a:r>
          </a:p>
          <a:p>
            <a:pPr marL="373063" marR="0" lvl="0" indent="-285750" algn="l" defTabSz="457200" rtl="0" eaLnBrk="1" fontAlgn="auto" latinLnBrk="0" hangingPunct="1">
              <a:lnSpc>
                <a:spcPct val="90000"/>
              </a:lnSpc>
              <a:spcBef>
                <a:spcPts val="300"/>
              </a:spcBef>
              <a:spcAft>
                <a:spcPts val="0"/>
              </a:spcAft>
              <a:buClr>
                <a:srgbClr val="D3A791"/>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Any history of fracture</a:t>
            </a:r>
          </a:p>
        </p:txBody>
      </p:sp>
      <p:cxnSp>
        <p:nvCxnSpPr>
          <p:cNvPr id="113" name="Elbow Connector 35">
            <a:extLst>
              <a:ext uri="{FF2B5EF4-FFF2-40B4-BE49-F238E27FC236}">
                <a16:creationId xmlns:a16="http://schemas.microsoft.com/office/drawing/2014/main" id="{875AE1B7-2EA5-45E3-9F06-34BE020A19DD}"/>
              </a:ext>
            </a:extLst>
          </p:cNvPr>
          <p:cNvCxnSpPr>
            <a:cxnSpLocks/>
            <a:endCxn id="115" idx="1"/>
          </p:cNvCxnSpPr>
          <p:nvPr/>
        </p:nvCxnSpPr>
        <p:spPr bwMode="auto">
          <a:xfrm flipV="1">
            <a:off x="4364939" y="1854380"/>
            <a:ext cx="1350857" cy="691047"/>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cxnSp>
        <p:nvCxnSpPr>
          <p:cNvPr id="114" name="Elbow Connector 36">
            <a:extLst>
              <a:ext uri="{FF2B5EF4-FFF2-40B4-BE49-F238E27FC236}">
                <a16:creationId xmlns:a16="http://schemas.microsoft.com/office/drawing/2014/main" id="{151DE355-F93B-4D62-9989-F40FFF47EE09}"/>
              </a:ext>
            </a:extLst>
          </p:cNvPr>
          <p:cNvCxnSpPr>
            <a:cxnSpLocks/>
            <a:endCxn id="116" idx="1"/>
          </p:cNvCxnSpPr>
          <p:nvPr/>
        </p:nvCxnSpPr>
        <p:spPr bwMode="auto">
          <a:xfrm flipV="1">
            <a:off x="4364937" y="3136710"/>
            <a:ext cx="1350693" cy="1879699"/>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sp>
        <p:nvSpPr>
          <p:cNvPr id="115" name="Left Brace 114">
            <a:extLst>
              <a:ext uri="{FF2B5EF4-FFF2-40B4-BE49-F238E27FC236}">
                <a16:creationId xmlns:a16="http://schemas.microsoft.com/office/drawing/2014/main" id="{158F1325-E858-4D05-9351-79B51545B085}"/>
              </a:ext>
            </a:extLst>
          </p:cNvPr>
          <p:cNvSpPr/>
          <p:nvPr/>
        </p:nvSpPr>
        <p:spPr bwMode="auto">
          <a:xfrm>
            <a:off x="5715796" y="1592770"/>
            <a:ext cx="145105" cy="523220"/>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
        <p:nvSpPr>
          <p:cNvPr id="116" name="Left Brace 115">
            <a:extLst>
              <a:ext uri="{FF2B5EF4-FFF2-40B4-BE49-F238E27FC236}">
                <a16:creationId xmlns:a16="http://schemas.microsoft.com/office/drawing/2014/main" id="{9575217D-FC82-4DF0-8545-36D9683FD09B}"/>
              </a:ext>
            </a:extLst>
          </p:cNvPr>
          <p:cNvSpPr/>
          <p:nvPr/>
        </p:nvSpPr>
        <p:spPr bwMode="auto">
          <a:xfrm>
            <a:off x="5715630" y="2418099"/>
            <a:ext cx="135135" cy="1437222"/>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cxnSp>
        <p:nvCxnSpPr>
          <p:cNvPr id="117" name="Elbow Connector 39">
            <a:extLst>
              <a:ext uri="{FF2B5EF4-FFF2-40B4-BE49-F238E27FC236}">
                <a16:creationId xmlns:a16="http://schemas.microsoft.com/office/drawing/2014/main" id="{1CA1320B-8337-42A1-BDAB-E7A6FED53AD3}"/>
              </a:ext>
            </a:extLst>
          </p:cNvPr>
          <p:cNvCxnSpPr>
            <a:cxnSpLocks/>
            <a:endCxn id="118" idx="1"/>
          </p:cNvCxnSpPr>
          <p:nvPr/>
        </p:nvCxnSpPr>
        <p:spPr bwMode="auto">
          <a:xfrm flipV="1">
            <a:off x="4364938" y="5163977"/>
            <a:ext cx="1360828" cy="557736"/>
          </a:xfrm>
          <a:prstGeom prst="bentConnector3">
            <a:avLst>
              <a:gd name="adj1" fmla="val 50000"/>
            </a:avLst>
          </a:prstGeom>
          <a:solidFill>
            <a:srgbClr val="FFFFFF"/>
          </a:solidFill>
          <a:ln w="19050" cap="flat" cmpd="sng" algn="ctr">
            <a:solidFill>
              <a:srgbClr val="C18567"/>
            </a:solidFill>
            <a:prstDash val="solid"/>
            <a:round/>
            <a:headEnd type="none" w="med" len="med"/>
            <a:tailEnd type="triangle" w="med" len="med"/>
          </a:ln>
          <a:effectLst/>
        </p:spPr>
      </p:cxnSp>
      <p:sp>
        <p:nvSpPr>
          <p:cNvPr id="118" name="Left Brace 117">
            <a:extLst>
              <a:ext uri="{FF2B5EF4-FFF2-40B4-BE49-F238E27FC236}">
                <a16:creationId xmlns:a16="http://schemas.microsoft.com/office/drawing/2014/main" id="{3B034D6B-A1F8-4874-8741-550277685B10}"/>
              </a:ext>
            </a:extLst>
          </p:cNvPr>
          <p:cNvSpPr/>
          <p:nvPr/>
        </p:nvSpPr>
        <p:spPr bwMode="auto">
          <a:xfrm>
            <a:off x="5725766" y="4121245"/>
            <a:ext cx="135135" cy="2085463"/>
          </a:xfrm>
          <a:prstGeom prst="leftBrace">
            <a:avLst>
              <a:gd name="adj1" fmla="val 0"/>
              <a:gd name="adj2" fmla="val 50000"/>
            </a:avLst>
          </a:prstGeom>
          <a:noFill/>
          <a:ln w="19050" cap="flat" cmpd="sng" algn="ctr">
            <a:solidFill>
              <a:srgbClr val="C1856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4164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7" grpId="0" animBg="1"/>
      <p:bldP spid="108" grpId="0" animBg="1"/>
      <p:bldP spid="110" grpId="0"/>
      <p:bldP spid="111" grpId="0"/>
      <p:bldP spid="112" grpId="0"/>
      <p:bldP spid="115" grpId="0" animBg="1"/>
      <p:bldP spid="116" grpId="0" animBg="1"/>
      <p:bldP spid="1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64757"/>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The Impact of Aging and Osteoporosis on Bone</a:t>
            </a:r>
            <a:endParaRPr kumimoji="0" lang="en-US" sz="36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dirty="0">
                <a:solidFill>
                  <a:srgbClr val="000000"/>
                </a:solidFill>
                <a:latin typeface="Arial Narrow" panose="020B0606020202030204" pitchFamily="34" charset="0"/>
              </a:rPr>
              <a:t>Davison SK, et al. </a:t>
            </a:r>
            <a:r>
              <a:rPr lang="en-US" sz="900" i="1" dirty="0" err="1">
                <a:solidFill>
                  <a:srgbClr val="000000"/>
                </a:solidFill>
                <a:latin typeface="Arial Narrow" panose="020B0606020202030204" pitchFamily="34" charset="0"/>
              </a:rPr>
              <a:t>Semin</a:t>
            </a:r>
            <a:r>
              <a:rPr lang="en-US" sz="900" i="1" dirty="0">
                <a:solidFill>
                  <a:srgbClr val="000000"/>
                </a:solidFill>
                <a:latin typeface="Arial Narrow" panose="020B0606020202030204" pitchFamily="34" charset="0"/>
              </a:rPr>
              <a:t> Arthritis Rheum</a:t>
            </a:r>
            <a:r>
              <a:rPr lang="en-US" sz="900" dirty="0">
                <a:solidFill>
                  <a:srgbClr val="000000"/>
                </a:solidFill>
                <a:latin typeface="Arial Narrow" panose="020B0606020202030204" pitchFamily="34" charset="0"/>
              </a:rPr>
              <a:t> 2006;36:22-31; </a:t>
            </a:r>
            <a:r>
              <a:rPr lang="en-US" sz="900" dirty="0" err="1">
                <a:solidFill>
                  <a:srgbClr val="000000"/>
                </a:solidFill>
                <a:latin typeface="Arial Narrow" panose="020B0606020202030204" pitchFamily="34" charset="0"/>
              </a:rPr>
              <a:t>Mosekilde</a:t>
            </a:r>
            <a:r>
              <a:rPr lang="en-US" sz="900" dirty="0">
                <a:solidFill>
                  <a:srgbClr val="000000"/>
                </a:solidFill>
                <a:latin typeface="Arial Narrow" panose="020B0606020202030204" pitchFamily="34" charset="0"/>
              </a:rPr>
              <a:t> L. </a:t>
            </a:r>
            <a:r>
              <a:rPr lang="en-US" sz="900" i="1" dirty="0">
                <a:solidFill>
                  <a:srgbClr val="000000"/>
                </a:solidFill>
                <a:latin typeface="Arial Narrow" panose="020B0606020202030204" pitchFamily="34" charset="0"/>
              </a:rPr>
              <a:t>Technol Health Care</a:t>
            </a:r>
            <a:r>
              <a:rPr lang="en-US" sz="900" dirty="0">
                <a:solidFill>
                  <a:srgbClr val="000000"/>
                </a:solidFill>
                <a:latin typeface="Arial Narrow" panose="020B0606020202030204" pitchFamily="34" charset="0"/>
              </a:rPr>
              <a:t> 1998;6:287-297; Seeman E,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2010;25:1886-1894. Image courtesy of David Dempster.</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 name="Chevron 15">
            <a:extLst>
              <a:ext uri="{FF2B5EF4-FFF2-40B4-BE49-F238E27FC236}">
                <a16:creationId xmlns:a16="http://schemas.microsoft.com/office/drawing/2014/main" id="{22554FB1-E4CA-409B-B239-DE48ED5F0244}"/>
              </a:ext>
            </a:extLst>
          </p:cNvPr>
          <p:cNvSpPr/>
          <p:nvPr/>
        </p:nvSpPr>
        <p:spPr>
          <a:xfrm>
            <a:off x="571051" y="1931437"/>
            <a:ext cx="3629608" cy="3722439"/>
          </a:xfrm>
          <a:prstGeom prst="chevron">
            <a:avLst/>
          </a:prstGeom>
          <a:gradFill rotWithShape="1">
            <a:gsLst>
              <a:gs pos="100000">
                <a:srgbClr val="F2E5DE"/>
              </a:gs>
              <a:gs pos="0">
                <a:srgbClr val="D3A7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black"/>
              </a:solidFill>
              <a:latin typeface="Verdana"/>
            </a:endParaRPr>
          </a:p>
        </p:txBody>
      </p:sp>
      <p:sp>
        <p:nvSpPr>
          <p:cNvPr id="36" name="Chevron 16">
            <a:extLst>
              <a:ext uri="{FF2B5EF4-FFF2-40B4-BE49-F238E27FC236}">
                <a16:creationId xmlns:a16="http://schemas.microsoft.com/office/drawing/2014/main" id="{0CB61E4E-2182-4D0A-B2AD-CE0325B2C340}"/>
              </a:ext>
            </a:extLst>
          </p:cNvPr>
          <p:cNvSpPr/>
          <p:nvPr/>
        </p:nvSpPr>
        <p:spPr>
          <a:xfrm>
            <a:off x="2844800" y="1931437"/>
            <a:ext cx="3629608" cy="3722439"/>
          </a:xfrm>
          <a:prstGeom prst="chevron">
            <a:avLst/>
          </a:prstGeom>
          <a:gradFill rotWithShape="1">
            <a:gsLst>
              <a:gs pos="0">
                <a:srgbClr val="C18567"/>
              </a:gs>
              <a:gs pos="100000">
                <a:srgbClr val="F2E5DE"/>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black"/>
              </a:solidFill>
              <a:latin typeface="Verdana"/>
            </a:endParaRPr>
          </a:p>
        </p:txBody>
      </p:sp>
      <p:sp>
        <p:nvSpPr>
          <p:cNvPr id="37" name="Chevron 17">
            <a:extLst>
              <a:ext uri="{FF2B5EF4-FFF2-40B4-BE49-F238E27FC236}">
                <a16:creationId xmlns:a16="http://schemas.microsoft.com/office/drawing/2014/main" id="{9DF6B22D-3372-4AE4-919A-73CED23209D0}"/>
              </a:ext>
            </a:extLst>
          </p:cNvPr>
          <p:cNvSpPr/>
          <p:nvPr/>
        </p:nvSpPr>
        <p:spPr>
          <a:xfrm>
            <a:off x="5085985" y="1931437"/>
            <a:ext cx="3629608" cy="3722439"/>
          </a:xfrm>
          <a:prstGeom prst="chevron">
            <a:avLst/>
          </a:prstGeom>
          <a:gradFill rotWithShape="1">
            <a:gsLst>
              <a:gs pos="0">
                <a:srgbClr val="C18567"/>
              </a:gs>
              <a:gs pos="100000">
                <a:srgbClr val="F2E5DE"/>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914400">
              <a:defRPr/>
            </a:pPr>
            <a:endParaRPr lang="en-CA" kern="0">
              <a:solidFill>
                <a:prstClr val="black"/>
              </a:solidFill>
              <a:latin typeface="Verdana"/>
            </a:endParaRPr>
          </a:p>
        </p:txBody>
      </p:sp>
      <p:sp>
        <p:nvSpPr>
          <p:cNvPr id="38" name="Rectangle 37">
            <a:extLst>
              <a:ext uri="{FF2B5EF4-FFF2-40B4-BE49-F238E27FC236}">
                <a16:creationId xmlns:a16="http://schemas.microsoft.com/office/drawing/2014/main" id="{72B72E3F-9E1B-4C8C-BA4B-DD563E1D5CF4}"/>
              </a:ext>
            </a:extLst>
          </p:cNvPr>
          <p:cNvSpPr/>
          <p:nvPr/>
        </p:nvSpPr>
        <p:spPr>
          <a:xfrm>
            <a:off x="521967" y="1692770"/>
            <a:ext cx="8275273" cy="4055023"/>
          </a:xfrm>
          <a:prstGeom prst="rect">
            <a:avLst/>
          </a:prstGeom>
          <a:solidFill>
            <a:srgbClr val="F1EBD7">
              <a:alpha val="3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ndParaRPr>
          </a:p>
        </p:txBody>
      </p:sp>
      <p:pic>
        <p:nvPicPr>
          <p:cNvPr id="39" name="Picture 38" descr="bone_1a.jpg">
            <a:extLst>
              <a:ext uri="{FF2B5EF4-FFF2-40B4-BE49-F238E27FC236}">
                <a16:creationId xmlns:a16="http://schemas.microsoft.com/office/drawing/2014/main" id="{AFAEB433-1625-48A2-8046-99F55610D85C}"/>
              </a:ext>
            </a:extLst>
          </p:cNvPr>
          <p:cNvPicPr>
            <a:picLocks noChangeAspect="1"/>
          </p:cNvPicPr>
          <p:nvPr/>
        </p:nvPicPr>
        <p:blipFill>
          <a:blip r:embed="rId4" cstate="print">
            <a:grayscl/>
          </a:blip>
          <a:stretch>
            <a:fillRect/>
          </a:stretch>
        </p:blipFill>
        <p:spPr>
          <a:xfrm>
            <a:off x="998683" y="2469079"/>
            <a:ext cx="1593367" cy="1447800"/>
          </a:xfrm>
          <a:prstGeom prst="rect">
            <a:avLst/>
          </a:prstGeom>
        </p:spPr>
      </p:pic>
      <p:pic>
        <p:nvPicPr>
          <p:cNvPr id="40" name="Picture 39" descr="bone_1b.jpg">
            <a:extLst>
              <a:ext uri="{FF2B5EF4-FFF2-40B4-BE49-F238E27FC236}">
                <a16:creationId xmlns:a16="http://schemas.microsoft.com/office/drawing/2014/main" id="{65E1FE6B-A8C5-412D-A01A-F0C7462BAD2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170440" y="2474980"/>
            <a:ext cx="1589433" cy="1435997"/>
          </a:xfrm>
          <a:prstGeom prst="rect">
            <a:avLst/>
          </a:prstGeom>
        </p:spPr>
      </p:pic>
      <p:pic>
        <p:nvPicPr>
          <p:cNvPr id="41" name="Picture 40" descr="bone_2a.jpg">
            <a:extLst>
              <a:ext uri="{FF2B5EF4-FFF2-40B4-BE49-F238E27FC236}">
                <a16:creationId xmlns:a16="http://schemas.microsoft.com/office/drawing/2014/main" id="{EF2A3DB5-08A4-4696-8844-96DB7280EC77}"/>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000167" y="4066415"/>
            <a:ext cx="1589433" cy="1428129"/>
          </a:xfrm>
          <a:prstGeom prst="rect">
            <a:avLst/>
          </a:prstGeom>
        </p:spPr>
      </p:pic>
      <p:pic>
        <p:nvPicPr>
          <p:cNvPr id="42" name="Picture 41" descr="bone_2b.jpg">
            <a:extLst>
              <a:ext uri="{FF2B5EF4-FFF2-40B4-BE49-F238E27FC236}">
                <a16:creationId xmlns:a16="http://schemas.microsoft.com/office/drawing/2014/main" id="{B058399E-AEC6-49EF-8E39-3607E40D1B8A}"/>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6139967" y="4066415"/>
            <a:ext cx="1577630" cy="1428129"/>
          </a:xfrm>
          <a:prstGeom prst="rect">
            <a:avLst/>
          </a:prstGeom>
        </p:spPr>
      </p:pic>
      <p:sp>
        <p:nvSpPr>
          <p:cNvPr id="43" name="TextBox 42">
            <a:extLst>
              <a:ext uri="{FF2B5EF4-FFF2-40B4-BE49-F238E27FC236}">
                <a16:creationId xmlns:a16="http://schemas.microsoft.com/office/drawing/2014/main" id="{649AB8C8-41B6-494C-BB7F-F2DF1C104D56}"/>
              </a:ext>
            </a:extLst>
          </p:cNvPr>
          <p:cNvSpPr txBox="1"/>
          <p:nvPr/>
        </p:nvSpPr>
        <p:spPr>
          <a:xfrm>
            <a:off x="949379" y="2007414"/>
            <a:ext cx="1591883" cy="461665"/>
          </a:xfrm>
          <a:prstGeom prst="rect">
            <a:avLst/>
          </a:prstGeom>
          <a:noFill/>
        </p:spPr>
        <p:txBody>
          <a:bodyPr wrap="square" rtlCol="0">
            <a:spAutoFit/>
          </a:bodyPr>
          <a:lstStyle/>
          <a:p>
            <a:pPr algn="ctr"/>
            <a:r>
              <a:rPr lang="en-CA" sz="2400" b="1" dirty="0">
                <a:solidFill>
                  <a:prstClr val="black">
                    <a:lumMod val="75000"/>
                    <a:lumOff val="25000"/>
                  </a:prstClr>
                </a:solidFill>
                <a:latin typeface="Arial Narrow" panose="020B0606020202030204" pitchFamily="34" charset="0"/>
              </a:rPr>
              <a:t>Young</a:t>
            </a:r>
          </a:p>
        </p:txBody>
      </p:sp>
      <p:sp>
        <p:nvSpPr>
          <p:cNvPr id="44" name="TextBox 43">
            <a:extLst>
              <a:ext uri="{FF2B5EF4-FFF2-40B4-BE49-F238E27FC236}">
                <a16:creationId xmlns:a16="http://schemas.microsoft.com/office/drawing/2014/main" id="{04270652-CAA3-440A-8DC8-70957E719A7B}"/>
              </a:ext>
            </a:extLst>
          </p:cNvPr>
          <p:cNvSpPr txBox="1"/>
          <p:nvPr/>
        </p:nvSpPr>
        <p:spPr>
          <a:xfrm>
            <a:off x="6072736" y="2033205"/>
            <a:ext cx="1784840" cy="461665"/>
          </a:xfrm>
          <a:prstGeom prst="rect">
            <a:avLst/>
          </a:prstGeom>
          <a:noFill/>
        </p:spPr>
        <p:txBody>
          <a:bodyPr wrap="square" rtlCol="0">
            <a:spAutoFit/>
          </a:bodyPr>
          <a:lstStyle/>
          <a:p>
            <a:pPr algn="ctr"/>
            <a:r>
              <a:rPr lang="en-CA" sz="2400" b="1" dirty="0">
                <a:solidFill>
                  <a:prstClr val="black">
                    <a:lumMod val="75000"/>
                    <a:lumOff val="25000"/>
                  </a:prstClr>
                </a:solidFill>
                <a:latin typeface="Arial Narrow" panose="020B0606020202030204" pitchFamily="34" charset="0"/>
              </a:rPr>
              <a:t>Elderly/OP</a:t>
            </a:r>
          </a:p>
        </p:txBody>
      </p:sp>
      <p:sp>
        <p:nvSpPr>
          <p:cNvPr id="45" name="TextBox 44">
            <a:extLst>
              <a:ext uri="{FF2B5EF4-FFF2-40B4-BE49-F238E27FC236}">
                <a16:creationId xmlns:a16="http://schemas.microsoft.com/office/drawing/2014/main" id="{DE49C045-C232-4EB6-BC59-5A1F83803A97}"/>
              </a:ext>
            </a:extLst>
          </p:cNvPr>
          <p:cNvSpPr txBox="1"/>
          <p:nvPr/>
        </p:nvSpPr>
        <p:spPr>
          <a:xfrm>
            <a:off x="2742159" y="2494870"/>
            <a:ext cx="3293534"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91440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Trabecular thickness decreases with age </a:t>
            </a:r>
          </a:p>
          <a:p>
            <a:pPr marL="0" marR="0" lvl="0" indent="0" defTabSz="91440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endParaRPr>
          </a:p>
        </p:txBody>
      </p:sp>
      <p:sp>
        <p:nvSpPr>
          <p:cNvPr id="46" name="TextBox 45">
            <a:extLst>
              <a:ext uri="{FF2B5EF4-FFF2-40B4-BE49-F238E27FC236}">
                <a16:creationId xmlns:a16="http://schemas.microsoft.com/office/drawing/2014/main" id="{390B27B8-F6BB-42DD-9743-6E9F854AEA77}"/>
              </a:ext>
            </a:extLst>
          </p:cNvPr>
          <p:cNvSpPr txBox="1"/>
          <p:nvPr/>
        </p:nvSpPr>
        <p:spPr>
          <a:xfrm>
            <a:off x="2784492" y="3450869"/>
            <a:ext cx="3225801"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91440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Cortical porosity increases with age</a:t>
            </a:r>
          </a:p>
          <a:p>
            <a:pPr marL="0" marR="0" lvl="0" indent="0" defTabSz="91440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endParaRPr>
          </a:p>
        </p:txBody>
      </p:sp>
      <p:sp>
        <p:nvSpPr>
          <p:cNvPr id="47" name="TextBox 46">
            <a:extLst>
              <a:ext uri="{FF2B5EF4-FFF2-40B4-BE49-F238E27FC236}">
                <a16:creationId xmlns:a16="http://schemas.microsoft.com/office/drawing/2014/main" id="{3722ADB1-57B7-4A68-9F70-9AE3781EF0A5}"/>
              </a:ext>
            </a:extLst>
          </p:cNvPr>
          <p:cNvSpPr txBox="1"/>
          <p:nvPr/>
        </p:nvSpPr>
        <p:spPr>
          <a:xfrm>
            <a:off x="2767559" y="4389193"/>
            <a:ext cx="3242733" cy="977191"/>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91440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The result is a decrease in bone strength</a:t>
            </a:r>
          </a:p>
          <a:p>
            <a:pPr marL="0" marR="0" lvl="0" indent="0" defTabSz="91440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endParaRPr>
          </a:p>
        </p:txBody>
      </p:sp>
    </p:spTree>
    <p:extLst>
      <p:ext uri="{BB962C8B-B14F-4D97-AF65-F5344CB8AC3E}">
        <p14:creationId xmlns:p14="http://schemas.microsoft.com/office/powerpoint/2010/main" val="586637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15557"/>
            <a:ext cx="7389845" cy="1077218"/>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Frequent Falling is Associated with Serious Injury and a Greater Risk of Fracture</a:t>
            </a:r>
            <a:endParaRPr kumimoji="0" lang="en-US" sz="32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900" dirty="0">
                <a:solidFill>
                  <a:srgbClr val="000000"/>
                </a:solidFill>
                <a:latin typeface="Arial Narrow" panose="020B0606020202030204" pitchFamily="34" charset="0"/>
              </a:rPr>
              <a:t>*Compared with women without osteoporosis and without a fall, fracture risk age- and BMI-adjusted.</a:t>
            </a:r>
            <a:endParaRPr lang="en-US" sz="900" dirty="0">
              <a:solidFill>
                <a:srgbClr val="000000"/>
              </a:solidFill>
              <a:latin typeface="Arial Narrow" panose="020B0606020202030204" pitchFamily="34" charset="0"/>
            </a:endParaRPr>
          </a:p>
          <a:p>
            <a:r>
              <a:rPr lang="en-CA" sz="900" dirty="0">
                <a:solidFill>
                  <a:srgbClr val="000000"/>
                </a:solidFill>
                <a:latin typeface="Arial Narrow" panose="020B0606020202030204" pitchFamily="34" charset="0"/>
              </a:rPr>
              <a:t>Nevitt MC, et al. </a:t>
            </a:r>
            <a:r>
              <a:rPr lang="en-CA" sz="900" i="1" dirty="0">
                <a:solidFill>
                  <a:srgbClr val="000000"/>
                </a:solidFill>
                <a:latin typeface="Arial Narrow" panose="020B0606020202030204" pitchFamily="34" charset="0"/>
              </a:rPr>
              <a:t>J </a:t>
            </a:r>
            <a:r>
              <a:rPr lang="en-CA" sz="900" i="1" dirty="0" err="1">
                <a:solidFill>
                  <a:srgbClr val="000000"/>
                </a:solidFill>
                <a:latin typeface="Arial Narrow" panose="020B0606020202030204" pitchFamily="34" charset="0"/>
              </a:rPr>
              <a:t>Gerontol</a:t>
            </a:r>
            <a:r>
              <a:rPr lang="en-CA" sz="900" i="1" dirty="0">
                <a:solidFill>
                  <a:srgbClr val="000000"/>
                </a:solidFill>
                <a:latin typeface="Arial Narrow" panose="020B0606020202030204" pitchFamily="34" charset="0"/>
              </a:rPr>
              <a:t> Med Sci</a:t>
            </a:r>
            <a:r>
              <a:rPr lang="en-CA" sz="900" dirty="0">
                <a:solidFill>
                  <a:srgbClr val="000000"/>
                </a:solidFill>
                <a:latin typeface="Arial Narrow" panose="020B0606020202030204" pitchFamily="34" charset="0"/>
              </a:rPr>
              <a:t>. 1991;46(5):M164-70;</a:t>
            </a:r>
            <a:r>
              <a:rPr lang="de-DE" sz="900" dirty="0">
                <a:solidFill>
                  <a:srgbClr val="000000"/>
                </a:solidFill>
                <a:latin typeface="Arial Narrow" panose="020B0606020202030204" pitchFamily="34" charset="0"/>
              </a:rPr>
              <a:t> Geusens P, et al. </a:t>
            </a:r>
            <a:r>
              <a:rPr lang="de-DE" sz="900" i="1" dirty="0">
                <a:solidFill>
                  <a:srgbClr val="000000"/>
                </a:solidFill>
                <a:latin typeface="Arial Narrow" panose="020B0606020202030204" pitchFamily="34" charset="0"/>
              </a:rPr>
              <a:t>Arch Phys Med Rehabil</a:t>
            </a:r>
            <a:r>
              <a:rPr lang="de-DE" sz="900" dirty="0">
                <a:solidFill>
                  <a:srgbClr val="000000"/>
                </a:solidFill>
                <a:latin typeface="Arial Narrow" panose="020B0606020202030204" pitchFamily="34" charset="0"/>
              </a:rPr>
              <a:t>. 2002; 83(7):903-6.</a:t>
            </a:r>
            <a:endParaRPr lang="en-US" sz="900" dirty="0">
              <a:solidFill>
                <a:srgbClr val="000000"/>
              </a:solidFill>
              <a:latin typeface="Arial Narrow" panose="020B060602020203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Content Placeholder 3">
            <a:extLst>
              <a:ext uri="{FF2B5EF4-FFF2-40B4-BE49-F238E27FC236}">
                <a16:creationId xmlns:a16="http://schemas.microsoft.com/office/drawing/2014/main" id="{BFA80B2D-75C6-4C90-8F37-5D78229DBA57}"/>
              </a:ext>
            </a:extLst>
          </p:cNvPr>
          <p:cNvSpPr txBox="1">
            <a:spLocks/>
          </p:cNvSpPr>
          <p:nvPr/>
        </p:nvSpPr>
        <p:spPr>
          <a:xfrm>
            <a:off x="457200" y="2191578"/>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indent="-396875">
              <a:buClr>
                <a:srgbClr val="C18567"/>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Women with osteoporosis and without a fall*</a:t>
            </a:r>
          </a:p>
          <a:p>
            <a:pPr marR="0" lvl="1"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Fracture risk: 2.8 (95% CI, 0.6-12.8; P&lt;.10)</a:t>
            </a:r>
          </a:p>
          <a:p>
            <a:pPr marL="457200" marR="0" lvl="1" indent="0" algn="l" defTabSz="457200" rtl="0" eaLnBrk="1" fontAlgn="auto" latinLnBrk="0" hangingPunct="1">
              <a:lnSpc>
                <a:spcPct val="100000"/>
              </a:lnSpc>
              <a:spcBef>
                <a:spcPts val="0"/>
              </a:spcBef>
              <a:spcAft>
                <a:spcPts val="1000"/>
              </a:spcAft>
              <a:buClrTx/>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Women with osteoporosis and a fall* </a:t>
            </a:r>
          </a:p>
          <a:p>
            <a:pPr lvl="1">
              <a:buClr>
                <a:srgbClr val="D3A791"/>
              </a:buClr>
              <a:buFont typeface="Lato" panose="020F0502020204030203" pitchFamily="34" charset="0"/>
              <a:buChar char="→"/>
              <a:defRPr/>
            </a:pPr>
            <a:r>
              <a:rPr lang="en-CA" sz="2800" dirty="0">
                <a:solidFill>
                  <a:sysClr val="windowText" lastClr="000000">
                    <a:lumMod val="75000"/>
                    <a:lumOff val="25000"/>
                  </a:sysClr>
                </a:solidFill>
                <a:latin typeface="Arial Narrow" panose="020B0606020202030204" pitchFamily="34" charset="0"/>
              </a:rPr>
              <a:t> Fracture risk: 24.8 (95% CI, 6.9-88.6; P&lt;.0001)</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48908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15557"/>
            <a:ext cx="7389845" cy="1077218"/>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High Alcohol Consumption Decreases Bone Remodeling and Increases Fracture Risk</a:t>
            </a:r>
            <a:endParaRPr kumimoji="0" lang="en-US" sz="32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CA" sz="900" dirty="0" err="1">
                <a:solidFill>
                  <a:srgbClr val="000000"/>
                </a:solidFill>
                <a:latin typeface="Arial Narrow" panose="020B0606020202030204" pitchFamily="34" charset="0"/>
              </a:rPr>
              <a:t>Kanis</a:t>
            </a:r>
            <a:r>
              <a:rPr lang="en-CA" sz="900" dirty="0">
                <a:solidFill>
                  <a:srgbClr val="000000"/>
                </a:solidFill>
                <a:latin typeface="Arial Narrow" panose="020B0606020202030204" pitchFamily="34" charset="0"/>
              </a:rPr>
              <a:t> JA, et al. </a:t>
            </a:r>
            <a:r>
              <a:rPr lang="en-CA" sz="900" i="1" dirty="0" err="1">
                <a:solidFill>
                  <a:srgbClr val="000000"/>
                </a:solidFill>
                <a:latin typeface="Arial Narrow" panose="020B0606020202030204" pitchFamily="34" charset="0"/>
              </a:rPr>
              <a:t>Osteoporos</a:t>
            </a:r>
            <a:r>
              <a:rPr lang="en-CA" sz="900" i="1" dirty="0">
                <a:solidFill>
                  <a:srgbClr val="000000"/>
                </a:solidFill>
                <a:latin typeface="Arial Narrow" panose="020B0606020202030204" pitchFamily="34" charset="0"/>
              </a:rPr>
              <a:t> Int</a:t>
            </a:r>
            <a:r>
              <a:rPr lang="en-CA" sz="900" dirty="0">
                <a:solidFill>
                  <a:srgbClr val="000000"/>
                </a:solidFill>
                <a:latin typeface="Arial Narrow" panose="020B0606020202030204" pitchFamily="34" charset="0"/>
              </a:rPr>
              <a:t>. 2005;16:737-42; </a:t>
            </a:r>
            <a:r>
              <a:rPr lang="en-US" sz="900" dirty="0" err="1">
                <a:solidFill>
                  <a:srgbClr val="000000"/>
                </a:solidFill>
                <a:latin typeface="Arial Narrow" panose="020B0606020202030204" pitchFamily="34" charset="0"/>
              </a:rPr>
              <a:t>Gaddini</a:t>
            </a:r>
            <a:r>
              <a:rPr lang="en-US" sz="900" dirty="0">
                <a:solidFill>
                  <a:srgbClr val="000000"/>
                </a:solidFill>
                <a:latin typeface="Arial Narrow" panose="020B0606020202030204" pitchFamily="34" charset="0"/>
              </a:rPr>
              <a:t> GW,  et al. </a:t>
            </a:r>
            <a:r>
              <a:rPr lang="en-US" sz="900" i="1" dirty="0">
                <a:solidFill>
                  <a:srgbClr val="000000"/>
                </a:solidFill>
                <a:latin typeface="Arial Narrow" panose="020B0606020202030204" pitchFamily="34" charset="0"/>
              </a:rPr>
              <a:t>Alcohol Clin Exp Res</a:t>
            </a:r>
            <a:r>
              <a:rPr lang="en-US" sz="900" dirty="0">
                <a:solidFill>
                  <a:srgbClr val="000000"/>
                </a:solidFill>
                <a:latin typeface="Arial Narrow" panose="020B0606020202030204" pitchFamily="34" charset="0"/>
              </a:rPr>
              <a:t>. 2016;40(4):657-71.</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3">
            <a:extLst>
              <a:ext uri="{FF2B5EF4-FFF2-40B4-BE49-F238E27FC236}">
                <a16:creationId xmlns:a16="http://schemas.microsoft.com/office/drawing/2014/main" id="{4A973142-0428-4D5C-8127-5545DC1854CF}"/>
              </a:ext>
            </a:extLst>
          </p:cNvPr>
          <p:cNvSpPr txBox="1">
            <a:spLocks/>
          </p:cNvSpPr>
          <p:nvPr/>
        </p:nvSpPr>
        <p:spPr>
          <a:xfrm>
            <a:off x="457198" y="1612373"/>
            <a:ext cx="8229600" cy="461309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Consuming &gt; 4 units of alcohol/day can double the risk of hip fracture</a:t>
            </a: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Heavy alcohol consumption is associated with:</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Decreased BMD</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Impaired bone quality </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Increased fracture risk </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Increased risk of falls </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r>
              <a:rPr kumimoji="0" lang="en-CA" sz="2400" b="1" i="1"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Likely due to a decrease in bone remodelling</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388550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EAE2C4"/>
              </a:gs>
              <a:gs pos="100000">
                <a:srgbClr val="F7F4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A16040"/>
                </a:solidFill>
                <a:latin typeface="Arial Narrow" panose="020B0606020202030204" pitchFamily="34" charset="0"/>
              </a:rPr>
              <a:t>Mitigating Potential Bias</a:t>
            </a: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
        <p:nvSpPr>
          <p:cNvPr id="8" name="Content Placeholder 2">
            <a:extLst>
              <a:ext uri="{FF2B5EF4-FFF2-40B4-BE49-F238E27FC236}">
                <a16:creationId xmlns:a16="http://schemas.microsoft.com/office/drawing/2014/main" id="{88B2BB0D-238D-4F55-82C1-98EA3B5C6D54}"/>
              </a:ext>
            </a:extLst>
          </p:cNvPr>
          <p:cNvSpPr txBox="1">
            <a:spLocks/>
          </p:cNvSpPr>
          <p:nvPr/>
        </p:nvSpPr>
        <p:spPr>
          <a:xfrm>
            <a:off x="1466001" y="1148443"/>
            <a:ext cx="7525599" cy="5529943"/>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20000"/>
              </a:lnSpc>
              <a:spcBef>
                <a:spcPct val="0"/>
              </a:spcBef>
              <a:buClr>
                <a:srgbClr val="A16040"/>
              </a:buClr>
              <a:buFont typeface="Wingdings" panose="05000000000000000000" pitchFamily="2" charset="2"/>
              <a:buChar char="§"/>
              <a:defRPr/>
            </a:pPr>
            <a:r>
              <a:rPr lang="en-US" altLang="en-US" kern="0" dirty="0">
                <a:solidFill>
                  <a:schemeClr val="tx1">
                    <a:lumMod val="75000"/>
                    <a:lumOff val="25000"/>
                  </a:schemeClr>
                </a:solidFill>
                <a:latin typeface="Arial Narrow" panose="020B0606020202030204" pitchFamily="34" charset="0"/>
                <a:cs typeface="Lato"/>
                <a:sym typeface="Arial Narrow Bold" charset="0"/>
              </a:rPr>
              <a:t>The Canadian Heart Research Centre (CHRC) and the Canadian Centre for Professional Development in Health and Medicine (CCPDHM) assesses conflict of interest with its instructors, planners, managers and other individuals who are in a position to control the content of CME activities. All relevant conflicts of interest that are identified are thoroughly vetted by the CHRC and CCPDHM for fair balance, scientific objectivity of studies utilized in this program, and patient care recommendations. The CHRC and CCPDHM is committed to providing its learners with high quality CME activities and related materials that promote improvements or quality in healthcare and not a specific proprietary business interest of a commercial interest.</a:t>
            </a:r>
            <a:endParaRPr lang="en-US" altLang="en-US" kern="0" dirty="0">
              <a:solidFill>
                <a:schemeClr val="tx1">
                  <a:lumMod val="75000"/>
                  <a:lumOff val="25000"/>
                </a:schemeClr>
              </a:solidFill>
              <a:latin typeface="Arial Narrow" panose="020B0606020202030204" pitchFamily="34" charset="0"/>
              <a:cs typeface="Lato"/>
            </a:endParaRPr>
          </a:p>
          <a:p>
            <a:pPr marL="342900" lvl="0" indent="-342900" algn="l">
              <a:lnSpc>
                <a:spcPct val="120000"/>
              </a:lnSpc>
              <a:spcBef>
                <a:spcPct val="0"/>
              </a:spcBef>
              <a:buFont typeface="Wingdings" panose="05000000000000000000" pitchFamily="2" charset="2"/>
              <a:buChar char="§"/>
              <a:defRPr/>
            </a:pPr>
            <a:endParaRPr lang="en-US" altLang="en-US" kern="0" dirty="0">
              <a:solidFill>
                <a:schemeClr val="tx1">
                  <a:lumMod val="75000"/>
                  <a:lumOff val="25000"/>
                </a:schemeClr>
              </a:solidFill>
              <a:latin typeface="Arial Narrow" panose="020B0606020202030204" pitchFamily="34" charset="0"/>
              <a:ea typeface="ヒラギノ角ゴ ProN W6" charset="-128"/>
              <a:cs typeface="Lato"/>
              <a:sym typeface="Arial Narrow Bold" charset="0"/>
            </a:endParaRPr>
          </a:p>
          <a:p>
            <a:pPr marL="342900" lvl="0" indent="-342900" algn="l">
              <a:lnSpc>
                <a:spcPct val="120000"/>
              </a:lnSpc>
              <a:spcBef>
                <a:spcPct val="0"/>
              </a:spcBef>
              <a:buClr>
                <a:srgbClr val="A16040"/>
              </a:buClr>
              <a:buFont typeface="Wingdings" panose="05000000000000000000" pitchFamily="2" charset="2"/>
              <a:buChar char="§"/>
              <a:defRPr/>
            </a:pPr>
            <a:r>
              <a:rPr lang="en-US" altLang="en-US" kern="0" dirty="0">
                <a:solidFill>
                  <a:schemeClr val="tx1">
                    <a:lumMod val="75000"/>
                    <a:lumOff val="25000"/>
                  </a:schemeClr>
                </a:solidFill>
                <a:latin typeface="Arial Narrow" panose="020B0606020202030204" pitchFamily="34" charset="0"/>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lvl="0" indent="-342900" algn="l">
              <a:lnSpc>
                <a:spcPct val="120000"/>
              </a:lnSpc>
              <a:spcBef>
                <a:spcPct val="0"/>
              </a:spcBef>
              <a:defRPr/>
            </a:pPr>
            <a:endParaRPr lang="en-US" altLang="en-US" kern="0" dirty="0">
              <a:solidFill>
                <a:schemeClr val="tx1">
                  <a:lumMod val="75000"/>
                  <a:lumOff val="25000"/>
                </a:schemeClr>
              </a:solidFill>
              <a:latin typeface="Arial Narrow" panose="020B0606020202030204" pitchFamily="34" charset="0"/>
              <a:cs typeface="Lato"/>
              <a:sym typeface="Arial Narrow Bold Italic" charset="0"/>
            </a:endParaRPr>
          </a:p>
          <a:p>
            <a:pPr marL="342900" lvl="0" indent="-342900" algn="l">
              <a:lnSpc>
                <a:spcPct val="120000"/>
              </a:lnSpc>
              <a:spcBef>
                <a:spcPct val="0"/>
              </a:spcBef>
              <a:buClr>
                <a:srgbClr val="A16040"/>
              </a:buClr>
              <a:buFont typeface="Wingdings" panose="05000000000000000000" pitchFamily="2" charset="2"/>
              <a:buChar char="§"/>
              <a:defRPr/>
            </a:pPr>
            <a:r>
              <a:rPr lang="en-US" altLang="en-US" b="1" kern="0" dirty="0">
                <a:solidFill>
                  <a:srgbClr val="A16040"/>
                </a:solidFill>
                <a:latin typeface="Arial Narrow" panose="020B0606020202030204" pitchFamily="34" charset="0"/>
                <a:cs typeface="Lato"/>
                <a:sym typeface="Arial Narrow Bold" charset="0"/>
              </a:rPr>
              <a:t>[Presenter] </a:t>
            </a:r>
            <a:r>
              <a:rPr lang="en-US" altLang="en-US" kern="0" dirty="0">
                <a:solidFill>
                  <a:schemeClr val="tx1">
                    <a:lumMod val="75000"/>
                    <a:lumOff val="25000"/>
                  </a:schemeClr>
                </a:solidFill>
                <a:latin typeface="Arial Narrow" panose="020B0606020202030204" pitchFamily="34" charset="0"/>
                <a:cs typeface="Lato"/>
                <a:sym typeface="Arial Narrow Bold" charset="0"/>
              </a:rPr>
              <a:t>has provided his disclosure information at the start of this presentation.</a:t>
            </a:r>
            <a:endParaRPr lang="en-US" altLang="en-US" kern="0" dirty="0">
              <a:solidFill>
                <a:schemeClr val="tx1">
                  <a:lumMod val="75000"/>
                  <a:lumOff val="25000"/>
                </a:schemeClr>
              </a:solidFill>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171819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115557"/>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Comorbidities Significantly Contribute to Fracture Risk</a:t>
            </a:r>
            <a:endParaRPr kumimoji="0" lang="en-US" sz="36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ADF1"/>
              </a:buClr>
              <a:defRPr/>
            </a:pPr>
            <a:r>
              <a:rPr lang="en-CA" sz="800" dirty="0">
                <a:solidFill>
                  <a:srgbClr val="000000"/>
                </a:solidFill>
                <a:latin typeface="Arial Narrow" panose="020B0606020202030204" pitchFamily="34" charset="0"/>
                <a:cs typeface="Verdana"/>
              </a:rPr>
              <a:t>*in a Cox regression model with FRAX risk factors as additional predictors.</a:t>
            </a:r>
          </a:p>
          <a:p>
            <a:pPr lvl="0">
              <a:buClr>
                <a:srgbClr val="00ADF1"/>
              </a:buClr>
              <a:defRPr/>
            </a:pPr>
            <a:r>
              <a:rPr lang="en-CA" sz="800" dirty="0">
                <a:solidFill>
                  <a:srgbClr val="000000"/>
                </a:solidFill>
                <a:latin typeface="Arial Narrow" panose="020B0606020202030204" pitchFamily="34" charset="0"/>
                <a:cs typeface="Verdana"/>
              </a:rPr>
              <a:t>†weighted value for each co-morbidity based on parameter estimates from the Cox regression model.</a:t>
            </a:r>
          </a:p>
          <a:p>
            <a:pPr lvl="0">
              <a:buClr>
                <a:srgbClr val="00ADF1"/>
              </a:buClr>
              <a:defRPr/>
            </a:pPr>
            <a:r>
              <a:rPr lang="en-CA" sz="800" dirty="0">
                <a:solidFill>
                  <a:srgbClr val="000000"/>
                </a:solidFill>
                <a:latin typeface="Arial Narrow" panose="020B0606020202030204" pitchFamily="34" charset="0"/>
                <a:cs typeface="Verdana"/>
              </a:rPr>
              <a:t>COPD: chronic obstructive pulmonary disease.</a:t>
            </a:r>
          </a:p>
          <a:p>
            <a:pPr lvl="0">
              <a:buClr>
                <a:srgbClr val="00ADF1"/>
              </a:buClr>
              <a:defRPr/>
            </a:pPr>
            <a:r>
              <a:rPr lang="en-CA" sz="800" dirty="0">
                <a:solidFill>
                  <a:srgbClr val="000000"/>
                </a:solidFill>
                <a:latin typeface="Arial Narrow" panose="020B0606020202030204" pitchFamily="34" charset="0"/>
                <a:cs typeface="Verdana"/>
              </a:rPr>
              <a:t>Dennison EM, et al. </a:t>
            </a:r>
            <a:r>
              <a:rPr lang="en-CA" sz="800" i="1" dirty="0">
                <a:solidFill>
                  <a:srgbClr val="000000"/>
                </a:solidFill>
                <a:latin typeface="Arial Narrow" panose="020B0606020202030204" pitchFamily="34" charset="0"/>
                <a:cs typeface="Verdana"/>
              </a:rPr>
              <a:t>Bone</a:t>
            </a:r>
            <a:r>
              <a:rPr lang="en-CA" sz="800" dirty="0">
                <a:solidFill>
                  <a:srgbClr val="000000"/>
                </a:solidFill>
                <a:latin typeface="Arial Narrow" panose="020B0606020202030204" pitchFamily="34" charset="0"/>
                <a:cs typeface="Verdana"/>
              </a:rPr>
              <a:t>. 2012;50(6):1288-93.</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Content Placeholder 3">
            <a:extLst>
              <a:ext uri="{FF2B5EF4-FFF2-40B4-BE49-F238E27FC236}">
                <a16:creationId xmlns:a16="http://schemas.microsoft.com/office/drawing/2014/main" id="{05F754C2-8EF8-4480-AD1E-D478A22D479B}"/>
              </a:ext>
            </a:extLst>
          </p:cNvPr>
          <p:cNvSpPr txBox="1">
            <a:spLocks/>
          </p:cNvSpPr>
          <p:nvPr/>
        </p:nvSpPr>
        <p:spPr>
          <a:xfrm>
            <a:off x="480730" y="1470338"/>
            <a:ext cx="8229600" cy="4746311"/>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28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Verdana"/>
              </a:rPr>
              <a:t>Global Longitudinal Study of Osteoporosis in Women (GLOW) </a:t>
            </a: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Co-morbidities that contributed most to fracture prediction*: </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Parkinson's disease</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Multiple sclerosis</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COPD</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Osteoarthritis</a:t>
            </a:r>
          </a:p>
          <a:p>
            <a:pPr marL="742950" marR="0" lvl="1" indent="-285750" algn="l" defTabSz="457200" rtl="0" eaLnBrk="1" fontAlgn="auto" latinLnBrk="0" hangingPunct="1">
              <a:lnSpc>
                <a:spcPct val="100000"/>
              </a:lnSpc>
              <a:spcBef>
                <a:spcPts val="0"/>
              </a:spcBef>
              <a:spcAft>
                <a:spcPts val="1000"/>
              </a:spcAft>
              <a:buClr>
                <a:srgbClr val="D3A791"/>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Heart disease</a:t>
            </a: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Increasing co-morbidity index</a:t>
            </a:r>
            <a:r>
              <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t>
            </a: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associated with increasing fracture risk</a:t>
            </a: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128349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75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75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75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15557"/>
            <a:ext cx="7389845" cy="1077218"/>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Potential Medications Contributing to Falls or Adverse Events leading to Falls in the Elderly</a:t>
            </a:r>
            <a:endParaRPr kumimoji="0" lang="en-US" sz="3200" b="1" i="0" u="none" strike="noStrike" kern="1200" cap="none" spc="0" normalizeH="0" baseline="0" noProof="0" dirty="0">
              <a:ln>
                <a:noFill/>
              </a:ln>
              <a:solidFill>
                <a:srgbClr val="392217"/>
              </a:solidFill>
              <a:effectLst/>
              <a:uLnTx/>
              <a:uFillTx/>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ADF1"/>
              </a:buClr>
              <a:defRPr/>
            </a:pPr>
            <a:r>
              <a:rPr lang="en-CA" sz="900" dirty="0">
                <a:solidFill>
                  <a:srgbClr val="000000"/>
                </a:solidFill>
                <a:latin typeface="Arial Narrow" panose="020B0606020202030204" pitchFamily="34" charset="0"/>
              </a:rPr>
              <a:t>Ruddock B. </a:t>
            </a:r>
            <a:r>
              <a:rPr lang="en-CA" sz="900" i="1" dirty="0">
                <a:solidFill>
                  <a:srgbClr val="000000"/>
                </a:solidFill>
                <a:latin typeface="Arial Narrow" panose="020B0606020202030204" pitchFamily="34" charset="0"/>
              </a:rPr>
              <a:t>DIRC</a:t>
            </a:r>
            <a:r>
              <a:rPr lang="en-CA" sz="900" dirty="0">
                <a:solidFill>
                  <a:srgbClr val="000000"/>
                </a:solidFill>
                <a:latin typeface="Arial Narrow" panose="020B0606020202030204" pitchFamily="34" charset="0"/>
              </a:rPr>
              <a:t>. 2004;137(6):17-18</a:t>
            </a:r>
            <a:r>
              <a:rPr lang="en-CA" sz="900" dirty="0">
                <a:solidFill>
                  <a:prstClr val="black">
                    <a:lumMod val="75000"/>
                    <a:lumOff val="25000"/>
                  </a:prstClr>
                </a:solidFill>
                <a:latin typeface="Arial Narrow" panose="020B0606020202030204" pitchFamily="34" charset="0"/>
              </a:rPr>
              <a:t>.</a:t>
            </a:r>
            <a:r>
              <a:rPr lang="en-CA" sz="900" i="1" dirty="0">
                <a:solidFill>
                  <a:prstClr val="black">
                    <a:lumMod val="75000"/>
                    <a:lumOff val="25000"/>
                  </a:prstClr>
                </a:solidFill>
                <a:latin typeface="Arial Narrow" panose="020B0606020202030204" pitchFamily="34" charset="0"/>
              </a:rPr>
              <a:t> </a:t>
            </a:r>
            <a:endParaRPr lang="en-CA" sz="900" dirty="0">
              <a:solidFill>
                <a:prstClr val="black">
                  <a:lumMod val="75000"/>
                  <a:lumOff val="25000"/>
                </a:prstClr>
              </a:solidFill>
              <a:latin typeface="Arial Narrow" panose="020B060602020203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DEE06013-D4AC-4145-8C9F-26B77FE557C1}"/>
              </a:ext>
            </a:extLst>
          </p:cNvPr>
          <p:cNvPicPr>
            <a:picLocks noChangeAspect="1"/>
          </p:cNvPicPr>
          <p:nvPr/>
        </p:nvPicPr>
        <p:blipFill>
          <a:blip r:embed="rId4"/>
          <a:stretch>
            <a:fillRect/>
          </a:stretch>
        </p:blipFill>
        <p:spPr>
          <a:xfrm>
            <a:off x="32929" y="2040265"/>
            <a:ext cx="9144000" cy="3546075"/>
          </a:xfrm>
          <a:prstGeom prst="rect">
            <a:avLst/>
          </a:prstGeom>
        </p:spPr>
      </p:pic>
    </p:spTree>
    <p:extLst>
      <p:ext uri="{BB962C8B-B14F-4D97-AF65-F5344CB8AC3E}">
        <p14:creationId xmlns:p14="http://schemas.microsoft.com/office/powerpoint/2010/main" val="3132555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45707"/>
            <a:ext cx="7389845" cy="1200329"/>
          </a:xfrm>
          <a:prstGeom prst="rect">
            <a:avLst/>
          </a:prstGeom>
        </p:spPr>
        <p:txBody>
          <a:bodyPr wrap="square">
            <a:spAutoFit/>
          </a:bodyPr>
          <a:lstStyle/>
          <a:p>
            <a:pPr lvl="0" defTabSz="342991">
              <a:defRPr/>
            </a:pPr>
            <a:r>
              <a:rPr lang="en-US" sz="3600" b="1" dirty="0">
                <a:solidFill>
                  <a:srgbClr val="7B4A31"/>
                </a:solidFill>
                <a:latin typeface="Arial Narrow" panose="020B0606020202030204" pitchFamily="34" charset="0"/>
              </a:rPr>
              <a:t>Checklist for Fracture and OP </a:t>
            </a:r>
          </a:p>
          <a:p>
            <a:pPr lvl="0" defTabSz="342991">
              <a:defRPr/>
            </a:pPr>
            <a:r>
              <a:rPr lang="en-US" sz="3600" b="1" dirty="0">
                <a:solidFill>
                  <a:srgbClr val="7B4A31"/>
                </a:solidFill>
                <a:latin typeface="Arial Narrow" panose="020B0606020202030204" pitchFamily="34" charset="0"/>
              </a:rPr>
              <a:t>Risk Factors</a:t>
            </a:r>
            <a:endParaRPr kumimoji="0" lang="en-US" sz="3600" b="1" i="0" u="none" strike="noStrike" kern="1200" cap="none" spc="0" normalizeH="0" baseline="0" noProof="0" dirty="0">
              <a:ln>
                <a:noFill/>
              </a:ln>
              <a:solidFill>
                <a:srgbClr val="392217"/>
              </a:solidFill>
              <a:effectLst/>
              <a:uLnTx/>
              <a:uFillTx/>
              <a:latin typeface="Arial Narrow" panose="020B060602020203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F93482"/>
              </a:buClr>
              <a:defRPr/>
            </a:pPr>
            <a:r>
              <a:rPr lang="en-US" sz="900" dirty="0">
                <a:solidFill>
                  <a:srgbClr val="000000"/>
                </a:solidFill>
                <a:latin typeface="Arial Narrow" panose="020B0606020202030204" pitchFamily="34" charset="0"/>
              </a:rPr>
              <a:t>Hodgson SF, Watts NB, et al. </a:t>
            </a:r>
            <a:r>
              <a:rPr lang="en-US" sz="900" i="1" dirty="0" err="1">
                <a:solidFill>
                  <a:srgbClr val="000000"/>
                </a:solidFill>
                <a:latin typeface="Arial Narrow" panose="020B0606020202030204" pitchFamily="34" charset="0"/>
              </a:rPr>
              <a:t>Endocr</a:t>
            </a:r>
            <a:r>
              <a:rPr lang="en-US" sz="900" i="1" dirty="0">
                <a:solidFill>
                  <a:srgbClr val="000000"/>
                </a:solidFill>
                <a:latin typeface="Arial Narrow" panose="020B0606020202030204" pitchFamily="34" charset="0"/>
              </a:rPr>
              <a:t> </a:t>
            </a:r>
            <a:r>
              <a:rPr lang="en-US" sz="900" i="1" dirty="0" err="1">
                <a:solidFill>
                  <a:srgbClr val="000000"/>
                </a:solidFill>
                <a:latin typeface="Arial Narrow" panose="020B0606020202030204" pitchFamily="34" charset="0"/>
              </a:rPr>
              <a:t>Pract</a:t>
            </a:r>
            <a:r>
              <a:rPr lang="en-US" sz="900" i="1" dirty="0">
                <a:solidFill>
                  <a:srgbClr val="000000"/>
                </a:solidFill>
                <a:latin typeface="Arial Narrow" panose="020B0606020202030204" pitchFamily="34" charset="0"/>
              </a:rPr>
              <a:t> </a:t>
            </a:r>
            <a:r>
              <a:rPr lang="en-US" sz="900" dirty="0">
                <a:solidFill>
                  <a:srgbClr val="000000"/>
                </a:solidFill>
                <a:latin typeface="Arial Narrow" panose="020B0606020202030204" pitchFamily="34" charset="0"/>
              </a:rPr>
              <a:t>2003;9:544-564; Jacobs-Kosmin D. (2011). Medscape CME. Accessed May 25th 2011. http://emedicine.medscape.com/article/330598-overview</a:t>
            </a:r>
            <a:endParaRPr lang="en-CA" sz="900" dirty="0">
              <a:solidFill>
                <a:srgbClr val="000000"/>
              </a:solidFill>
              <a:latin typeface="Arial Narrow" panose="020B060602020203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id="{5C007D3A-CF64-42FE-BC82-C19924791EC2}"/>
              </a:ext>
            </a:extLst>
          </p:cNvPr>
          <p:cNvPicPr>
            <a:picLocks noChangeAspect="1"/>
          </p:cNvPicPr>
          <p:nvPr/>
        </p:nvPicPr>
        <p:blipFill>
          <a:blip r:embed="rId4"/>
          <a:stretch>
            <a:fillRect/>
          </a:stretch>
        </p:blipFill>
        <p:spPr>
          <a:xfrm>
            <a:off x="806569" y="1563197"/>
            <a:ext cx="7530861" cy="5204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7624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lvl="0" defTabSz="342991">
              <a:defRPr/>
            </a:pPr>
            <a:r>
              <a:rPr lang="en-US" sz="4000" b="1" dirty="0">
                <a:solidFill>
                  <a:srgbClr val="7B4A31"/>
                </a:solidFill>
                <a:latin typeface="Arial Narrow" panose="020B0606020202030204" pitchFamily="34" charset="0"/>
              </a:rPr>
              <a:t>OC Guideline Recommendations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F93482"/>
              </a:buClr>
              <a:defRPr/>
            </a:pPr>
            <a:r>
              <a:rPr lang="en-US" sz="900" dirty="0">
                <a:solidFill>
                  <a:srgbClr val="000000"/>
                </a:solidFill>
                <a:latin typeface="Arial Narrow" panose="020B0606020202030204" pitchFamily="34" charset="0"/>
                <a:sym typeface="Wingdings" pitchFamily="2" charset="2"/>
              </a:rPr>
              <a:t>†</a:t>
            </a:r>
            <a:r>
              <a:rPr lang="en-US" sz="900" dirty="0">
                <a:solidFill>
                  <a:srgbClr val="000000"/>
                </a:solidFill>
                <a:latin typeface="Arial Narrow" panose="020B0606020202030204" pitchFamily="34" charset="0"/>
              </a:rPr>
              <a:t>Clinical monitoring of serum calcium levels is recommended because of higher risk of hypocalcemia; consider referral to specialist.</a:t>
            </a:r>
          </a:p>
          <a:p>
            <a:pPr lvl="0">
              <a:buClr>
                <a:srgbClr val="F93482"/>
              </a:buClr>
              <a:defRPr/>
            </a:pPr>
            <a:r>
              <a:rPr lang="en-US" sz="900" dirty="0">
                <a:solidFill>
                  <a:srgbClr val="000000"/>
                </a:solidFill>
                <a:latin typeface="Arial Narrow" panose="020B0606020202030204" pitchFamily="34" charset="0"/>
              </a:rPr>
              <a:t>Adapted from: </a:t>
            </a:r>
            <a:r>
              <a:rPr lang="en-US" sz="900" dirty="0" err="1">
                <a:solidFill>
                  <a:srgbClr val="000000"/>
                </a:solidFill>
                <a:latin typeface="Arial Narrow" panose="020B0606020202030204" pitchFamily="34" charset="0"/>
              </a:rPr>
              <a:t>Papaioannou</a:t>
            </a:r>
            <a:r>
              <a:rPr lang="en-US" sz="900" dirty="0">
                <a:solidFill>
                  <a:srgbClr val="000000"/>
                </a:solidFill>
                <a:latin typeface="Arial Narrow" panose="020B0606020202030204" pitchFamily="34" charset="0"/>
              </a:rPr>
              <a:t> A, et al. </a:t>
            </a:r>
            <a:r>
              <a:rPr lang="en-US" sz="900" i="1" dirty="0">
                <a:solidFill>
                  <a:srgbClr val="000000"/>
                </a:solidFill>
                <a:latin typeface="Arial Narrow" panose="020B0606020202030204" pitchFamily="34" charset="0"/>
              </a:rPr>
              <a:t>CMAJ</a:t>
            </a:r>
            <a:r>
              <a:rPr lang="en-US" sz="900" dirty="0">
                <a:solidFill>
                  <a:srgbClr val="000000"/>
                </a:solidFill>
                <a:latin typeface="Arial Narrow" panose="020B0606020202030204" pitchFamily="34" charset="0"/>
              </a:rPr>
              <a:t>. 2015;187(15):1135-1144.</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9" name="Table 8">
            <a:extLst>
              <a:ext uri="{FF2B5EF4-FFF2-40B4-BE49-F238E27FC236}">
                <a16:creationId xmlns:a16="http://schemas.microsoft.com/office/drawing/2014/main" id="{9D5B5904-0E38-4A56-A7E5-ED91BD82D5BE}"/>
              </a:ext>
            </a:extLst>
          </p:cNvPr>
          <p:cNvGraphicFramePr>
            <a:graphicFrameLocks noGrp="1"/>
          </p:cNvGraphicFramePr>
          <p:nvPr>
            <p:extLst>
              <p:ext uri="{D42A27DB-BD31-4B8C-83A1-F6EECF244321}">
                <p14:modId xmlns:p14="http://schemas.microsoft.com/office/powerpoint/2010/main" val="627156763"/>
              </p:ext>
            </p:extLst>
          </p:nvPr>
        </p:nvGraphicFramePr>
        <p:xfrm>
          <a:off x="252130" y="1456984"/>
          <a:ext cx="8686800" cy="4576954"/>
        </p:xfrm>
        <a:graphic>
          <a:graphicData uri="http://schemas.openxmlformats.org/drawingml/2006/table">
            <a:tbl>
              <a:tblPr/>
              <a:tblGrid>
                <a:gridCol w="228600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FFFFFF"/>
                    </a:solidFill>
                  </a:tcPr>
                </a:tc>
                <a:tc gridSpan="4">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en-US"/>
                    </a:p>
                  </a:txBody>
                  <a:tcPr/>
                </a:tc>
                <a:tc hMerge="1">
                  <a:txBody>
                    <a:bodyPr/>
                    <a:lstStyle/>
                    <a:p>
                      <a:endParaRPr lang="en-US"/>
                    </a:p>
                  </a:txBody>
                  <a:tcPr/>
                </a:tc>
                <a:tc rowSpan="2">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rgbClr val="000000"/>
                          </a:solidFill>
                          <a:effectLst/>
                          <a:latin typeface="Arial Narrow" panose="020B0606020202030204" pitchFamily="34" charset="0"/>
                        </a:rPr>
                        <a:t>Denosumab</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EAE2C4"/>
                    </a:solidFill>
                  </a:tcPr>
                </a:tc>
                <a:tc rowSpan="2">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rgbClr val="000000"/>
                          </a:solidFill>
                          <a:effectLst/>
                          <a:latin typeface="Arial Narrow" panose="020B0606020202030204" pitchFamily="34" charset="0"/>
                        </a:rPr>
                        <a:t>Teriparatide</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C9B469"/>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chemeClr val="bg2">
                              <a:lumMod val="25000"/>
                            </a:schemeClr>
                          </a:solidFill>
                          <a:effectLst/>
                          <a:latin typeface="Arial Narrow" panose="020B0606020202030204" pitchFamily="34" charset="0"/>
                        </a:rPr>
                        <a:t>Oral Branded</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chemeClr val="bg2">
                              <a:lumMod val="25000"/>
                            </a:schemeClr>
                          </a:solidFill>
                          <a:effectLst/>
                          <a:latin typeface="Arial Narrow" panose="020B0606020202030204" pitchFamily="34" charset="0"/>
                        </a:rPr>
                        <a:t>Oral Generic</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chemeClr val="bg2">
                              <a:lumMod val="25000"/>
                            </a:schemeClr>
                          </a:solidFill>
                          <a:effectLst/>
                          <a:latin typeface="Arial Narrow" panose="020B0606020202030204" pitchFamily="34" charset="0"/>
                        </a:rPr>
                        <a:t>IV</a:t>
                      </a: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E6CDC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369800">
                <a:tc gridSpan="6">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800" b="1" i="0" u="none" strike="noStrike" dirty="0">
                          <a:solidFill>
                            <a:schemeClr val="bg1"/>
                          </a:solidFill>
                          <a:effectLst/>
                          <a:latin typeface="Arial Narrow" panose="020B0606020202030204" pitchFamily="34" charset="0"/>
                        </a:rPr>
                        <a:t>OC Guideline Recommendations </a:t>
                      </a:r>
                    </a:p>
                  </a:txBody>
                  <a:tcPr marL="5300" marR="5300" marT="5300" marB="0" anchor="ctr">
                    <a:lnL>
                      <a:noFill/>
                    </a:lnL>
                    <a:lnR>
                      <a:noFill/>
                    </a:lnR>
                    <a:lnT>
                      <a:noFill/>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AB725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389712"/>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rtl="0" fontAlgn="ctr"/>
                      <a:r>
                        <a:rPr lang="en-US" sz="1400" b="1" i="0" u="none" strike="noStrike" dirty="0">
                          <a:solidFill>
                            <a:srgbClr val="000000"/>
                          </a:solidFill>
                          <a:effectLst/>
                          <a:latin typeface="Arial Narrow" panose="020B0606020202030204" pitchFamily="34" charset="0"/>
                        </a:rPr>
                        <a:t>Vertebral</a:t>
                      </a: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extLst>
                  <a:ext uri="{0D108BD9-81ED-4DB2-BD59-A6C34878D82A}">
                    <a16:rowId xmlns:a16="http://schemas.microsoft.com/office/drawing/2014/main" val="81756907"/>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rtl="0" fontAlgn="ctr"/>
                      <a:r>
                        <a:rPr lang="en-US" sz="1400" b="1" i="0" u="none" strike="noStrike" dirty="0">
                          <a:solidFill>
                            <a:srgbClr val="000000"/>
                          </a:solidFill>
                          <a:effectLst/>
                          <a:latin typeface="Arial Narrow" panose="020B0606020202030204" pitchFamily="34" charset="0"/>
                        </a:rPr>
                        <a:t>Hip</a:t>
                      </a: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a:ln>
                            <a:noFill/>
                          </a:ln>
                          <a:solidFill>
                            <a:schemeClr val="tx1">
                              <a:lumMod val="75000"/>
                              <a:lumOff val="25000"/>
                            </a:schemeClr>
                          </a:solidFill>
                          <a:effectLst/>
                          <a:latin typeface="+mn-lt"/>
                          <a:cs typeface="Helvetica" panose="020B0604020202020204" pitchFamily="34" charset="0"/>
                        </a:rPr>
                        <a:t>-</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extLst>
                  <a:ext uri="{0D108BD9-81ED-4DB2-BD59-A6C34878D82A}">
                    <a16:rowId xmlns:a16="http://schemas.microsoft.com/office/drawing/2014/main" val="3408704026"/>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rtl="0" fontAlgn="ctr"/>
                      <a:r>
                        <a:rPr lang="en-US" sz="1400" b="1" i="0" u="none" strike="noStrike" dirty="0">
                          <a:solidFill>
                            <a:srgbClr val="000000"/>
                          </a:solidFill>
                          <a:effectLst/>
                          <a:latin typeface="Arial Narrow" panose="020B0606020202030204" pitchFamily="34" charset="0"/>
                        </a:rPr>
                        <a:t>Non-vertebral</a:t>
                      </a:r>
                      <a:r>
                        <a:rPr lang="en-US" sz="1400" b="1" i="0" u="none" strike="noStrike" baseline="30000" dirty="0">
                          <a:solidFill>
                            <a:srgbClr val="000000"/>
                          </a:solidFill>
                          <a:effectLst/>
                          <a:latin typeface="Arial Narrow" panose="020B0606020202030204" pitchFamily="34" charset="0"/>
                        </a:rPr>
                        <a:t> </a:t>
                      </a:r>
                      <a:endParaRPr lang="en-US" sz="1400" b="1" i="0" u="none" strike="noStrike" dirty="0">
                        <a:solidFill>
                          <a:srgbClr val="000000"/>
                        </a:solidFill>
                        <a:effectLst/>
                        <a:latin typeface="Arial Narrow" panose="020B0606020202030204" pitchFamily="34" charset="0"/>
                      </a:endParaRP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extLst>
                  <a:ext uri="{0D108BD9-81ED-4DB2-BD59-A6C34878D82A}">
                    <a16:rowId xmlns:a16="http://schemas.microsoft.com/office/drawing/2014/main" val="1641725522"/>
                  </a:ext>
                </a:extLst>
              </a:tr>
              <a:tr h="386609">
                <a:tc gridSpan="6">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CA" sz="1600" b="1" i="0" u="none" strike="noStrike" dirty="0">
                          <a:solidFill>
                            <a:schemeClr val="bg1"/>
                          </a:solidFill>
                          <a:effectLst/>
                          <a:latin typeface="Arial Narrow" panose="020B0606020202030204" pitchFamily="34" charset="0"/>
                        </a:rPr>
                        <a:t>OC Guideline Recommendations for Long-Term Care Patients</a:t>
                      </a:r>
                    </a:p>
                  </a:txBody>
                  <a:tcPr marL="5300" marR="5300" marT="5300" marB="0" anchor="ctr">
                    <a:lnL>
                      <a:noFill/>
                    </a:lnL>
                    <a:lnR>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AB725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0478042"/>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rtl="0" fontAlgn="ctr"/>
                      <a:r>
                        <a:rPr lang="en-US" sz="1400" b="1" i="0" u="none" strike="noStrike" dirty="0">
                          <a:solidFill>
                            <a:srgbClr val="000000"/>
                          </a:solidFill>
                          <a:effectLst/>
                          <a:latin typeface="Arial Narrow" panose="020B0606020202030204" pitchFamily="34" charset="0"/>
                        </a:rPr>
                        <a:t>High Risk</a:t>
                      </a: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rPr>
                        <a:t>Suggested treatment</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extLst>
                  <a:ext uri="{0D108BD9-81ED-4DB2-BD59-A6C34878D82A}">
                    <a16:rowId xmlns:a16="http://schemas.microsoft.com/office/drawing/2014/main" val="1953231900"/>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l" rtl="0" fontAlgn="ctr"/>
                      <a:r>
                        <a:rPr lang="en-US" sz="1400" b="1" i="0" u="none" strike="noStrike" dirty="0">
                          <a:solidFill>
                            <a:srgbClr val="000000"/>
                          </a:solidFill>
                          <a:effectLst/>
                          <a:latin typeface="Arial Narrow" panose="020B0606020202030204" pitchFamily="34" charset="0"/>
                        </a:rPr>
                        <a:t>High Risk with dysphagia</a:t>
                      </a: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3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normalizeH="0" baseline="0" noProof="0" dirty="0">
                          <a:ln>
                            <a:noFill/>
                          </a:ln>
                          <a:solidFill>
                            <a:schemeClr val="tx1">
                              <a:lumMod val="75000"/>
                              <a:lumOff val="25000"/>
                            </a:schemeClr>
                          </a:solidFill>
                          <a:effectLst/>
                          <a:latin typeface="Arial Narrow" panose="020B0606020202030204" pitchFamily="34" charset="0"/>
                          <a:ea typeface="+mn-ea"/>
                          <a:cs typeface="Helvetica" panose="020B0604020202020204" pitchFamily="34" charset="0"/>
                        </a:rPr>
                        <a:t>Suggested treatment</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extLst>
                  <a:ext uri="{0D108BD9-81ED-4DB2-BD59-A6C34878D82A}">
                    <a16:rowId xmlns:a16="http://schemas.microsoft.com/office/drawing/2014/main" val="1413951468"/>
                  </a:ext>
                </a:extLst>
              </a:tr>
              <a:tr h="4572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Arial Narrow" panose="020B0606020202030204" pitchFamily="34" charset="0"/>
                        </a:rPr>
                        <a:t>High Risk with </a:t>
                      </a:r>
                      <a:r>
                        <a:rPr lang="en-US" sz="1400" b="1" i="0" u="none" strike="noStrike" dirty="0" err="1">
                          <a:solidFill>
                            <a:srgbClr val="000000"/>
                          </a:solidFill>
                          <a:effectLst/>
                          <a:latin typeface="Arial Narrow" panose="020B0606020202030204" pitchFamily="34" charset="0"/>
                        </a:rPr>
                        <a:t>CrCl</a:t>
                      </a:r>
                      <a:r>
                        <a:rPr lang="en-US" sz="1400" b="1" i="0" u="none" strike="noStrike" dirty="0">
                          <a:solidFill>
                            <a:srgbClr val="000000"/>
                          </a:solidFill>
                          <a:effectLst/>
                          <a:latin typeface="Arial Narrow" panose="020B0606020202030204" pitchFamily="34" charset="0"/>
                        </a:rPr>
                        <a:t> &lt;30 mL/min</a:t>
                      </a:r>
                    </a:p>
                  </a:txBody>
                  <a:tcPr marL="5300" marR="5300" marT="5300" marB="0" anchor="ctr">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 </a:t>
                      </a:r>
                      <a:r>
                        <a:rPr kumimoji="0" lang="en-US" sz="2400" b="1" i="0" u="none" strike="noStrike" cap="none" normalizeH="0" baseline="4000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4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extLst>
                  <a:ext uri="{0D108BD9-81ED-4DB2-BD59-A6C34878D82A}">
                    <a16:rowId xmlns:a16="http://schemas.microsoft.com/office/drawing/2014/main" val="3651394257"/>
                  </a:ext>
                </a:extLst>
              </a:tr>
            </a:tbl>
          </a:graphicData>
        </a:graphic>
      </p:graphicFrame>
    </p:spTree>
    <p:extLst>
      <p:ext uri="{BB962C8B-B14F-4D97-AF65-F5344CB8AC3E}">
        <p14:creationId xmlns:p14="http://schemas.microsoft.com/office/powerpoint/2010/main" val="3948438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34607"/>
            <a:ext cx="7389845" cy="1077218"/>
          </a:xfrm>
          <a:prstGeom prst="rect">
            <a:avLst/>
          </a:prstGeom>
        </p:spPr>
        <p:txBody>
          <a:bodyPr wrap="square">
            <a:spAutoFit/>
          </a:bodyPr>
          <a:lstStyle/>
          <a:p>
            <a:pPr lvl="0" defTabSz="342991">
              <a:defRPr/>
            </a:pPr>
            <a:r>
              <a:rPr lang="en-US" sz="3200" b="1" dirty="0">
                <a:solidFill>
                  <a:srgbClr val="7B4A31"/>
                </a:solidFill>
                <a:latin typeface="Arial Narrow" panose="020B0606020202030204" pitchFamily="34" charset="0"/>
              </a:rPr>
              <a:t>BMD Responses to Antiresorptive Therapy at</a:t>
            </a:r>
          </a:p>
          <a:p>
            <a:pPr lvl="0" defTabSz="342991">
              <a:defRPr/>
            </a:pPr>
            <a:r>
              <a:rPr lang="en-US" sz="3200" b="1" dirty="0">
                <a:solidFill>
                  <a:srgbClr val="7B4A31"/>
                </a:solidFill>
                <a:latin typeface="Arial Narrow" panose="020B0606020202030204" pitchFamily="34" charset="0"/>
              </a:rPr>
              <a:t>3 years in Pivotal Clinical Trials</a:t>
            </a:r>
          </a:p>
        </p:txBody>
      </p:sp>
      <p:sp>
        <p:nvSpPr>
          <p:cNvPr id="61" name="Rectangle 60">
            <a:extLst>
              <a:ext uri="{FF2B5EF4-FFF2-40B4-BE49-F238E27FC236}">
                <a16:creationId xmlns:a16="http://schemas.microsoft.com/office/drawing/2014/main" id="{294C6EA1-186D-461A-9C48-DD7984A5290C}"/>
              </a:ext>
            </a:extLst>
          </p:cNvPr>
          <p:cNvSpPr/>
          <p:nvPr/>
        </p:nvSpPr>
        <p:spPr>
          <a:xfrm>
            <a:off x="-13882" y="6382812"/>
            <a:ext cx="9145436"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hangingPunct="0">
              <a:buClr>
                <a:srgbClr val="EDE047"/>
              </a:buClr>
              <a:defRPr/>
            </a:pPr>
            <a:r>
              <a:rPr lang="en-CA" sz="900" dirty="0">
                <a:solidFill>
                  <a:srgbClr val="000000"/>
                </a:solidFill>
                <a:latin typeface="Arial Narrow" panose="020B0606020202030204" pitchFamily="34" charset="0"/>
              </a:rPr>
              <a:t>1. Black DM, et al. </a:t>
            </a:r>
            <a:r>
              <a:rPr lang="en-CA" sz="900" i="1" dirty="0">
                <a:solidFill>
                  <a:srgbClr val="000000"/>
                </a:solidFill>
                <a:latin typeface="Arial Narrow" panose="020B0606020202030204" pitchFamily="34" charset="0"/>
              </a:rPr>
              <a:t>Lancet</a:t>
            </a:r>
            <a:r>
              <a:rPr lang="en-CA" sz="900" dirty="0">
                <a:solidFill>
                  <a:srgbClr val="000000"/>
                </a:solidFill>
                <a:latin typeface="Arial Narrow" panose="020B0606020202030204" pitchFamily="34" charset="0"/>
              </a:rPr>
              <a:t>. 1996;348:1535-1541 (FIT 1); 2. </a:t>
            </a:r>
            <a:r>
              <a:rPr lang="en-CA" sz="900" dirty="0" err="1">
                <a:solidFill>
                  <a:srgbClr val="000000"/>
                </a:solidFill>
                <a:latin typeface="Arial Narrow" panose="020B0606020202030204" pitchFamily="34" charset="0"/>
              </a:rPr>
              <a:t>Reginster</a:t>
            </a:r>
            <a:r>
              <a:rPr lang="en-CA" sz="900" dirty="0">
                <a:solidFill>
                  <a:srgbClr val="000000"/>
                </a:solidFill>
                <a:latin typeface="Arial Narrow" panose="020B0606020202030204" pitchFamily="34" charset="0"/>
              </a:rPr>
              <a:t> J, et al. </a:t>
            </a:r>
            <a:r>
              <a:rPr lang="en-CA" sz="900" i="1" dirty="0" err="1">
                <a:solidFill>
                  <a:srgbClr val="000000"/>
                </a:solidFill>
                <a:latin typeface="Arial Narrow" panose="020B0606020202030204" pitchFamily="34" charset="0"/>
              </a:rPr>
              <a:t>Osteoporos</a:t>
            </a:r>
            <a:r>
              <a:rPr lang="en-CA" sz="900" i="1" dirty="0">
                <a:solidFill>
                  <a:srgbClr val="000000"/>
                </a:solidFill>
                <a:latin typeface="Arial Narrow" panose="020B0606020202030204" pitchFamily="34" charset="0"/>
              </a:rPr>
              <a:t> Int</a:t>
            </a:r>
            <a:r>
              <a:rPr lang="en-CA" sz="900" dirty="0">
                <a:solidFill>
                  <a:srgbClr val="000000"/>
                </a:solidFill>
                <a:latin typeface="Arial Narrow" panose="020B0606020202030204" pitchFamily="34" charset="0"/>
              </a:rPr>
              <a:t>. 2000;11(1):83-91 (VERT-MN); 3. Actonel/Actonel DR (risedronate sodium)                                                                                  Product Monograph. Sanofi-Aventis Canada Inc. Laval, QC. July 15, 2011; 4. Black DM,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Engl</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2007;356:1809-1822. (HORIZON); 5. Cummings SR,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2009;361:756-765 (FREEDOM).</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0" name="Table 9">
            <a:extLst>
              <a:ext uri="{FF2B5EF4-FFF2-40B4-BE49-F238E27FC236}">
                <a16:creationId xmlns:a16="http://schemas.microsoft.com/office/drawing/2014/main" id="{7E648AD2-4493-49CF-8537-0B8DAB06518C}"/>
              </a:ext>
            </a:extLst>
          </p:cNvPr>
          <p:cNvGraphicFramePr>
            <a:graphicFrameLocks noGrp="1"/>
          </p:cNvGraphicFramePr>
          <p:nvPr>
            <p:extLst>
              <p:ext uri="{D42A27DB-BD31-4B8C-83A1-F6EECF244321}">
                <p14:modId xmlns:p14="http://schemas.microsoft.com/office/powerpoint/2010/main" val="3965745186"/>
              </p:ext>
            </p:extLst>
          </p:nvPr>
        </p:nvGraphicFramePr>
        <p:xfrm>
          <a:off x="218492" y="2277465"/>
          <a:ext cx="8500320" cy="2811105"/>
        </p:xfrm>
        <a:graphic>
          <a:graphicData uri="http://schemas.openxmlformats.org/drawingml/2006/table">
            <a:tbl>
              <a:tblPr/>
              <a:tblGrid>
                <a:gridCol w="2560320">
                  <a:extLst>
                    <a:ext uri="{9D8B030D-6E8A-4147-A177-3AD203B41FA5}">
                      <a16:colId xmlns:a16="http://schemas.microsoft.com/office/drawing/2014/main" val="2874337281"/>
                    </a:ext>
                  </a:extLst>
                </a:gridCol>
                <a:gridCol w="1188000">
                  <a:extLst>
                    <a:ext uri="{9D8B030D-6E8A-4147-A177-3AD203B41FA5}">
                      <a16:colId xmlns:a16="http://schemas.microsoft.com/office/drawing/2014/main" val="4160748547"/>
                    </a:ext>
                  </a:extLst>
                </a:gridCol>
                <a:gridCol w="1188000">
                  <a:extLst>
                    <a:ext uri="{9D8B030D-6E8A-4147-A177-3AD203B41FA5}">
                      <a16:colId xmlns:a16="http://schemas.microsoft.com/office/drawing/2014/main" val="382640138"/>
                    </a:ext>
                  </a:extLst>
                </a:gridCol>
                <a:gridCol w="1188000">
                  <a:extLst>
                    <a:ext uri="{9D8B030D-6E8A-4147-A177-3AD203B41FA5}">
                      <a16:colId xmlns:a16="http://schemas.microsoft.com/office/drawing/2014/main" val="1623803189"/>
                    </a:ext>
                  </a:extLst>
                </a:gridCol>
                <a:gridCol w="1188000">
                  <a:extLst>
                    <a:ext uri="{9D8B030D-6E8A-4147-A177-3AD203B41FA5}">
                      <a16:colId xmlns:a16="http://schemas.microsoft.com/office/drawing/2014/main" val="2476488955"/>
                    </a:ext>
                  </a:extLst>
                </a:gridCol>
                <a:gridCol w="1188000">
                  <a:extLst>
                    <a:ext uri="{9D8B030D-6E8A-4147-A177-3AD203B41FA5}">
                      <a16:colId xmlns:a16="http://schemas.microsoft.com/office/drawing/2014/main" val="3404722306"/>
                    </a:ext>
                  </a:extLst>
                </a:gridCol>
              </a:tblGrid>
              <a:tr h="453846">
                <a:tc row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Arial Narrow" panose="020B0606020202030204" pitchFamily="34" charset="0"/>
                        </a:rPr>
                        <a:t> </a:t>
                      </a:r>
                      <a:r>
                        <a:rPr kumimoji="0" lang="en-CA"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vs. Placebo from Baseline</a:t>
                      </a:r>
                    </a:p>
                  </a:txBody>
                  <a:tcPr marL="5300" marR="5300" marT="530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AB7259"/>
                    </a:solidFill>
                  </a:tcPr>
                </a:tc>
                <a:tc gridSpan="5">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5114403"/>
                  </a:ext>
                </a:extLst>
              </a:tr>
              <a:tr h="257739">
                <a:tc vMerge="1">
                  <a:txBody>
                    <a:bodyPr/>
                    <a:lstStyle/>
                    <a:p>
                      <a:endParaRPr lang="en-US"/>
                    </a:p>
                  </a:txBody>
                  <a:tcPr/>
                </a:tc>
                <a:tc gridSpan="4">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bg2">
                        <a:lumMod val="25000"/>
                      </a:schemeClr>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(FREEDOM)</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AE2C4"/>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(FIT 1)</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Risedronate</a:t>
                      </a:r>
                      <a:b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b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 mg Daily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(VERT-MN)</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lnTlToBr w="12700" cmpd="sng">
                      <a:noFill/>
                      <a:prstDash val="solid"/>
                    </a:lnTlToBr>
                    <a:lnBlToTr w="12700" cmpd="sng">
                      <a:noFill/>
                      <a:prstDash val="solid"/>
                    </a:lnBlToTr>
                    <a:solidFill>
                      <a:srgbClr val="C9B469"/>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lnTlToBr w="12700" cmpd="sng">
                      <a:noFill/>
                      <a:prstDash val="solid"/>
                    </a:lnTlToBr>
                    <a:lnBlToTr w="12700" cmpd="sng">
                      <a:noFill/>
                      <a:prstDash val="solid"/>
                    </a:lnBlToTr>
                    <a:solidFill>
                      <a:srgbClr val="C9B469"/>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Zoledronic</a:t>
                      </a: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(HORIZON)</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lnTlToBr w="12700" cmpd="sng">
                      <a:noFill/>
                      <a:prstDash val="solid"/>
                    </a:lnTlToBr>
                    <a:lnBlToTr w="12700" cmpd="sng">
                      <a:noFill/>
                      <a:prstDash val="solid"/>
                    </a:lnBlToTr>
                    <a:solidFill>
                      <a:srgbClr val="E6CDC0"/>
                    </a:solidFill>
                  </a:tcPr>
                </a:tc>
                <a:tc vMerge="1">
                  <a:txBody>
                    <a:bodyPr/>
                    <a:lstStyle/>
                    <a:p>
                      <a:endParaRPr lang="en-US"/>
                    </a:p>
                  </a:txBody>
                  <a:tcPr/>
                </a:tc>
                <a:extLst>
                  <a:ext uri="{0D108BD9-81ED-4DB2-BD59-A6C34878D82A}">
                    <a16:rowId xmlns:a16="http://schemas.microsoft.com/office/drawing/2014/main" val="986509406"/>
                  </a:ext>
                </a:extLst>
              </a:tr>
              <a:tr h="6840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5300" marR="5300" marT="5300" marB="0"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6.2%</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5.9%</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5.2% </a:t>
                      </a:r>
                    </a:p>
                    <a:p>
                      <a:pPr marL="0" marR="0" lvl="0" indent="0" algn="ctr"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at 24</a:t>
                      </a:r>
                      <a:r>
                        <a:rPr lang="en-CA" sz="1200" baseline="0" dirty="0">
                          <a:latin typeface="Arial Narrow" panose="020B0606020202030204" pitchFamily="34" charset="0"/>
                        </a:rPr>
                        <a:t> months</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6.7%</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8.8%</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extLst>
                  <a:ext uri="{0D108BD9-81ED-4DB2-BD59-A6C34878D82A}">
                    <a16:rowId xmlns:a16="http://schemas.microsoft.com/office/drawing/2014/main" val="81756907"/>
                  </a:ext>
                </a:extLst>
              </a:tr>
              <a:tr h="6840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 BMD</a:t>
                      </a:r>
                    </a:p>
                  </a:txBody>
                  <a:tcPr marL="5300" marR="5300" marT="5300" marB="0" anchor="ctr">
                    <a:lnL w="12700" cap="flat" cmpd="sng" algn="ctr">
                      <a:solidFill>
                        <a:schemeClr val="tx1"/>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4.1%</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3.1%</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N/A</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5.1%</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CDC0">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5.2%</a:t>
                      </a:r>
                    </a:p>
                  </a:txBody>
                  <a:tcPr marL="85395" marR="85395" anchor="ctr" anchorCtr="1" horzOverflow="overflow">
                    <a:lnL w="12700" cap="flat" cmpd="sng" algn="ctr">
                      <a:solidFill>
                        <a:srgbClr val="FFFFFF">
                          <a:lumMod val="75000"/>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extLst>
                  <a:ext uri="{0D108BD9-81ED-4DB2-BD59-A6C34878D82A}">
                    <a16:rowId xmlns:a16="http://schemas.microsoft.com/office/drawing/2014/main" val="3408704026"/>
                  </a:ext>
                </a:extLst>
              </a:tr>
            </a:tbl>
          </a:graphicData>
        </a:graphic>
      </p:graphicFrame>
      <p:pic>
        <p:nvPicPr>
          <p:cNvPr id="8" name="Graphic 7" descr="Circle with right arrow">
            <a:hlinkClick r:id="rId4" action="ppaction://hlinksldjump"/>
            <a:extLst>
              <a:ext uri="{FF2B5EF4-FFF2-40B4-BE49-F238E27FC236}">
                <a16:creationId xmlns:a16="http://schemas.microsoft.com/office/drawing/2014/main" id="{398381CA-07DA-4465-9E86-7B84C7C481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812" y="6015918"/>
            <a:ext cx="324000" cy="324000"/>
          </a:xfrm>
          <a:prstGeom prst="rect">
            <a:avLst/>
          </a:prstGeom>
        </p:spPr>
      </p:pic>
    </p:spTree>
    <p:extLst>
      <p:ext uri="{BB962C8B-B14F-4D97-AF65-F5344CB8AC3E}">
        <p14:creationId xmlns:p14="http://schemas.microsoft.com/office/powerpoint/2010/main" val="198504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4</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092378"/>
            <a:ext cx="5611230" cy="2583400"/>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How do we evaluate fracture risk in older men, and what are the therapeutic options?</a:t>
            </a:r>
          </a:p>
        </p:txBody>
      </p:sp>
    </p:spTree>
    <p:extLst>
      <p:ext uri="{BB962C8B-B14F-4D97-AF65-F5344CB8AC3E}">
        <p14:creationId xmlns:p14="http://schemas.microsoft.com/office/powerpoint/2010/main" val="2833914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774083"/>
            <a:ext cx="7021933" cy="1200329"/>
          </a:xfrm>
          <a:prstGeom prst="rect">
            <a:avLst/>
          </a:prstGeom>
        </p:spPr>
        <p:txBody>
          <a:bodyPr wrap="square">
            <a:spAutoFit/>
          </a:bodyPr>
          <a:lstStyle/>
          <a:p>
            <a:pPr lvl="0">
              <a:spcBef>
                <a:spcPts val="1000"/>
              </a:spcBef>
            </a:pPr>
            <a:r>
              <a:rPr lang="en-US" sz="2400" b="1" dirty="0">
                <a:solidFill>
                  <a:prstClr val="black">
                    <a:lumMod val="65000"/>
                    <a:lumOff val="35000"/>
                  </a:prstClr>
                </a:solidFill>
                <a:latin typeface="Arial Narrow" panose="020B0606020202030204" pitchFamily="34" charset="0"/>
              </a:rPr>
              <a:t>Identify social, clinical and diagnostic risk factors which further increase the risk of fractures specific to male patients </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3427253"/>
            <a:ext cx="6810099" cy="830997"/>
          </a:xfrm>
          <a:prstGeom prst="rect">
            <a:avLst/>
          </a:prstGeom>
        </p:spPr>
        <p:txBody>
          <a:bodyPr wrap="square">
            <a:spAutoFit/>
          </a:bodyPr>
          <a:lstStyle/>
          <a:p>
            <a:pPr lvl="0">
              <a:spcBef>
                <a:spcPts val="1000"/>
              </a:spcBef>
            </a:pPr>
            <a:r>
              <a:rPr lang="en-US" sz="2400" b="1" dirty="0">
                <a:solidFill>
                  <a:prstClr val="black">
                    <a:lumMod val="65000"/>
                    <a:lumOff val="35000"/>
                  </a:prstClr>
                </a:solidFill>
                <a:latin typeface="Arial Narrow" panose="020B0606020202030204" pitchFamily="34" charset="0"/>
              </a:rPr>
              <a:t>Apply evidence-based management protocols to prevent future fractures in male patients </a:t>
            </a:r>
          </a:p>
        </p:txBody>
      </p:sp>
      <p:sp>
        <p:nvSpPr>
          <p:cNvPr id="66" name="Rectangle 65">
            <a:extLst>
              <a:ext uri="{FF2B5EF4-FFF2-40B4-BE49-F238E27FC236}">
                <a16:creationId xmlns:a16="http://schemas.microsoft.com/office/drawing/2014/main" id="{1DFCE6F9-B665-46F0-9FBE-1AA845F594E0}"/>
              </a:ext>
            </a:extLst>
          </p:cNvPr>
          <p:cNvSpPr/>
          <p:nvPr/>
        </p:nvSpPr>
        <p:spPr>
          <a:xfrm>
            <a:off x="1811824" y="4809309"/>
            <a:ext cx="6810099" cy="1200329"/>
          </a:xfrm>
          <a:prstGeom prst="rect">
            <a:avLst/>
          </a:prstGeom>
        </p:spPr>
        <p:txBody>
          <a:bodyPr wrap="square">
            <a:spAutoFit/>
          </a:bodyPr>
          <a:lstStyle/>
          <a:p>
            <a:pPr lvl="0">
              <a:spcBef>
                <a:spcPts val="1000"/>
              </a:spcBef>
            </a:pPr>
            <a:r>
              <a:rPr lang="en-US" sz="2400" b="1" dirty="0">
                <a:solidFill>
                  <a:prstClr val="black">
                    <a:lumMod val="65000"/>
                    <a:lumOff val="35000"/>
                  </a:prstClr>
                </a:solidFill>
                <a:latin typeface="Arial Narrow" panose="020B0606020202030204" pitchFamily="34" charset="0"/>
              </a:rPr>
              <a:t>Assess patients on treatment for occurrence of side effects and select appropriate therapies based on the patient characteristics </a:t>
            </a:r>
          </a:p>
        </p:txBody>
      </p:sp>
    </p:spTree>
    <p:extLst>
      <p:ext uri="{BB962C8B-B14F-4D97-AF65-F5344CB8AC3E}">
        <p14:creationId xmlns:p14="http://schemas.microsoft.com/office/powerpoint/2010/main" val="384273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1848360"/>
            <a:ext cx="8651631" cy="757130"/>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How do we evaluate fracture risk in older men, and what are the therapeutic options?</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4</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019716"/>
            <a:ext cx="8340969" cy="1656479"/>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Osteoporotic fractures occur in men approximately one third as frequently as women but fractures in men have greater morbidity and mortality compared to women. BMD T-scores in men are calculated from a female reference databases, which can be used in FRAX to determine the 10-year fracture risk and to identify candidates for osteoporosis pharmacotherapy. Treatments include bisphosphonate, denosumab, and teriparatide.</a:t>
            </a:r>
          </a:p>
        </p:txBody>
      </p:sp>
    </p:spTree>
    <p:extLst>
      <p:ext uri="{BB962C8B-B14F-4D97-AF65-F5344CB8AC3E}">
        <p14:creationId xmlns:p14="http://schemas.microsoft.com/office/powerpoint/2010/main" val="73494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person wearing a suit and tie&#10;&#10;Description generated with very high confidence">
            <a:extLst>
              <a:ext uri="{FF2B5EF4-FFF2-40B4-BE49-F238E27FC236}">
                <a16:creationId xmlns:a16="http://schemas.microsoft.com/office/drawing/2014/main" id="{6E7B4FD9-1129-4117-A4C5-70ED01E2DCA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6004" y="13278"/>
            <a:ext cx="4508893" cy="6763340"/>
          </a:xfrm>
          <a:prstGeom prst="rect">
            <a:avLst/>
          </a:prstGeom>
        </p:spPr>
      </p:pic>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32" name="TextBox 31">
            <a:extLst>
              <a:ext uri="{FF2B5EF4-FFF2-40B4-BE49-F238E27FC236}">
                <a16:creationId xmlns:a16="http://schemas.microsoft.com/office/drawing/2014/main" id="{B3C10FD9-6D2E-42B4-A8C9-A5D99C73A2DD}"/>
              </a:ext>
            </a:extLst>
          </p:cNvPr>
          <p:cNvSpPr txBox="1"/>
          <p:nvPr/>
        </p:nvSpPr>
        <p:spPr>
          <a:xfrm>
            <a:off x="1075117" y="775912"/>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55" name="Rectangle 54">
            <a:extLst>
              <a:ext uri="{FF2B5EF4-FFF2-40B4-BE49-F238E27FC236}">
                <a16:creationId xmlns:a16="http://schemas.microsoft.com/office/drawing/2014/main" id="{6DDB31A1-726D-4FFC-9459-1C2620325087}"/>
              </a:ext>
            </a:extLst>
          </p:cNvPr>
          <p:cNvSpPr/>
          <p:nvPr/>
        </p:nvSpPr>
        <p:spPr>
          <a:xfrm>
            <a:off x="3752391" y="1284214"/>
            <a:ext cx="5214071" cy="446884"/>
          </a:xfrm>
          <a:prstGeom prst="rect">
            <a:avLst/>
          </a:prstGeom>
          <a:solidFill>
            <a:srgbClr val="D5C485">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James’ History</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56" name="Rectangle 55">
            <a:extLst>
              <a:ext uri="{FF2B5EF4-FFF2-40B4-BE49-F238E27FC236}">
                <a16:creationId xmlns:a16="http://schemas.microsoft.com/office/drawing/2014/main" id="{B718C966-3C56-4CA0-B2FB-84731926E9F0}"/>
              </a:ext>
            </a:extLst>
          </p:cNvPr>
          <p:cNvSpPr/>
          <p:nvPr/>
        </p:nvSpPr>
        <p:spPr>
          <a:xfrm>
            <a:off x="3752391" y="1689595"/>
            <a:ext cx="5214071" cy="979797"/>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2721F322-F77E-4775-9A8B-8E0F3F23F8C6}"/>
              </a:ext>
            </a:extLst>
          </p:cNvPr>
          <p:cNvSpPr/>
          <p:nvPr/>
        </p:nvSpPr>
        <p:spPr>
          <a:xfrm>
            <a:off x="3935591" y="1810418"/>
            <a:ext cx="1039860" cy="768293"/>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9" name="TextBox 58">
            <a:extLst>
              <a:ext uri="{FF2B5EF4-FFF2-40B4-BE49-F238E27FC236}">
                <a16:creationId xmlns:a16="http://schemas.microsoft.com/office/drawing/2014/main" id="{AC4DB992-4116-4872-A8C2-F65CC477F662}"/>
              </a:ext>
            </a:extLst>
          </p:cNvPr>
          <p:cNvSpPr txBox="1"/>
          <p:nvPr/>
        </p:nvSpPr>
        <p:spPr>
          <a:xfrm>
            <a:off x="5114821" y="1742277"/>
            <a:ext cx="3851641"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Follow-up visit post recent hip fracture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History of COPD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Previous smoker </a:t>
            </a:r>
          </a:p>
        </p:txBody>
      </p:sp>
      <p:sp>
        <p:nvSpPr>
          <p:cNvPr id="60" name="Rectangle 59">
            <a:extLst>
              <a:ext uri="{FF2B5EF4-FFF2-40B4-BE49-F238E27FC236}">
                <a16:creationId xmlns:a16="http://schemas.microsoft.com/office/drawing/2014/main" id="{814E3022-62FF-48D3-857F-480874D45432}"/>
              </a:ext>
            </a:extLst>
          </p:cNvPr>
          <p:cNvSpPr/>
          <p:nvPr/>
        </p:nvSpPr>
        <p:spPr>
          <a:xfrm>
            <a:off x="3743857" y="2931255"/>
            <a:ext cx="5214071" cy="446884"/>
          </a:xfrm>
          <a:prstGeom prst="rect">
            <a:avLst/>
          </a:prstGeom>
          <a:solidFill>
            <a:srgbClr val="EAE2C4">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Physical Exam &amp; Tests</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481D69CD-7F1F-4E7A-BBCE-27085167659D}"/>
              </a:ext>
            </a:extLst>
          </p:cNvPr>
          <p:cNvSpPr/>
          <p:nvPr/>
        </p:nvSpPr>
        <p:spPr>
          <a:xfrm>
            <a:off x="3743857" y="3336637"/>
            <a:ext cx="5214071" cy="1111538"/>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AFFC6364-6A15-4D82-8221-E3B28E623B9C}"/>
              </a:ext>
            </a:extLst>
          </p:cNvPr>
          <p:cNvSpPr txBox="1"/>
          <p:nvPr/>
        </p:nvSpPr>
        <p:spPr>
          <a:xfrm>
            <a:off x="5106287" y="3490918"/>
            <a:ext cx="3851641"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Noted height loss (3 cm)</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Esophageal abnormalities due to GERD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Femoral Neck T-score: -2.4</a:t>
            </a:r>
          </a:p>
        </p:txBody>
      </p:sp>
      <p:sp>
        <p:nvSpPr>
          <p:cNvPr id="64" name="Rectangle 63">
            <a:extLst>
              <a:ext uri="{FF2B5EF4-FFF2-40B4-BE49-F238E27FC236}">
                <a16:creationId xmlns:a16="http://schemas.microsoft.com/office/drawing/2014/main" id="{368F77C8-F225-4B7A-85D5-79DD11FDB3EF}"/>
              </a:ext>
            </a:extLst>
          </p:cNvPr>
          <p:cNvSpPr/>
          <p:nvPr/>
        </p:nvSpPr>
        <p:spPr>
          <a:xfrm>
            <a:off x="3752391" y="4707412"/>
            <a:ext cx="5214071" cy="446884"/>
          </a:xfrm>
          <a:prstGeom prst="rect">
            <a:avLst/>
          </a:prstGeom>
          <a:solidFill>
            <a:srgbClr val="EAE2C4">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Medications</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65" name="Rectangle 64">
            <a:extLst>
              <a:ext uri="{FF2B5EF4-FFF2-40B4-BE49-F238E27FC236}">
                <a16:creationId xmlns:a16="http://schemas.microsoft.com/office/drawing/2014/main" id="{3EB5895F-4EE2-488F-89F7-F90F7AD46352}"/>
              </a:ext>
            </a:extLst>
          </p:cNvPr>
          <p:cNvSpPr/>
          <p:nvPr/>
        </p:nvSpPr>
        <p:spPr>
          <a:xfrm>
            <a:off x="3743856" y="5099459"/>
            <a:ext cx="5214071" cy="1040083"/>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526FB67B-5A8B-4BA8-9A30-411A7610715B}"/>
              </a:ext>
            </a:extLst>
          </p:cNvPr>
          <p:cNvSpPr txBox="1"/>
          <p:nvPr/>
        </p:nvSpPr>
        <p:spPr>
          <a:xfrm>
            <a:off x="5106287" y="5210479"/>
            <a:ext cx="3891752"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Long-acting ß2-agonists (LABAs) and long-acting muscarinic antagonists (LAMAs)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Statin, PPI</a:t>
            </a:r>
          </a:p>
        </p:txBody>
      </p:sp>
      <p:sp>
        <p:nvSpPr>
          <p:cNvPr id="67" name="Rectangle 66">
            <a:extLst>
              <a:ext uri="{FF2B5EF4-FFF2-40B4-BE49-F238E27FC236}">
                <a16:creationId xmlns:a16="http://schemas.microsoft.com/office/drawing/2014/main" id="{F48782EA-3CD8-478A-AC60-CD72A0C5D097}"/>
              </a:ext>
            </a:extLst>
          </p:cNvPr>
          <p:cNvSpPr/>
          <p:nvPr/>
        </p:nvSpPr>
        <p:spPr>
          <a:xfrm>
            <a:off x="3938952" y="3486274"/>
            <a:ext cx="1039860" cy="876395"/>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69" name="Rectangle 68">
            <a:extLst>
              <a:ext uri="{FF2B5EF4-FFF2-40B4-BE49-F238E27FC236}">
                <a16:creationId xmlns:a16="http://schemas.microsoft.com/office/drawing/2014/main" id="{07412EDE-94D7-4161-BBA9-034AB26B96D6}"/>
              </a:ext>
            </a:extLst>
          </p:cNvPr>
          <p:cNvSpPr/>
          <p:nvPr/>
        </p:nvSpPr>
        <p:spPr>
          <a:xfrm>
            <a:off x="3944125" y="5236170"/>
            <a:ext cx="1039860" cy="719103"/>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4224105" y="1925922"/>
            <a:ext cx="500258" cy="533341"/>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4187126" y="3633979"/>
            <a:ext cx="515506" cy="602016"/>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3439" y="5334051"/>
            <a:ext cx="560861" cy="560861"/>
          </a:xfrm>
          <a:prstGeom prst="rect">
            <a:avLst/>
          </a:prstGeom>
        </p:spPr>
      </p:pic>
    </p:spTree>
    <p:extLst>
      <p:ext uri="{BB962C8B-B14F-4D97-AF65-F5344CB8AC3E}">
        <p14:creationId xmlns:p14="http://schemas.microsoft.com/office/powerpoint/2010/main" val="32754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9" grpId="0"/>
      <p:bldP spid="60" grpId="0" animBg="1"/>
      <p:bldP spid="62" grpId="0" animBg="1"/>
      <p:bldP spid="63" grpId="0"/>
      <p:bldP spid="64" grpId="0" animBg="1"/>
      <p:bldP spid="65" grpId="0" animBg="1"/>
      <p:bldP spid="66" grpId="0"/>
      <p:bldP spid="67" grpId="0" animBg="1"/>
      <p:bldP spid="69" grpId="0" animBg="1"/>
      <p:bldP spid="27"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73402"/>
            <a:ext cx="7389845" cy="76944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Men and Osteoporosis</a:t>
            </a:r>
            <a:endParaRPr kumimoji="0" lang="en-US" sz="24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Crilly RG et al Clin Med Insights Arthritis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rdana"/>
              </a:rPr>
              <a:t>Musculoskelet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rdana"/>
              </a:rPr>
              <a:t>Disord</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2016; 9:75-9; </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 Melton LJ, 3rd,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1992; 7:1005; 3. </a:t>
            </a: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https://www.cancer.ca/en/cancer-information/cancer-type/prostate/statistics/?region=on</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4.IOF 2017; 5. Seeman E.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Am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1995; 98:76S–88S; 6. Gruber-</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Baldini</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Am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Geriatr</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Soc</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2017;65(3):e64-e69; 7.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 182:1864-1873. </a:t>
            </a:r>
          </a:p>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8. </a:t>
            </a:r>
            <a:r>
              <a:rPr kumimoji="0" 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https://osteoporosis.ca/about-the-disease/fast-facts/</a:t>
            </a:r>
            <a:endParaRPr kumimoji="0" lang="en-US" altLang="en-US"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Content Placeholder 2">
            <a:extLst>
              <a:ext uri="{FF2B5EF4-FFF2-40B4-BE49-F238E27FC236}">
                <a16:creationId xmlns:a16="http://schemas.microsoft.com/office/drawing/2014/main" id="{62741FE6-4F43-481C-ABAC-A7249578D2F6}"/>
              </a:ext>
            </a:extLst>
          </p:cNvPr>
          <p:cNvSpPr txBox="1">
            <a:spLocks/>
          </p:cNvSpPr>
          <p:nvPr/>
        </p:nvSpPr>
        <p:spPr>
          <a:xfrm>
            <a:off x="218492" y="1400266"/>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in 5 men will suffer from an osteoporotic fracture during their lifetime</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28% of all hip fractures occur in men</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1 </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Lifetime risk of experiencing an osteoporotic fracture in men over the age of 50 is 13.1%</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2,3</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Men have the SAME risk factors for fracture as women</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By age 65, men catch up to women and lose bone mass at the same rate</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4</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It is estimated that by 2025, the total number of hip fractures in men will be similar to the current number reported in women</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5</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Compared to women, men who fracture a hip have an increased risk of mortality, and more comorbid diseases, despite their younger age at the time of fracture</a:t>
            </a:r>
            <a:r>
              <a:rPr kumimoji="0" lang="en-CA" sz="16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6</a:t>
            </a:r>
          </a:p>
          <a:p>
            <a:pPr marL="514350" marR="0" lvl="0" indent="-342900" algn="l" defTabSz="685800" rtl="0" eaLnBrk="1" fontAlgn="auto" latinLnBrk="0" hangingPunct="1">
              <a:lnSpc>
                <a:spcPct val="100000"/>
              </a:lnSpc>
              <a:spcBef>
                <a:spcPts val="600"/>
              </a:spcBef>
              <a:spcAft>
                <a:spcPts val="0"/>
              </a:spcAft>
              <a:buClr>
                <a:srgbClr val="B47F74"/>
              </a:buClr>
              <a:buSzTx/>
              <a:buFont typeface="Wingdings" panose="05000000000000000000" pitchFamily="2" charset="2"/>
              <a:buChar char="§"/>
              <a:tabLst/>
              <a:defRPr/>
            </a:pPr>
            <a:r>
              <a:rPr kumimoji="0" lang="en-CA" sz="1600" b="1" i="0"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Fracture risk increases with:</a:t>
            </a:r>
            <a:r>
              <a:rPr kumimoji="0" lang="en-CA" sz="1600" b="1" i="0" u="none" strike="noStrike" kern="1200" cap="none" spc="0" normalizeH="0" baseline="30000" noProof="0" dirty="0">
                <a:ln>
                  <a:noFill/>
                </a:ln>
                <a:solidFill>
                  <a:srgbClr val="554856"/>
                </a:solidFill>
                <a:effectLst/>
                <a:uLnTx/>
                <a:uFillTx/>
                <a:latin typeface="Arial Narrow" panose="020B0606020202030204" pitchFamily="34" charset="0"/>
                <a:ea typeface="+mn-ea"/>
                <a:cs typeface="+mn-cs"/>
              </a:rPr>
              <a:t>7</a:t>
            </a:r>
          </a:p>
          <a:p>
            <a:pPr marL="857250" marR="0" lvl="1" indent="-342900" algn="l" defTabSz="685800" rtl="0" eaLnBrk="1" fontAlgn="auto" latinLnBrk="0" hangingPunct="1">
              <a:lnSpc>
                <a:spcPct val="100000"/>
              </a:lnSpc>
              <a:spcBef>
                <a:spcPts val="600"/>
              </a:spcBef>
              <a:spcAft>
                <a:spcPts val="0"/>
              </a:spcAft>
              <a:buClr>
                <a:srgbClr val="B47F74"/>
              </a:buClr>
              <a:buSzTx/>
              <a:buFont typeface="Arial Narrow" panose="020B060602020203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Parental history of fracture (especially hip)</a:t>
            </a:r>
          </a:p>
          <a:p>
            <a:pPr marL="857250" marR="0" lvl="1" indent="-342900" algn="l" defTabSz="685800" rtl="0" eaLnBrk="1" fontAlgn="auto" latinLnBrk="0" hangingPunct="1">
              <a:lnSpc>
                <a:spcPct val="100000"/>
              </a:lnSpc>
              <a:spcBef>
                <a:spcPts val="600"/>
              </a:spcBef>
              <a:spcAft>
                <a:spcPts val="0"/>
              </a:spcAft>
              <a:buClr>
                <a:srgbClr val="B47F74"/>
              </a:buClr>
              <a:buSzTx/>
              <a:buFont typeface="Arial Narrow" panose="020B060602020203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Systemic glucocorticoid use (≥3 months)</a:t>
            </a:r>
            <a:r>
              <a:rPr kumimoji="0" lang="en-CA" sz="14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a:t>
            </a:r>
          </a:p>
          <a:p>
            <a:pPr marL="857250" marR="0" lvl="1" indent="-342900" algn="l" defTabSz="685800" rtl="0" eaLnBrk="1" fontAlgn="auto" latinLnBrk="0" hangingPunct="1">
              <a:lnSpc>
                <a:spcPct val="100000"/>
              </a:lnSpc>
              <a:spcBef>
                <a:spcPts val="600"/>
              </a:spcBef>
              <a:spcAft>
                <a:spcPts val="0"/>
              </a:spcAft>
              <a:buClr>
                <a:srgbClr val="B47F74"/>
              </a:buClr>
              <a:buSzTx/>
              <a:buFont typeface="Arial Narrow" panose="020B060602020203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Rheumatoid arthritis, or other secondary causes of osteoporosis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1200" b="0" i="0" u="none" strike="noStrike" kern="1200" cap="none" spc="0" normalizeH="0" baseline="0" noProof="0" dirty="0">
              <a:ln>
                <a:noFill/>
              </a:ln>
              <a:solidFill>
                <a:prstClr val="black">
                  <a:lumMod val="75000"/>
                  <a:lumOff val="25000"/>
                </a:prstClr>
              </a:solidFill>
              <a:effectLst/>
              <a:uLnTx/>
              <a:uFillTx/>
              <a:latin typeface="Roboto"/>
              <a:ea typeface="+mn-ea"/>
              <a:cs typeface="+mn-cs"/>
            </a:endParaRPr>
          </a:p>
        </p:txBody>
      </p:sp>
      <p:grpSp>
        <p:nvGrpSpPr>
          <p:cNvPr id="17" name="Group 43">
            <a:extLst>
              <a:ext uri="{FF2B5EF4-FFF2-40B4-BE49-F238E27FC236}">
                <a16:creationId xmlns:a16="http://schemas.microsoft.com/office/drawing/2014/main" id="{76C2BDBB-8DF8-4959-BC36-CCB5F89A9FB1}"/>
              </a:ext>
            </a:extLst>
          </p:cNvPr>
          <p:cNvGrpSpPr/>
          <p:nvPr/>
        </p:nvGrpSpPr>
        <p:grpSpPr>
          <a:xfrm>
            <a:off x="0" y="5458854"/>
            <a:ext cx="9144000" cy="646331"/>
            <a:chOff x="548640" y="5355950"/>
            <a:chExt cx="8229600" cy="611518"/>
          </a:xfrm>
        </p:grpSpPr>
        <p:sp>
          <p:nvSpPr>
            <p:cNvPr id="18" name="Rectangle 17">
              <a:extLst>
                <a:ext uri="{FF2B5EF4-FFF2-40B4-BE49-F238E27FC236}">
                  <a16:creationId xmlns:a16="http://schemas.microsoft.com/office/drawing/2014/main" id="{CD561F85-E7D5-4FCC-AF6F-1E881457F057}"/>
                </a:ext>
              </a:extLst>
            </p:cNvPr>
            <p:cNvSpPr/>
            <p:nvPr/>
          </p:nvSpPr>
          <p:spPr>
            <a:xfrm>
              <a:off x="548640" y="5357499"/>
              <a:ext cx="8229600" cy="608421"/>
            </a:xfrm>
            <a:prstGeom prst="rect">
              <a:avLst/>
            </a:prstGeom>
            <a:gradFill rotWithShape="1">
              <a:gsLst>
                <a:gs pos="0">
                  <a:srgbClr val="F7F4E9"/>
                </a:gs>
                <a:gs pos="100000">
                  <a:srgbClr val="EAE2C4"/>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 name="Rectangle 18">
              <a:extLst>
                <a:ext uri="{FF2B5EF4-FFF2-40B4-BE49-F238E27FC236}">
                  <a16:creationId xmlns:a16="http://schemas.microsoft.com/office/drawing/2014/main" id="{7DE5E27A-E3B7-49DD-A0E4-4698A552AD4D}"/>
                </a:ext>
              </a:extLst>
            </p:cNvPr>
            <p:cNvSpPr/>
            <p:nvPr/>
          </p:nvSpPr>
          <p:spPr>
            <a:xfrm>
              <a:off x="693420" y="5355950"/>
              <a:ext cx="7940040" cy="61151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Men generally have higher rates of fracture related mortality – 37% of men who suffer a hip fracture will die within the year following that fractured hip.</a:t>
              </a:r>
              <a:r>
                <a:rPr kumimoji="0" lang="en-CA" sz="18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rPr>
                <a:t>1,8</a:t>
              </a:r>
            </a:p>
          </p:txBody>
        </p:sp>
      </p:grpSp>
      <p:sp>
        <p:nvSpPr>
          <p:cNvPr id="2" name="TextBox 1">
            <a:extLst>
              <a:ext uri="{FF2B5EF4-FFF2-40B4-BE49-F238E27FC236}">
                <a16:creationId xmlns:a16="http://schemas.microsoft.com/office/drawing/2014/main" id="{82097858-226F-48D1-BDFF-9D88178C080F}"/>
              </a:ext>
            </a:extLst>
          </p:cNvPr>
          <p:cNvSpPr txBox="1"/>
          <p:nvPr/>
        </p:nvSpPr>
        <p:spPr>
          <a:xfrm>
            <a:off x="218492" y="6139761"/>
            <a:ext cx="776666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≥3 months in the prior year of a prednisone equivalent dose ≥ 7.5mg daily.</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5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EAE2C4"/>
              </a:gs>
              <a:gs pos="100000">
                <a:srgbClr val="F7F4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A16040"/>
                </a:solidFill>
                <a:latin typeface="Arial Narrow" panose="020B0606020202030204" pitchFamily="34" charset="0"/>
              </a:rPr>
              <a:t>Accreditation Statement</a:t>
            </a: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
        <p:nvSpPr>
          <p:cNvPr id="9" name="Content Placeholder 2">
            <a:extLst>
              <a:ext uri="{FF2B5EF4-FFF2-40B4-BE49-F238E27FC236}">
                <a16:creationId xmlns:a16="http://schemas.microsoft.com/office/drawing/2014/main" id="{F53D7264-DB8F-4942-B55C-0424882FDF53}"/>
              </a:ext>
            </a:extLst>
          </p:cNvPr>
          <p:cNvSpPr txBox="1">
            <a:spLocks/>
          </p:cNvSpPr>
          <p:nvPr/>
        </p:nvSpPr>
        <p:spPr>
          <a:xfrm>
            <a:off x="1267591" y="2524463"/>
            <a:ext cx="7849196"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pPr>
            <a:r>
              <a:rPr lang="en-CA" sz="3200" b="1" dirty="0">
                <a:solidFill>
                  <a:schemeClr val="bg2">
                    <a:lumMod val="50000"/>
                  </a:schemeClr>
                </a:solidFill>
                <a:latin typeface="Arial Narrow" panose="020B0606020202030204" pitchFamily="34" charset="0"/>
                <a:ea typeface="Calibri"/>
                <a:cs typeface="Lato"/>
              </a:rPr>
              <a:t>This one-credit-per-hour Group Learning program has been certified by the College of Family Physicians of Canada and the Provincial Chapter for up to </a:t>
            </a:r>
            <a:r>
              <a:rPr lang="en-CA" sz="3200" b="1" dirty="0">
                <a:solidFill>
                  <a:srgbClr val="746175"/>
                </a:solidFill>
                <a:latin typeface="Arial Narrow" panose="020B0606020202030204" pitchFamily="34" charset="0"/>
                <a:ea typeface="Calibri"/>
                <a:cs typeface="Lato"/>
              </a:rPr>
              <a:t>X</a:t>
            </a:r>
            <a:r>
              <a:rPr lang="en-CA" sz="3200" b="1" dirty="0">
                <a:solidFill>
                  <a:schemeClr val="bg2">
                    <a:lumMod val="50000"/>
                  </a:schemeClr>
                </a:solidFill>
                <a:latin typeface="Arial Narrow" panose="020B0606020202030204" pitchFamily="34" charset="0"/>
                <a:ea typeface="Calibri"/>
                <a:cs typeface="Lato"/>
              </a:rPr>
              <a:t> </a:t>
            </a:r>
            <a:r>
              <a:rPr lang="en-CA" sz="3200" b="1" dirty="0" err="1">
                <a:solidFill>
                  <a:schemeClr val="bg2">
                    <a:lumMod val="50000"/>
                  </a:schemeClr>
                </a:solidFill>
                <a:latin typeface="Arial Narrow" panose="020B0606020202030204" pitchFamily="34" charset="0"/>
                <a:ea typeface="Calibri"/>
                <a:cs typeface="Lato"/>
              </a:rPr>
              <a:t>Mainpro</a:t>
            </a:r>
            <a:r>
              <a:rPr lang="en-CA" sz="3200" b="1" dirty="0">
                <a:solidFill>
                  <a:schemeClr val="bg2">
                    <a:lumMod val="50000"/>
                  </a:schemeClr>
                </a:solidFill>
                <a:latin typeface="Arial Narrow" panose="020B0606020202030204" pitchFamily="34" charset="0"/>
                <a:ea typeface="Calibri"/>
                <a:cs typeface="Lato"/>
              </a:rPr>
              <a:t>+ credits.</a:t>
            </a:r>
            <a:endParaRPr lang="en-CA" sz="3200" b="1" dirty="0">
              <a:solidFill>
                <a:schemeClr val="bg2">
                  <a:lumMod val="50000"/>
                </a:schemeClr>
              </a:solidFill>
              <a:latin typeface="Arial Narrow" panose="020B0606020202030204" pitchFamily="34" charset="0"/>
              <a:cs typeface="Lato"/>
            </a:endParaRPr>
          </a:p>
        </p:txBody>
      </p:sp>
    </p:spTree>
    <p:extLst>
      <p:ext uri="{BB962C8B-B14F-4D97-AF65-F5344CB8AC3E}">
        <p14:creationId xmlns:p14="http://schemas.microsoft.com/office/powerpoint/2010/main" val="386137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10112"/>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High Imminent Vertebral Fracture Risk</a:t>
            </a:r>
            <a:b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with COPD </a:t>
            </a:r>
            <a:r>
              <a:rPr kumimoji="0" lang="en-US" sz="3200" b="1" i="0" u="sng"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AND</a:t>
            </a: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Previous Vertebral Fracture</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van Dort, M.J., et al. J Bone Miner Res. 2018 Jul;33(7):1233-1241.</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0" name="Rectangle 109">
            <a:extLst>
              <a:ext uri="{FF2B5EF4-FFF2-40B4-BE49-F238E27FC236}">
                <a16:creationId xmlns:a16="http://schemas.microsoft.com/office/drawing/2014/main" id="{B7189DDD-2FC3-4051-B58F-CE94BEAB8BF6}"/>
              </a:ext>
            </a:extLst>
          </p:cNvPr>
          <p:cNvSpPr/>
          <p:nvPr/>
        </p:nvSpPr>
        <p:spPr>
          <a:xfrm>
            <a:off x="1462722" y="1882215"/>
            <a:ext cx="2593171" cy="523220"/>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Incidence of Vertebral Fractures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by baseline vertebral fracture (y/n)</a:t>
            </a:r>
          </a:p>
        </p:txBody>
      </p:sp>
      <p:sp>
        <p:nvSpPr>
          <p:cNvPr id="111" name="Rectangle 110">
            <a:extLst>
              <a:ext uri="{FF2B5EF4-FFF2-40B4-BE49-F238E27FC236}">
                <a16:creationId xmlns:a16="http://schemas.microsoft.com/office/drawing/2014/main" id="{DB44ADE3-71B7-453B-B34B-A93029A5F39C}"/>
              </a:ext>
            </a:extLst>
          </p:cNvPr>
          <p:cNvSpPr/>
          <p:nvPr/>
        </p:nvSpPr>
        <p:spPr>
          <a:xfrm>
            <a:off x="5125633" y="1896989"/>
            <a:ext cx="3341597" cy="523220"/>
          </a:xfrm>
          <a:prstGeom prst="rect">
            <a:avLst/>
          </a:prstGeom>
          <a:noFill/>
          <a:ln>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Incidence of Vertebral Fractures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by number of vertebral fractures at baseline</a:t>
            </a:r>
          </a:p>
        </p:txBody>
      </p:sp>
      <p:cxnSp>
        <p:nvCxnSpPr>
          <p:cNvPr id="112" name="Straight Connector 111">
            <a:extLst>
              <a:ext uri="{FF2B5EF4-FFF2-40B4-BE49-F238E27FC236}">
                <a16:creationId xmlns:a16="http://schemas.microsoft.com/office/drawing/2014/main" id="{63C36B32-9597-4647-8030-CB8266663F17}"/>
              </a:ext>
            </a:extLst>
          </p:cNvPr>
          <p:cNvCxnSpPr>
            <a:cxnSpLocks/>
          </p:cNvCxnSpPr>
          <p:nvPr/>
        </p:nvCxnSpPr>
        <p:spPr>
          <a:xfrm>
            <a:off x="1462723" y="2474680"/>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13" name="Group 112">
            <a:extLst>
              <a:ext uri="{FF2B5EF4-FFF2-40B4-BE49-F238E27FC236}">
                <a16:creationId xmlns:a16="http://schemas.microsoft.com/office/drawing/2014/main" id="{FA691C8E-50F4-4AA2-BB15-2AEB487A3D46}"/>
              </a:ext>
            </a:extLst>
          </p:cNvPr>
          <p:cNvGrpSpPr/>
          <p:nvPr/>
        </p:nvGrpSpPr>
        <p:grpSpPr>
          <a:xfrm>
            <a:off x="892933" y="2393236"/>
            <a:ext cx="569790" cy="261610"/>
            <a:chOff x="892933" y="2637795"/>
            <a:chExt cx="569790" cy="261610"/>
          </a:xfrm>
        </p:grpSpPr>
        <p:sp>
          <p:nvSpPr>
            <p:cNvPr id="114" name="TextBox 113">
              <a:extLst>
                <a:ext uri="{FF2B5EF4-FFF2-40B4-BE49-F238E27FC236}">
                  <a16:creationId xmlns:a16="http://schemas.microsoft.com/office/drawing/2014/main" id="{E32EBBEF-12A0-4A06-B72D-923B305D56B5}"/>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cxnSp>
          <p:nvCxnSpPr>
            <p:cNvPr id="115" name="Straight Connector 114">
              <a:extLst>
                <a:ext uri="{FF2B5EF4-FFF2-40B4-BE49-F238E27FC236}">
                  <a16:creationId xmlns:a16="http://schemas.microsoft.com/office/drawing/2014/main" id="{F74B5CD3-11AA-41E6-9E28-87036C115B39}"/>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16" name="Group 115">
            <a:extLst>
              <a:ext uri="{FF2B5EF4-FFF2-40B4-BE49-F238E27FC236}">
                <a16:creationId xmlns:a16="http://schemas.microsoft.com/office/drawing/2014/main" id="{FE646028-87B1-40C3-AACE-416BFD47B750}"/>
              </a:ext>
            </a:extLst>
          </p:cNvPr>
          <p:cNvGrpSpPr/>
          <p:nvPr/>
        </p:nvGrpSpPr>
        <p:grpSpPr>
          <a:xfrm>
            <a:off x="892933" y="2913306"/>
            <a:ext cx="569790" cy="261610"/>
            <a:chOff x="892933" y="2637795"/>
            <a:chExt cx="569790" cy="261610"/>
          </a:xfrm>
        </p:grpSpPr>
        <p:sp>
          <p:nvSpPr>
            <p:cNvPr id="117" name="TextBox 116">
              <a:extLst>
                <a:ext uri="{FF2B5EF4-FFF2-40B4-BE49-F238E27FC236}">
                  <a16:creationId xmlns:a16="http://schemas.microsoft.com/office/drawing/2014/main" id="{8202D6E1-21B9-4A57-A0D3-4F1A4845A30D}"/>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cxnSp>
          <p:nvCxnSpPr>
            <p:cNvPr id="118" name="Straight Connector 117">
              <a:extLst>
                <a:ext uri="{FF2B5EF4-FFF2-40B4-BE49-F238E27FC236}">
                  <a16:creationId xmlns:a16="http://schemas.microsoft.com/office/drawing/2014/main" id="{CDD0A83E-DA3F-4112-82A4-87331AD44F94}"/>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19" name="Group 118">
            <a:extLst>
              <a:ext uri="{FF2B5EF4-FFF2-40B4-BE49-F238E27FC236}">
                <a16:creationId xmlns:a16="http://schemas.microsoft.com/office/drawing/2014/main" id="{828A6A7B-43B6-4E33-B0C2-57AB620A4FD1}"/>
              </a:ext>
            </a:extLst>
          </p:cNvPr>
          <p:cNvGrpSpPr/>
          <p:nvPr/>
        </p:nvGrpSpPr>
        <p:grpSpPr>
          <a:xfrm>
            <a:off x="892933" y="3437608"/>
            <a:ext cx="569790" cy="261610"/>
            <a:chOff x="892933" y="2637795"/>
            <a:chExt cx="569790" cy="261610"/>
          </a:xfrm>
        </p:grpSpPr>
        <p:sp>
          <p:nvSpPr>
            <p:cNvPr id="120" name="TextBox 119">
              <a:extLst>
                <a:ext uri="{FF2B5EF4-FFF2-40B4-BE49-F238E27FC236}">
                  <a16:creationId xmlns:a16="http://schemas.microsoft.com/office/drawing/2014/main" id="{1635BBE9-B92F-45F2-A412-1E91535F397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cxnSp>
          <p:nvCxnSpPr>
            <p:cNvPr id="121" name="Straight Connector 120">
              <a:extLst>
                <a:ext uri="{FF2B5EF4-FFF2-40B4-BE49-F238E27FC236}">
                  <a16:creationId xmlns:a16="http://schemas.microsoft.com/office/drawing/2014/main" id="{A37EFAFA-E010-4446-A76C-99022E306645}"/>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22" name="Group 121">
            <a:extLst>
              <a:ext uri="{FF2B5EF4-FFF2-40B4-BE49-F238E27FC236}">
                <a16:creationId xmlns:a16="http://schemas.microsoft.com/office/drawing/2014/main" id="{E9336158-AC60-47E4-B24E-7CD25E0B542D}"/>
              </a:ext>
            </a:extLst>
          </p:cNvPr>
          <p:cNvGrpSpPr/>
          <p:nvPr/>
        </p:nvGrpSpPr>
        <p:grpSpPr>
          <a:xfrm>
            <a:off x="892933" y="3957904"/>
            <a:ext cx="569790" cy="261610"/>
            <a:chOff x="892933" y="2637795"/>
            <a:chExt cx="569790" cy="261610"/>
          </a:xfrm>
        </p:grpSpPr>
        <p:sp>
          <p:nvSpPr>
            <p:cNvPr id="123" name="TextBox 122">
              <a:extLst>
                <a:ext uri="{FF2B5EF4-FFF2-40B4-BE49-F238E27FC236}">
                  <a16:creationId xmlns:a16="http://schemas.microsoft.com/office/drawing/2014/main" id="{772FFBF7-FDED-49C8-9B54-166097462405}"/>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cxnSp>
          <p:nvCxnSpPr>
            <p:cNvPr id="124" name="Straight Connector 123">
              <a:extLst>
                <a:ext uri="{FF2B5EF4-FFF2-40B4-BE49-F238E27FC236}">
                  <a16:creationId xmlns:a16="http://schemas.microsoft.com/office/drawing/2014/main" id="{6882C91A-6CCB-4C43-B75B-A275502CBA64}"/>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25" name="Group 124">
            <a:extLst>
              <a:ext uri="{FF2B5EF4-FFF2-40B4-BE49-F238E27FC236}">
                <a16:creationId xmlns:a16="http://schemas.microsoft.com/office/drawing/2014/main" id="{C15DBE69-B1F6-4EBE-AC1D-CF6A6E51E2E1}"/>
              </a:ext>
            </a:extLst>
          </p:cNvPr>
          <p:cNvGrpSpPr/>
          <p:nvPr/>
        </p:nvGrpSpPr>
        <p:grpSpPr>
          <a:xfrm>
            <a:off x="892933" y="4486762"/>
            <a:ext cx="569790" cy="261610"/>
            <a:chOff x="892933" y="2637795"/>
            <a:chExt cx="569790" cy="261610"/>
          </a:xfrm>
        </p:grpSpPr>
        <p:sp>
          <p:nvSpPr>
            <p:cNvPr id="126" name="TextBox 125">
              <a:extLst>
                <a:ext uri="{FF2B5EF4-FFF2-40B4-BE49-F238E27FC236}">
                  <a16:creationId xmlns:a16="http://schemas.microsoft.com/office/drawing/2014/main" id="{6C9C0516-96C1-4D1C-85A8-E77A0DAF971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cxnSp>
          <p:nvCxnSpPr>
            <p:cNvPr id="127" name="Straight Connector 126">
              <a:extLst>
                <a:ext uri="{FF2B5EF4-FFF2-40B4-BE49-F238E27FC236}">
                  <a16:creationId xmlns:a16="http://schemas.microsoft.com/office/drawing/2014/main" id="{4857637C-BC95-469B-A59A-80474A6080A7}"/>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28" name="Group 127">
            <a:extLst>
              <a:ext uri="{FF2B5EF4-FFF2-40B4-BE49-F238E27FC236}">
                <a16:creationId xmlns:a16="http://schemas.microsoft.com/office/drawing/2014/main" id="{8FD14A3B-AC58-4BBC-9F88-8D641571F8B1}"/>
              </a:ext>
            </a:extLst>
          </p:cNvPr>
          <p:cNvGrpSpPr/>
          <p:nvPr/>
        </p:nvGrpSpPr>
        <p:grpSpPr>
          <a:xfrm>
            <a:off x="892933" y="5007829"/>
            <a:ext cx="569790" cy="261610"/>
            <a:chOff x="892933" y="2637795"/>
            <a:chExt cx="569790" cy="261610"/>
          </a:xfrm>
        </p:grpSpPr>
        <p:sp>
          <p:nvSpPr>
            <p:cNvPr id="129" name="TextBox 128">
              <a:extLst>
                <a:ext uri="{FF2B5EF4-FFF2-40B4-BE49-F238E27FC236}">
                  <a16:creationId xmlns:a16="http://schemas.microsoft.com/office/drawing/2014/main" id="{7AC6E8A7-AD99-4137-83BB-38BB38FB5828}"/>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cxnSp>
          <p:nvCxnSpPr>
            <p:cNvPr id="130" name="Straight Connector 129">
              <a:extLst>
                <a:ext uri="{FF2B5EF4-FFF2-40B4-BE49-F238E27FC236}">
                  <a16:creationId xmlns:a16="http://schemas.microsoft.com/office/drawing/2014/main" id="{DF9FF378-9F3F-4D4F-8A9C-1CDB5B603DC9}"/>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131" name="Straight Connector 130">
            <a:extLst>
              <a:ext uri="{FF2B5EF4-FFF2-40B4-BE49-F238E27FC236}">
                <a16:creationId xmlns:a16="http://schemas.microsoft.com/office/drawing/2014/main" id="{DE936C9E-59EA-4662-A61F-10B053485461}"/>
              </a:ext>
            </a:extLst>
          </p:cNvPr>
          <p:cNvCxnSpPr/>
          <p:nvPr/>
        </p:nvCxnSpPr>
        <p:spPr>
          <a:xfrm>
            <a:off x="2595687" y="5144984"/>
            <a:ext cx="0" cy="69245"/>
          </a:xfrm>
          <a:prstGeom prst="line">
            <a:avLst/>
          </a:prstGeom>
          <a:noFill/>
          <a:ln w="19050" cap="flat" cmpd="sng" algn="ctr">
            <a:solidFill>
              <a:sysClr val="windowText" lastClr="000000">
                <a:lumMod val="75000"/>
                <a:lumOff val="25000"/>
              </a:sysClr>
            </a:solidFill>
            <a:prstDash val="solid"/>
          </a:ln>
          <a:effectLst/>
        </p:spPr>
      </p:cxnSp>
      <p:cxnSp>
        <p:nvCxnSpPr>
          <p:cNvPr id="132" name="Straight Connector 131">
            <a:extLst>
              <a:ext uri="{FF2B5EF4-FFF2-40B4-BE49-F238E27FC236}">
                <a16:creationId xmlns:a16="http://schemas.microsoft.com/office/drawing/2014/main" id="{5D54AFBC-9ADD-4770-964F-41893840589A}"/>
              </a:ext>
            </a:extLst>
          </p:cNvPr>
          <p:cNvCxnSpPr/>
          <p:nvPr/>
        </p:nvCxnSpPr>
        <p:spPr>
          <a:xfrm>
            <a:off x="1847975" y="5144984"/>
            <a:ext cx="0" cy="69245"/>
          </a:xfrm>
          <a:prstGeom prst="line">
            <a:avLst/>
          </a:prstGeom>
          <a:noFill/>
          <a:ln w="19050" cap="flat" cmpd="sng" algn="ctr">
            <a:solidFill>
              <a:sysClr val="windowText" lastClr="000000">
                <a:lumMod val="75000"/>
                <a:lumOff val="25000"/>
              </a:sysClr>
            </a:solidFill>
            <a:prstDash val="solid"/>
          </a:ln>
          <a:effectLst/>
        </p:spPr>
      </p:cxnSp>
      <p:sp>
        <p:nvSpPr>
          <p:cNvPr id="133" name="TextBox 132">
            <a:extLst>
              <a:ext uri="{FF2B5EF4-FFF2-40B4-BE49-F238E27FC236}">
                <a16:creationId xmlns:a16="http://schemas.microsoft.com/office/drawing/2014/main" id="{7D03A334-150C-43C7-A1CA-E858E61BA0FF}"/>
              </a:ext>
            </a:extLst>
          </p:cNvPr>
          <p:cNvSpPr txBox="1"/>
          <p:nvPr/>
        </p:nvSpPr>
        <p:spPr>
          <a:xfrm>
            <a:off x="1439863" y="5141983"/>
            <a:ext cx="846132"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One year</a:t>
            </a:r>
          </a:p>
        </p:txBody>
      </p:sp>
      <p:sp>
        <p:nvSpPr>
          <p:cNvPr id="134" name="TextBox 133">
            <a:extLst>
              <a:ext uri="{FF2B5EF4-FFF2-40B4-BE49-F238E27FC236}">
                <a16:creationId xmlns:a16="http://schemas.microsoft.com/office/drawing/2014/main" id="{28717697-6D26-4E20-A187-DC267475F039}"/>
              </a:ext>
            </a:extLst>
          </p:cNvPr>
          <p:cNvSpPr txBox="1"/>
          <p:nvPr/>
        </p:nvSpPr>
        <p:spPr>
          <a:xfrm>
            <a:off x="2149768" y="5141983"/>
            <a:ext cx="9963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Three year</a:t>
            </a:r>
          </a:p>
        </p:txBody>
      </p:sp>
      <p:sp>
        <p:nvSpPr>
          <p:cNvPr id="135" name="TextBox 134">
            <a:extLst>
              <a:ext uri="{FF2B5EF4-FFF2-40B4-BE49-F238E27FC236}">
                <a16:creationId xmlns:a16="http://schemas.microsoft.com/office/drawing/2014/main" id="{AC1173E3-5DE0-46BC-850D-BE7FB44BFC7E}"/>
              </a:ext>
            </a:extLst>
          </p:cNvPr>
          <p:cNvSpPr txBox="1"/>
          <p:nvPr/>
        </p:nvSpPr>
        <p:spPr>
          <a:xfrm rot="16200000">
            <a:off x="-546784" y="3610647"/>
            <a:ext cx="28661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Subjects (%) with incident VFs</a:t>
            </a:r>
          </a:p>
        </p:txBody>
      </p:sp>
      <p:cxnSp>
        <p:nvCxnSpPr>
          <p:cNvPr id="136" name="Straight Connector 135">
            <a:extLst>
              <a:ext uri="{FF2B5EF4-FFF2-40B4-BE49-F238E27FC236}">
                <a16:creationId xmlns:a16="http://schemas.microsoft.com/office/drawing/2014/main" id="{35D8AFB3-8DFE-46BE-9FEE-A553B50C7B80}"/>
              </a:ext>
            </a:extLst>
          </p:cNvPr>
          <p:cNvCxnSpPr>
            <a:cxnSpLocks/>
          </p:cNvCxnSpPr>
          <p:nvPr/>
        </p:nvCxnSpPr>
        <p:spPr>
          <a:xfrm>
            <a:off x="5073977" y="2540581"/>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37" name="Group 136">
            <a:extLst>
              <a:ext uri="{FF2B5EF4-FFF2-40B4-BE49-F238E27FC236}">
                <a16:creationId xmlns:a16="http://schemas.microsoft.com/office/drawing/2014/main" id="{16BFA057-E716-4657-97D6-27250CB351B5}"/>
              </a:ext>
            </a:extLst>
          </p:cNvPr>
          <p:cNvGrpSpPr/>
          <p:nvPr/>
        </p:nvGrpSpPr>
        <p:grpSpPr>
          <a:xfrm>
            <a:off x="4504187" y="2459137"/>
            <a:ext cx="569790" cy="261610"/>
            <a:chOff x="892933" y="2637795"/>
            <a:chExt cx="569790" cy="261610"/>
          </a:xfrm>
        </p:grpSpPr>
        <p:sp>
          <p:nvSpPr>
            <p:cNvPr id="138" name="TextBox 137">
              <a:extLst>
                <a:ext uri="{FF2B5EF4-FFF2-40B4-BE49-F238E27FC236}">
                  <a16:creationId xmlns:a16="http://schemas.microsoft.com/office/drawing/2014/main" id="{D84D41BB-39D8-4F0C-AABB-30F5154E5C66}"/>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cxnSp>
          <p:nvCxnSpPr>
            <p:cNvPr id="139" name="Straight Connector 138">
              <a:extLst>
                <a:ext uri="{FF2B5EF4-FFF2-40B4-BE49-F238E27FC236}">
                  <a16:creationId xmlns:a16="http://schemas.microsoft.com/office/drawing/2014/main" id="{F57CB38E-BC01-4E3A-A88B-D01385AFFE00}"/>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40" name="Group 139">
            <a:extLst>
              <a:ext uri="{FF2B5EF4-FFF2-40B4-BE49-F238E27FC236}">
                <a16:creationId xmlns:a16="http://schemas.microsoft.com/office/drawing/2014/main" id="{C91DE98B-02F2-4CB6-AD66-08EFE7F7280C}"/>
              </a:ext>
            </a:extLst>
          </p:cNvPr>
          <p:cNvGrpSpPr/>
          <p:nvPr/>
        </p:nvGrpSpPr>
        <p:grpSpPr>
          <a:xfrm>
            <a:off x="4504187" y="2979207"/>
            <a:ext cx="569790" cy="261610"/>
            <a:chOff x="892933" y="2637795"/>
            <a:chExt cx="569790" cy="261610"/>
          </a:xfrm>
        </p:grpSpPr>
        <p:sp>
          <p:nvSpPr>
            <p:cNvPr id="141" name="TextBox 140">
              <a:extLst>
                <a:ext uri="{FF2B5EF4-FFF2-40B4-BE49-F238E27FC236}">
                  <a16:creationId xmlns:a16="http://schemas.microsoft.com/office/drawing/2014/main" id="{EE55BE5A-9161-41DF-B776-CB119C08D64E}"/>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cxnSp>
          <p:nvCxnSpPr>
            <p:cNvPr id="142" name="Straight Connector 141">
              <a:extLst>
                <a:ext uri="{FF2B5EF4-FFF2-40B4-BE49-F238E27FC236}">
                  <a16:creationId xmlns:a16="http://schemas.microsoft.com/office/drawing/2014/main" id="{FE736829-9826-48AB-9B16-199E0A5017F9}"/>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43" name="Group 142">
            <a:extLst>
              <a:ext uri="{FF2B5EF4-FFF2-40B4-BE49-F238E27FC236}">
                <a16:creationId xmlns:a16="http://schemas.microsoft.com/office/drawing/2014/main" id="{804C8A7F-7DF8-4942-A0AE-744B1D61AF9B}"/>
              </a:ext>
            </a:extLst>
          </p:cNvPr>
          <p:cNvGrpSpPr/>
          <p:nvPr/>
        </p:nvGrpSpPr>
        <p:grpSpPr>
          <a:xfrm>
            <a:off x="4504187" y="3503509"/>
            <a:ext cx="569790" cy="261610"/>
            <a:chOff x="892933" y="2637795"/>
            <a:chExt cx="569790" cy="261610"/>
          </a:xfrm>
        </p:grpSpPr>
        <p:sp>
          <p:nvSpPr>
            <p:cNvPr id="144" name="TextBox 143">
              <a:extLst>
                <a:ext uri="{FF2B5EF4-FFF2-40B4-BE49-F238E27FC236}">
                  <a16:creationId xmlns:a16="http://schemas.microsoft.com/office/drawing/2014/main" id="{8650ED1B-2DBA-4FA8-907D-2DCBEDE5AD7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cxnSp>
          <p:nvCxnSpPr>
            <p:cNvPr id="145" name="Straight Connector 144">
              <a:extLst>
                <a:ext uri="{FF2B5EF4-FFF2-40B4-BE49-F238E27FC236}">
                  <a16:creationId xmlns:a16="http://schemas.microsoft.com/office/drawing/2014/main" id="{E54EC648-ADA0-4674-9292-B12405E5BFCD}"/>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46" name="Group 145">
            <a:extLst>
              <a:ext uri="{FF2B5EF4-FFF2-40B4-BE49-F238E27FC236}">
                <a16:creationId xmlns:a16="http://schemas.microsoft.com/office/drawing/2014/main" id="{4289FCB6-A73A-4458-A0C5-8EF3B1882DF3}"/>
              </a:ext>
            </a:extLst>
          </p:cNvPr>
          <p:cNvGrpSpPr/>
          <p:nvPr/>
        </p:nvGrpSpPr>
        <p:grpSpPr>
          <a:xfrm>
            <a:off x="4504187" y="4023805"/>
            <a:ext cx="569790" cy="261610"/>
            <a:chOff x="892933" y="2637795"/>
            <a:chExt cx="569790" cy="261610"/>
          </a:xfrm>
        </p:grpSpPr>
        <p:sp>
          <p:nvSpPr>
            <p:cNvPr id="147" name="TextBox 146">
              <a:extLst>
                <a:ext uri="{FF2B5EF4-FFF2-40B4-BE49-F238E27FC236}">
                  <a16:creationId xmlns:a16="http://schemas.microsoft.com/office/drawing/2014/main" id="{08A03AA5-46A6-46B4-94FE-1CE995996DD9}"/>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cxnSp>
          <p:nvCxnSpPr>
            <p:cNvPr id="148" name="Straight Connector 147">
              <a:extLst>
                <a:ext uri="{FF2B5EF4-FFF2-40B4-BE49-F238E27FC236}">
                  <a16:creationId xmlns:a16="http://schemas.microsoft.com/office/drawing/2014/main" id="{00EDDFB2-2033-461B-B4B6-726A353BCCE8}"/>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49" name="Group 148">
            <a:extLst>
              <a:ext uri="{FF2B5EF4-FFF2-40B4-BE49-F238E27FC236}">
                <a16:creationId xmlns:a16="http://schemas.microsoft.com/office/drawing/2014/main" id="{96BD64C6-BAA5-46B1-ABE7-769109310F0F}"/>
              </a:ext>
            </a:extLst>
          </p:cNvPr>
          <p:cNvGrpSpPr/>
          <p:nvPr/>
        </p:nvGrpSpPr>
        <p:grpSpPr>
          <a:xfrm>
            <a:off x="4504187" y="4552663"/>
            <a:ext cx="569790" cy="261610"/>
            <a:chOff x="892933" y="2637795"/>
            <a:chExt cx="569790" cy="261610"/>
          </a:xfrm>
        </p:grpSpPr>
        <p:sp>
          <p:nvSpPr>
            <p:cNvPr id="150" name="TextBox 149">
              <a:extLst>
                <a:ext uri="{FF2B5EF4-FFF2-40B4-BE49-F238E27FC236}">
                  <a16:creationId xmlns:a16="http://schemas.microsoft.com/office/drawing/2014/main" id="{4A1BA5CF-C62E-4E77-A6B3-A166F729D019}"/>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cxnSp>
          <p:nvCxnSpPr>
            <p:cNvPr id="151" name="Straight Connector 150">
              <a:extLst>
                <a:ext uri="{FF2B5EF4-FFF2-40B4-BE49-F238E27FC236}">
                  <a16:creationId xmlns:a16="http://schemas.microsoft.com/office/drawing/2014/main" id="{A8ACB0EB-A95D-4A17-841E-DF9CF9D8F68B}"/>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52" name="Group 151">
            <a:extLst>
              <a:ext uri="{FF2B5EF4-FFF2-40B4-BE49-F238E27FC236}">
                <a16:creationId xmlns:a16="http://schemas.microsoft.com/office/drawing/2014/main" id="{22FF620F-EF44-49FB-8B7A-EA46D5EF5642}"/>
              </a:ext>
            </a:extLst>
          </p:cNvPr>
          <p:cNvGrpSpPr/>
          <p:nvPr/>
        </p:nvGrpSpPr>
        <p:grpSpPr>
          <a:xfrm>
            <a:off x="4504187" y="5073730"/>
            <a:ext cx="569790" cy="261610"/>
            <a:chOff x="892933" y="2637795"/>
            <a:chExt cx="569790" cy="261610"/>
          </a:xfrm>
        </p:grpSpPr>
        <p:sp>
          <p:nvSpPr>
            <p:cNvPr id="153" name="TextBox 152">
              <a:extLst>
                <a:ext uri="{FF2B5EF4-FFF2-40B4-BE49-F238E27FC236}">
                  <a16:creationId xmlns:a16="http://schemas.microsoft.com/office/drawing/2014/main" id="{236AC359-358B-40E2-8C24-6939663F8BDF}"/>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cxnSp>
          <p:nvCxnSpPr>
            <p:cNvPr id="154" name="Straight Connector 153">
              <a:extLst>
                <a:ext uri="{FF2B5EF4-FFF2-40B4-BE49-F238E27FC236}">
                  <a16:creationId xmlns:a16="http://schemas.microsoft.com/office/drawing/2014/main" id="{E9CA9A18-3DB7-478F-9306-DA40DD3035A2}"/>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155" name="Straight Connector 154">
            <a:extLst>
              <a:ext uri="{FF2B5EF4-FFF2-40B4-BE49-F238E27FC236}">
                <a16:creationId xmlns:a16="http://schemas.microsoft.com/office/drawing/2014/main" id="{89F8B217-FBA6-48BD-BB7D-1AC8FDC45B0B}"/>
              </a:ext>
            </a:extLst>
          </p:cNvPr>
          <p:cNvCxnSpPr/>
          <p:nvPr/>
        </p:nvCxnSpPr>
        <p:spPr>
          <a:xfrm>
            <a:off x="6756216" y="5210885"/>
            <a:ext cx="0" cy="69245"/>
          </a:xfrm>
          <a:prstGeom prst="line">
            <a:avLst/>
          </a:prstGeom>
          <a:noFill/>
          <a:ln w="19050" cap="flat" cmpd="sng" algn="ctr">
            <a:solidFill>
              <a:sysClr val="windowText" lastClr="000000">
                <a:lumMod val="75000"/>
                <a:lumOff val="25000"/>
              </a:sysClr>
            </a:solidFill>
            <a:prstDash val="solid"/>
          </a:ln>
          <a:effectLst/>
        </p:spPr>
      </p:cxnSp>
      <p:cxnSp>
        <p:nvCxnSpPr>
          <p:cNvPr id="156" name="Straight Connector 155">
            <a:extLst>
              <a:ext uri="{FF2B5EF4-FFF2-40B4-BE49-F238E27FC236}">
                <a16:creationId xmlns:a16="http://schemas.microsoft.com/office/drawing/2014/main" id="{6704FE16-8E85-4178-A8C3-01EF86BB9A70}"/>
              </a:ext>
            </a:extLst>
          </p:cNvPr>
          <p:cNvCxnSpPr/>
          <p:nvPr/>
        </p:nvCxnSpPr>
        <p:spPr>
          <a:xfrm>
            <a:off x="5624329" y="5210885"/>
            <a:ext cx="0" cy="69245"/>
          </a:xfrm>
          <a:prstGeom prst="line">
            <a:avLst/>
          </a:prstGeom>
          <a:noFill/>
          <a:ln w="19050" cap="flat" cmpd="sng" algn="ctr">
            <a:solidFill>
              <a:sysClr val="windowText" lastClr="000000">
                <a:lumMod val="75000"/>
                <a:lumOff val="25000"/>
              </a:sysClr>
            </a:solidFill>
            <a:prstDash val="solid"/>
          </a:ln>
          <a:effectLst/>
        </p:spPr>
      </p:cxnSp>
      <p:sp>
        <p:nvSpPr>
          <p:cNvPr id="157" name="TextBox 156">
            <a:extLst>
              <a:ext uri="{FF2B5EF4-FFF2-40B4-BE49-F238E27FC236}">
                <a16:creationId xmlns:a16="http://schemas.microsoft.com/office/drawing/2014/main" id="{515ED8EC-728B-4043-9037-1A5BE04A75F3}"/>
              </a:ext>
            </a:extLst>
          </p:cNvPr>
          <p:cNvSpPr txBox="1"/>
          <p:nvPr/>
        </p:nvSpPr>
        <p:spPr>
          <a:xfrm>
            <a:off x="5201263" y="5207884"/>
            <a:ext cx="846132"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One year</a:t>
            </a:r>
          </a:p>
        </p:txBody>
      </p:sp>
      <p:sp>
        <p:nvSpPr>
          <p:cNvPr id="158" name="TextBox 157">
            <a:extLst>
              <a:ext uri="{FF2B5EF4-FFF2-40B4-BE49-F238E27FC236}">
                <a16:creationId xmlns:a16="http://schemas.microsoft.com/office/drawing/2014/main" id="{F59344D2-E24B-4AFC-AC3C-A527A4BF3092}"/>
              </a:ext>
            </a:extLst>
          </p:cNvPr>
          <p:cNvSpPr txBox="1"/>
          <p:nvPr/>
        </p:nvSpPr>
        <p:spPr>
          <a:xfrm>
            <a:off x="6298253" y="5207884"/>
            <a:ext cx="9963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Three year</a:t>
            </a:r>
          </a:p>
        </p:txBody>
      </p:sp>
      <p:sp>
        <p:nvSpPr>
          <p:cNvPr id="159" name="TextBox 158">
            <a:extLst>
              <a:ext uri="{FF2B5EF4-FFF2-40B4-BE49-F238E27FC236}">
                <a16:creationId xmlns:a16="http://schemas.microsoft.com/office/drawing/2014/main" id="{BD8399BD-617D-4D9C-9F19-1C007E39E2E0}"/>
              </a:ext>
            </a:extLst>
          </p:cNvPr>
          <p:cNvSpPr txBox="1"/>
          <p:nvPr/>
        </p:nvSpPr>
        <p:spPr>
          <a:xfrm rot="16200000">
            <a:off x="3064470" y="3676548"/>
            <a:ext cx="2866159"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Subjects (%) with incident VFs</a:t>
            </a:r>
          </a:p>
        </p:txBody>
      </p:sp>
      <p:sp>
        <p:nvSpPr>
          <p:cNvPr id="160" name="Rectangle 159">
            <a:extLst>
              <a:ext uri="{FF2B5EF4-FFF2-40B4-BE49-F238E27FC236}">
                <a16:creationId xmlns:a16="http://schemas.microsoft.com/office/drawing/2014/main" id="{6B39052C-D3CC-4DF2-8A1E-1266BBF195FA}"/>
              </a:ext>
            </a:extLst>
          </p:cNvPr>
          <p:cNvSpPr/>
          <p:nvPr/>
        </p:nvSpPr>
        <p:spPr>
          <a:xfrm>
            <a:off x="1587500" y="5007829"/>
            <a:ext cx="259467" cy="137155"/>
          </a:xfrm>
          <a:prstGeom prst="rect">
            <a:avLst/>
          </a:prstGeom>
          <a:solidFill>
            <a:srgbClr val="D5C48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61" name="Rectangle 160">
            <a:extLst>
              <a:ext uri="{FF2B5EF4-FFF2-40B4-BE49-F238E27FC236}">
                <a16:creationId xmlns:a16="http://schemas.microsoft.com/office/drawing/2014/main" id="{FA258E95-D896-4678-99E6-632D4DDD6019}"/>
              </a:ext>
            </a:extLst>
          </p:cNvPr>
          <p:cNvSpPr/>
          <p:nvPr/>
        </p:nvSpPr>
        <p:spPr>
          <a:xfrm>
            <a:off x="1841956" y="4394117"/>
            <a:ext cx="259467" cy="750867"/>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62" name="Rectangle 161">
            <a:extLst>
              <a:ext uri="{FF2B5EF4-FFF2-40B4-BE49-F238E27FC236}">
                <a16:creationId xmlns:a16="http://schemas.microsoft.com/office/drawing/2014/main" id="{1BD374E4-F311-4B48-A86D-C09EE3C020EF}"/>
              </a:ext>
            </a:extLst>
          </p:cNvPr>
          <p:cNvSpPr/>
          <p:nvPr/>
        </p:nvSpPr>
        <p:spPr>
          <a:xfrm>
            <a:off x="2342756" y="4748373"/>
            <a:ext cx="259467" cy="396612"/>
          </a:xfrm>
          <a:prstGeom prst="rect">
            <a:avLst/>
          </a:prstGeom>
          <a:solidFill>
            <a:srgbClr val="D5C48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63" name="Rectangle 162">
            <a:extLst>
              <a:ext uri="{FF2B5EF4-FFF2-40B4-BE49-F238E27FC236}">
                <a16:creationId xmlns:a16="http://schemas.microsoft.com/office/drawing/2014/main" id="{7E0E163F-1D1D-4F58-8753-1230AC188C6F}"/>
              </a:ext>
            </a:extLst>
          </p:cNvPr>
          <p:cNvSpPr/>
          <p:nvPr/>
        </p:nvSpPr>
        <p:spPr>
          <a:xfrm>
            <a:off x="2597212" y="3606717"/>
            <a:ext cx="259467" cy="1538268"/>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164" name="Straight Connector 163">
            <a:extLst>
              <a:ext uri="{FF2B5EF4-FFF2-40B4-BE49-F238E27FC236}">
                <a16:creationId xmlns:a16="http://schemas.microsoft.com/office/drawing/2014/main" id="{80EBAC75-47CE-4A6D-8FFC-7571CDACD569}"/>
              </a:ext>
            </a:extLst>
          </p:cNvPr>
          <p:cNvCxnSpPr>
            <a:cxnSpLocks/>
          </p:cNvCxnSpPr>
          <p:nvPr/>
        </p:nvCxnSpPr>
        <p:spPr>
          <a:xfrm>
            <a:off x="1438856" y="5144984"/>
            <a:ext cx="1571044" cy="6350"/>
          </a:xfrm>
          <a:prstGeom prst="line">
            <a:avLst/>
          </a:prstGeom>
          <a:noFill/>
          <a:ln w="19050" cap="flat" cmpd="sng" algn="ctr">
            <a:solidFill>
              <a:sysClr val="windowText" lastClr="000000">
                <a:lumMod val="75000"/>
                <a:lumOff val="25000"/>
              </a:sysClr>
            </a:solidFill>
            <a:prstDash val="solid"/>
          </a:ln>
          <a:effectLst/>
        </p:spPr>
      </p:cxnSp>
      <p:sp>
        <p:nvSpPr>
          <p:cNvPr id="165" name="TextBox 164">
            <a:extLst>
              <a:ext uri="{FF2B5EF4-FFF2-40B4-BE49-F238E27FC236}">
                <a16:creationId xmlns:a16="http://schemas.microsoft.com/office/drawing/2014/main" id="{59E29583-1C66-4D90-9C98-AF45FBD382DC}"/>
              </a:ext>
            </a:extLst>
          </p:cNvPr>
          <p:cNvSpPr txBox="1"/>
          <p:nvPr/>
        </p:nvSpPr>
        <p:spPr>
          <a:xfrm>
            <a:off x="1542600" y="3896921"/>
            <a:ext cx="633277"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(3.6-7.4)</a:t>
            </a:r>
          </a:p>
        </p:txBody>
      </p:sp>
      <p:sp>
        <p:nvSpPr>
          <p:cNvPr id="166" name="TextBox 165">
            <a:extLst>
              <a:ext uri="{FF2B5EF4-FFF2-40B4-BE49-F238E27FC236}">
                <a16:creationId xmlns:a16="http://schemas.microsoft.com/office/drawing/2014/main" id="{8561E859-2C57-4BE6-97A7-94E2FB355390}"/>
              </a:ext>
            </a:extLst>
          </p:cNvPr>
          <p:cNvSpPr txBox="1"/>
          <p:nvPr/>
        </p:nvSpPr>
        <p:spPr>
          <a:xfrm>
            <a:off x="2283085" y="3153301"/>
            <a:ext cx="67506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(2.9-4.6)</a:t>
            </a:r>
          </a:p>
        </p:txBody>
      </p:sp>
      <p:sp>
        <p:nvSpPr>
          <p:cNvPr id="167" name="TextBox 166">
            <a:extLst>
              <a:ext uri="{FF2B5EF4-FFF2-40B4-BE49-F238E27FC236}">
                <a16:creationId xmlns:a16="http://schemas.microsoft.com/office/drawing/2014/main" id="{CED8B2FE-36AC-41C9-B477-1F97EC0B0DAB}"/>
              </a:ext>
            </a:extLst>
          </p:cNvPr>
          <p:cNvSpPr txBox="1"/>
          <p:nvPr/>
        </p:nvSpPr>
        <p:spPr>
          <a:xfrm>
            <a:off x="2911994" y="4485521"/>
            <a:ext cx="1035534"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VFs at baseline:</a:t>
            </a:r>
          </a:p>
        </p:txBody>
      </p:sp>
      <p:sp>
        <p:nvSpPr>
          <p:cNvPr id="168" name="Rectangle 167">
            <a:extLst>
              <a:ext uri="{FF2B5EF4-FFF2-40B4-BE49-F238E27FC236}">
                <a16:creationId xmlns:a16="http://schemas.microsoft.com/office/drawing/2014/main" id="{F380CEF2-3B6E-4165-B47D-D00B8F7ED69E}"/>
              </a:ext>
            </a:extLst>
          </p:cNvPr>
          <p:cNvSpPr/>
          <p:nvPr/>
        </p:nvSpPr>
        <p:spPr>
          <a:xfrm flipV="1">
            <a:off x="3027289" y="4763238"/>
            <a:ext cx="151240" cy="112446"/>
          </a:xfrm>
          <a:prstGeom prst="rect">
            <a:avLst/>
          </a:prstGeom>
          <a:solidFill>
            <a:srgbClr val="D5C48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69" name="Rectangle 168">
            <a:extLst>
              <a:ext uri="{FF2B5EF4-FFF2-40B4-BE49-F238E27FC236}">
                <a16:creationId xmlns:a16="http://schemas.microsoft.com/office/drawing/2014/main" id="{47462A5C-9E19-4220-8DA1-FD2D5D32B629}"/>
              </a:ext>
            </a:extLst>
          </p:cNvPr>
          <p:cNvSpPr/>
          <p:nvPr/>
        </p:nvSpPr>
        <p:spPr>
          <a:xfrm flipV="1">
            <a:off x="3027289" y="4908453"/>
            <a:ext cx="151240" cy="112446"/>
          </a:xfrm>
          <a:prstGeom prst="rect">
            <a:avLst/>
          </a:prstGeom>
          <a:solidFill>
            <a:srgbClr val="E6CDC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70" name="TextBox 169">
            <a:extLst>
              <a:ext uri="{FF2B5EF4-FFF2-40B4-BE49-F238E27FC236}">
                <a16:creationId xmlns:a16="http://schemas.microsoft.com/office/drawing/2014/main" id="{08D111FC-0BFA-4179-80D1-25F2FE6EB8C1}"/>
              </a:ext>
            </a:extLst>
          </p:cNvPr>
          <p:cNvSpPr txBox="1"/>
          <p:nvPr/>
        </p:nvSpPr>
        <p:spPr>
          <a:xfrm>
            <a:off x="3146127" y="4678699"/>
            <a:ext cx="39030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a:t>
            </a:r>
          </a:p>
        </p:txBody>
      </p:sp>
      <p:sp>
        <p:nvSpPr>
          <p:cNvPr id="171" name="TextBox 170">
            <a:extLst>
              <a:ext uri="{FF2B5EF4-FFF2-40B4-BE49-F238E27FC236}">
                <a16:creationId xmlns:a16="http://schemas.microsoft.com/office/drawing/2014/main" id="{290DB1E2-16C1-49A1-8A6D-4730D00F47DE}"/>
              </a:ext>
            </a:extLst>
          </p:cNvPr>
          <p:cNvSpPr txBox="1"/>
          <p:nvPr/>
        </p:nvSpPr>
        <p:spPr>
          <a:xfrm>
            <a:off x="3146127" y="4838670"/>
            <a:ext cx="49578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Yes</a:t>
            </a:r>
          </a:p>
        </p:txBody>
      </p:sp>
      <p:sp>
        <p:nvSpPr>
          <p:cNvPr id="172" name="TextBox 171">
            <a:extLst>
              <a:ext uri="{FF2B5EF4-FFF2-40B4-BE49-F238E27FC236}">
                <a16:creationId xmlns:a16="http://schemas.microsoft.com/office/drawing/2014/main" id="{99035A86-8EB0-451D-87B6-D8582A1FF8ED}"/>
              </a:ext>
            </a:extLst>
          </p:cNvPr>
          <p:cNvSpPr txBox="1"/>
          <p:nvPr/>
        </p:nvSpPr>
        <p:spPr>
          <a:xfrm>
            <a:off x="7236869" y="4329414"/>
            <a:ext cx="142986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VFs at baseline:</a:t>
            </a:r>
          </a:p>
        </p:txBody>
      </p:sp>
      <p:sp>
        <p:nvSpPr>
          <p:cNvPr id="173" name="Rectangle 172">
            <a:extLst>
              <a:ext uri="{FF2B5EF4-FFF2-40B4-BE49-F238E27FC236}">
                <a16:creationId xmlns:a16="http://schemas.microsoft.com/office/drawing/2014/main" id="{C3ADDA82-E53D-48B0-8BF3-DFD91553C211}"/>
              </a:ext>
            </a:extLst>
          </p:cNvPr>
          <p:cNvSpPr/>
          <p:nvPr/>
        </p:nvSpPr>
        <p:spPr>
          <a:xfrm flipV="1">
            <a:off x="7341550" y="4589921"/>
            <a:ext cx="151240" cy="112446"/>
          </a:xfrm>
          <a:prstGeom prst="rect">
            <a:avLst/>
          </a:prstGeom>
          <a:solidFill>
            <a:srgbClr val="D5C485"/>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74" name="TextBox 173">
            <a:extLst>
              <a:ext uri="{FF2B5EF4-FFF2-40B4-BE49-F238E27FC236}">
                <a16:creationId xmlns:a16="http://schemas.microsoft.com/office/drawing/2014/main" id="{22A345D1-4C01-4AC1-8060-670DA1B7359D}"/>
              </a:ext>
            </a:extLst>
          </p:cNvPr>
          <p:cNvSpPr txBox="1"/>
          <p:nvPr/>
        </p:nvSpPr>
        <p:spPr>
          <a:xfrm>
            <a:off x="7460388" y="4505382"/>
            <a:ext cx="735234"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 VFs</a:t>
            </a:r>
          </a:p>
        </p:txBody>
      </p:sp>
      <p:sp>
        <p:nvSpPr>
          <p:cNvPr id="175" name="Rectangle 174">
            <a:extLst>
              <a:ext uri="{FF2B5EF4-FFF2-40B4-BE49-F238E27FC236}">
                <a16:creationId xmlns:a16="http://schemas.microsoft.com/office/drawing/2014/main" id="{5A202B3F-B421-42F7-A781-8BF6B6D61931}"/>
              </a:ext>
            </a:extLst>
          </p:cNvPr>
          <p:cNvSpPr/>
          <p:nvPr/>
        </p:nvSpPr>
        <p:spPr>
          <a:xfrm flipV="1">
            <a:off x="7341550" y="4758051"/>
            <a:ext cx="151240" cy="112446"/>
          </a:xfrm>
          <a:prstGeom prst="rect">
            <a:avLst/>
          </a:prstGeom>
          <a:solidFill>
            <a:srgbClr val="C18567"/>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76" name="TextBox 175">
            <a:extLst>
              <a:ext uri="{FF2B5EF4-FFF2-40B4-BE49-F238E27FC236}">
                <a16:creationId xmlns:a16="http://schemas.microsoft.com/office/drawing/2014/main" id="{ECE207B0-05CD-432D-99E2-8824F334CDC7}"/>
              </a:ext>
            </a:extLst>
          </p:cNvPr>
          <p:cNvSpPr txBox="1"/>
          <p:nvPr/>
        </p:nvSpPr>
        <p:spPr>
          <a:xfrm>
            <a:off x="7460388" y="4673512"/>
            <a:ext cx="66538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 VF</a:t>
            </a:r>
          </a:p>
        </p:txBody>
      </p:sp>
      <p:sp>
        <p:nvSpPr>
          <p:cNvPr id="177" name="Rectangle 176">
            <a:extLst>
              <a:ext uri="{FF2B5EF4-FFF2-40B4-BE49-F238E27FC236}">
                <a16:creationId xmlns:a16="http://schemas.microsoft.com/office/drawing/2014/main" id="{C92FD3B0-D7D9-49CA-8FC1-9876BC282EFD}"/>
              </a:ext>
            </a:extLst>
          </p:cNvPr>
          <p:cNvSpPr/>
          <p:nvPr/>
        </p:nvSpPr>
        <p:spPr>
          <a:xfrm flipV="1">
            <a:off x="7341550" y="4915366"/>
            <a:ext cx="151240" cy="112446"/>
          </a:xfrm>
          <a:prstGeom prst="rect">
            <a:avLst/>
          </a:prstGeom>
          <a:solidFill>
            <a:srgbClr val="7B4A3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78" name="TextBox 177">
            <a:extLst>
              <a:ext uri="{FF2B5EF4-FFF2-40B4-BE49-F238E27FC236}">
                <a16:creationId xmlns:a16="http://schemas.microsoft.com/office/drawing/2014/main" id="{D2B80006-CFF8-4B4E-8DA2-D669EE313E46}"/>
              </a:ext>
            </a:extLst>
          </p:cNvPr>
          <p:cNvSpPr txBox="1"/>
          <p:nvPr/>
        </p:nvSpPr>
        <p:spPr>
          <a:xfrm>
            <a:off x="7460388" y="4830827"/>
            <a:ext cx="601885"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VF</a:t>
            </a:r>
          </a:p>
        </p:txBody>
      </p:sp>
      <p:sp>
        <p:nvSpPr>
          <p:cNvPr id="179" name="TextBox 178">
            <a:extLst>
              <a:ext uri="{FF2B5EF4-FFF2-40B4-BE49-F238E27FC236}">
                <a16:creationId xmlns:a16="http://schemas.microsoft.com/office/drawing/2014/main" id="{13F69C96-E5EB-41D2-846B-730AA2FAF97E}"/>
              </a:ext>
            </a:extLst>
          </p:cNvPr>
          <p:cNvSpPr txBox="1"/>
          <p:nvPr/>
        </p:nvSpPr>
        <p:spPr>
          <a:xfrm>
            <a:off x="7220220" y="5021982"/>
            <a:ext cx="1738570"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 for trend &lt;0.001</a:t>
            </a:r>
          </a:p>
        </p:txBody>
      </p:sp>
      <p:sp>
        <p:nvSpPr>
          <p:cNvPr id="180" name="Rectangle 179">
            <a:extLst>
              <a:ext uri="{FF2B5EF4-FFF2-40B4-BE49-F238E27FC236}">
                <a16:creationId xmlns:a16="http://schemas.microsoft.com/office/drawing/2014/main" id="{34E33C73-1E05-4EB5-9D11-7F66FBEE37C5}"/>
              </a:ext>
            </a:extLst>
          </p:cNvPr>
          <p:cNvSpPr/>
          <p:nvPr/>
        </p:nvSpPr>
        <p:spPr>
          <a:xfrm>
            <a:off x="5240966" y="5080682"/>
            <a:ext cx="259467" cy="130204"/>
          </a:xfrm>
          <a:prstGeom prst="rect">
            <a:avLst/>
          </a:prstGeom>
          <a:solidFill>
            <a:srgbClr val="D5C48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81" name="Rectangle 180">
            <a:extLst>
              <a:ext uri="{FF2B5EF4-FFF2-40B4-BE49-F238E27FC236}">
                <a16:creationId xmlns:a16="http://schemas.microsoft.com/office/drawing/2014/main" id="{8E8297D2-3BFD-4D56-BACF-D28FAF1CB988}"/>
              </a:ext>
            </a:extLst>
          </p:cNvPr>
          <p:cNvSpPr/>
          <p:nvPr/>
        </p:nvSpPr>
        <p:spPr>
          <a:xfrm>
            <a:off x="5495422" y="4631466"/>
            <a:ext cx="259467" cy="579419"/>
          </a:xfrm>
          <a:prstGeom prst="rect">
            <a:avLst/>
          </a:prstGeom>
          <a:solidFill>
            <a:srgbClr val="C18567"/>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82" name="Rectangle 181">
            <a:extLst>
              <a:ext uri="{FF2B5EF4-FFF2-40B4-BE49-F238E27FC236}">
                <a16:creationId xmlns:a16="http://schemas.microsoft.com/office/drawing/2014/main" id="{E7C62708-C21E-4FD9-9A2C-DF7241A4A7F0}"/>
              </a:ext>
            </a:extLst>
          </p:cNvPr>
          <p:cNvSpPr/>
          <p:nvPr/>
        </p:nvSpPr>
        <p:spPr>
          <a:xfrm>
            <a:off x="5754165" y="4202842"/>
            <a:ext cx="259467" cy="1008043"/>
          </a:xfrm>
          <a:prstGeom prst="rect">
            <a:avLst/>
          </a:prstGeom>
          <a:solidFill>
            <a:srgbClr val="7B4A3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83" name="TextBox 182">
            <a:extLst>
              <a:ext uri="{FF2B5EF4-FFF2-40B4-BE49-F238E27FC236}">
                <a16:creationId xmlns:a16="http://schemas.microsoft.com/office/drawing/2014/main" id="{5FF9840B-B188-4132-835A-0D4879A30897}"/>
              </a:ext>
            </a:extLst>
          </p:cNvPr>
          <p:cNvSpPr txBox="1"/>
          <p:nvPr/>
        </p:nvSpPr>
        <p:spPr>
          <a:xfrm>
            <a:off x="5001621" y="4218750"/>
            <a:ext cx="846128"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(2.4-6.2)</a:t>
            </a:r>
          </a:p>
        </p:txBody>
      </p:sp>
      <p:sp>
        <p:nvSpPr>
          <p:cNvPr id="184" name="TextBox 183">
            <a:extLst>
              <a:ext uri="{FF2B5EF4-FFF2-40B4-BE49-F238E27FC236}">
                <a16:creationId xmlns:a16="http://schemas.microsoft.com/office/drawing/2014/main" id="{08793EE9-1E2E-4A12-8702-00CE0D9C6B04}"/>
              </a:ext>
            </a:extLst>
          </p:cNvPr>
          <p:cNvSpPr txBox="1"/>
          <p:nvPr/>
        </p:nvSpPr>
        <p:spPr>
          <a:xfrm>
            <a:off x="5381629" y="3818664"/>
            <a:ext cx="96308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6.7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(4.4-10.1)</a:t>
            </a:r>
          </a:p>
        </p:txBody>
      </p:sp>
      <p:sp>
        <p:nvSpPr>
          <p:cNvPr id="185" name="TextBox 184">
            <a:extLst>
              <a:ext uri="{FF2B5EF4-FFF2-40B4-BE49-F238E27FC236}">
                <a16:creationId xmlns:a16="http://schemas.microsoft.com/office/drawing/2014/main" id="{FEC2182A-7A5F-43C1-BC7D-6D3813E583C3}"/>
              </a:ext>
            </a:extLst>
          </p:cNvPr>
          <p:cNvSpPr txBox="1"/>
          <p:nvPr/>
        </p:nvSpPr>
        <p:spPr>
          <a:xfrm>
            <a:off x="6128590" y="3472879"/>
            <a:ext cx="846128"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3.1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(2.3-4.2)</a:t>
            </a:r>
          </a:p>
        </p:txBody>
      </p:sp>
      <p:sp>
        <p:nvSpPr>
          <p:cNvPr id="186" name="TextBox 185">
            <a:extLst>
              <a:ext uri="{FF2B5EF4-FFF2-40B4-BE49-F238E27FC236}">
                <a16:creationId xmlns:a16="http://schemas.microsoft.com/office/drawing/2014/main" id="{624D2428-21C2-4D32-A748-C6F50BD6FE2D}"/>
              </a:ext>
            </a:extLst>
          </p:cNvPr>
          <p:cNvSpPr txBox="1"/>
          <p:nvPr/>
        </p:nvSpPr>
        <p:spPr>
          <a:xfrm>
            <a:off x="6501392" y="2993713"/>
            <a:ext cx="96308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HR 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(3.2-5.6)</a:t>
            </a:r>
          </a:p>
        </p:txBody>
      </p:sp>
      <p:sp>
        <p:nvSpPr>
          <p:cNvPr id="187" name="Rectangle 186">
            <a:extLst>
              <a:ext uri="{FF2B5EF4-FFF2-40B4-BE49-F238E27FC236}">
                <a16:creationId xmlns:a16="http://schemas.microsoft.com/office/drawing/2014/main" id="{407E6CC9-3E0A-4DB4-8546-34CA0B9CF861}"/>
              </a:ext>
            </a:extLst>
          </p:cNvPr>
          <p:cNvSpPr/>
          <p:nvPr/>
        </p:nvSpPr>
        <p:spPr>
          <a:xfrm>
            <a:off x="6363624" y="4814273"/>
            <a:ext cx="259467" cy="396613"/>
          </a:xfrm>
          <a:prstGeom prst="rect">
            <a:avLst/>
          </a:prstGeom>
          <a:solidFill>
            <a:srgbClr val="D5C485"/>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88" name="Rectangle 187">
            <a:extLst>
              <a:ext uri="{FF2B5EF4-FFF2-40B4-BE49-F238E27FC236}">
                <a16:creationId xmlns:a16="http://schemas.microsoft.com/office/drawing/2014/main" id="{4DF6CDA4-A075-4C20-B5D6-9A5A25230A80}"/>
              </a:ext>
            </a:extLst>
          </p:cNvPr>
          <p:cNvSpPr/>
          <p:nvPr/>
        </p:nvSpPr>
        <p:spPr>
          <a:xfrm>
            <a:off x="6618080" y="3877732"/>
            <a:ext cx="259467" cy="1333153"/>
          </a:xfrm>
          <a:prstGeom prst="rect">
            <a:avLst/>
          </a:prstGeom>
          <a:solidFill>
            <a:srgbClr val="C18567"/>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89" name="Rectangle 188">
            <a:extLst>
              <a:ext uri="{FF2B5EF4-FFF2-40B4-BE49-F238E27FC236}">
                <a16:creationId xmlns:a16="http://schemas.microsoft.com/office/drawing/2014/main" id="{2809C5F2-B427-4421-85B3-BB34D4F41D1E}"/>
              </a:ext>
            </a:extLst>
          </p:cNvPr>
          <p:cNvSpPr/>
          <p:nvPr/>
        </p:nvSpPr>
        <p:spPr>
          <a:xfrm>
            <a:off x="6876823" y="3424600"/>
            <a:ext cx="259467" cy="1786285"/>
          </a:xfrm>
          <a:prstGeom prst="rect">
            <a:avLst/>
          </a:prstGeom>
          <a:solidFill>
            <a:srgbClr val="7B4A31"/>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grpSp>
        <p:nvGrpSpPr>
          <p:cNvPr id="190" name="Group 189">
            <a:extLst>
              <a:ext uri="{FF2B5EF4-FFF2-40B4-BE49-F238E27FC236}">
                <a16:creationId xmlns:a16="http://schemas.microsoft.com/office/drawing/2014/main" id="{D0FD3861-71CA-46A3-A3AA-0715C68430B4}"/>
              </a:ext>
            </a:extLst>
          </p:cNvPr>
          <p:cNvGrpSpPr/>
          <p:nvPr/>
        </p:nvGrpSpPr>
        <p:grpSpPr>
          <a:xfrm>
            <a:off x="5280812" y="3672618"/>
            <a:ext cx="634436" cy="85358"/>
            <a:chOff x="5123236" y="3851276"/>
            <a:chExt cx="634436" cy="85358"/>
          </a:xfrm>
        </p:grpSpPr>
        <p:cxnSp>
          <p:nvCxnSpPr>
            <p:cNvPr id="191" name="Straight Connector 190">
              <a:extLst>
                <a:ext uri="{FF2B5EF4-FFF2-40B4-BE49-F238E27FC236}">
                  <a16:creationId xmlns:a16="http://schemas.microsoft.com/office/drawing/2014/main" id="{ACE89E14-B2F5-40D2-955F-DFB32604A71A}"/>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192" name="Straight Connector 191">
              <a:extLst>
                <a:ext uri="{FF2B5EF4-FFF2-40B4-BE49-F238E27FC236}">
                  <a16:creationId xmlns:a16="http://schemas.microsoft.com/office/drawing/2014/main" id="{9F33C6F1-3F75-4B80-B562-EEE95CD84E62}"/>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193" name="Straight Connector 192">
              <a:extLst>
                <a:ext uri="{FF2B5EF4-FFF2-40B4-BE49-F238E27FC236}">
                  <a16:creationId xmlns:a16="http://schemas.microsoft.com/office/drawing/2014/main" id="{4FE0AD79-992F-4E65-88E2-AFF18379E623}"/>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194" name="TextBox 193">
            <a:extLst>
              <a:ext uri="{FF2B5EF4-FFF2-40B4-BE49-F238E27FC236}">
                <a16:creationId xmlns:a16="http://schemas.microsoft.com/office/drawing/2014/main" id="{50D781F9-7420-48CB-844E-95C7F7EFAA63}"/>
              </a:ext>
            </a:extLst>
          </p:cNvPr>
          <p:cNvSpPr txBox="1"/>
          <p:nvPr/>
        </p:nvSpPr>
        <p:spPr>
          <a:xfrm>
            <a:off x="5364695" y="3514709"/>
            <a:ext cx="42054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grpSp>
        <p:nvGrpSpPr>
          <p:cNvPr id="195" name="Group 194">
            <a:extLst>
              <a:ext uri="{FF2B5EF4-FFF2-40B4-BE49-F238E27FC236}">
                <a16:creationId xmlns:a16="http://schemas.microsoft.com/office/drawing/2014/main" id="{805FFAFF-980B-4700-8A46-B23234E3AE10}"/>
              </a:ext>
            </a:extLst>
          </p:cNvPr>
          <p:cNvGrpSpPr/>
          <p:nvPr/>
        </p:nvGrpSpPr>
        <p:grpSpPr>
          <a:xfrm>
            <a:off x="6438998" y="2912206"/>
            <a:ext cx="634436" cy="85358"/>
            <a:chOff x="5123236" y="3851276"/>
            <a:chExt cx="634436" cy="85358"/>
          </a:xfrm>
        </p:grpSpPr>
        <p:cxnSp>
          <p:nvCxnSpPr>
            <p:cNvPr id="196" name="Straight Connector 195">
              <a:extLst>
                <a:ext uri="{FF2B5EF4-FFF2-40B4-BE49-F238E27FC236}">
                  <a16:creationId xmlns:a16="http://schemas.microsoft.com/office/drawing/2014/main" id="{96CF3DCB-246F-4850-8686-EEEB40CD4C3F}"/>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197" name="Straight Connector 196">
              <a:extLst>
                <a:ext uri="{FF2B5EF4-FFF2-40B4-BE49-F238E27FC236}">
                  <a16:creationId xmlns:a16="http://schemas.microsoft.com/office/drawing/2014/main" id="{57174A3D-AA58-4379-9F01-90A203AB829C}"/>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198" name="Straight Connector 197">
              <a:extLst>
                <a:ext uri="{FF2B5EF4-FFF2-40B4-BE49-F238E27FC236}">
                  <a16:creationId xmlns:a16="http://schemas.microsoft.com/office/drawing/2014/main" id="{ED8DF293-9E3D-498B-9E70-731B04790CFD}"/>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199" name="TextBox 198">
            <a:extLst>
              <a:ext uri="{FF2B5EF4-FFF2-40B4-BE49-F238E27FC236}">
                <a16:creationId xmlns:a16="http://schemas.microsoft.com/office/drawing/2014/main" id="{C51506E5-97A5-4782-BA29-EE3E94348534}"/>
              </a:ext>
            </a:extLst>
          </p:cNvPr>
          <p:cNvSpPr txBox="1"/>
          <p:nvPr/>
        </p:nvSpPr>
        <p:spPr>
          <a:xfrm>
            <a:off x="6522881" y="2754297"/>
            <a:ext cx="42054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cxnSp>
        <p:nvCxnSpPr>
          <p:cNvPr id="200" name="Straight Connector 199">
            <a:extLst>
              <a:ext uri="{FF2B5EF4-FFF2-40B4-BE49-F238E27FC236}">
                <a16:creationId xmlns:a16="http://schemas.microsoft.com/office/drawing/2014/main" id="{78C26A41-F2BA-4008-814F-0CB02B5CF3FA}"/>
              </a:ext>
            </a:extLst>
          </p:cNvPr>
          <p:cNvCxnSpPr>
            <a:cxnSpLocks/>
          </p:cNvCxnSpPr>
          <p:nvPr/>
        </p:nvCxnSpPr>
        <p:spPr>
          <a:xfrm>
            <a:off x="5050110" y="5210885"/>
            <a:ext cx="2282966" cy="0"/>
          </a:xfrm>
          <a:prstGeom prst="line">
            <a:avLst/>
          </a:prstGeom>
          <a:noFill/>
          <a:ln w="19050" cap="flat" cmpd="sng" algn="ctr">
            <a:solidFill>
              <a:sysClr val="windowText" lastClr="000000">
                <a:lumMod val="75000"/>
                <a:lumOff val="25000"/>
              </a:sysClr>
            </a:solidFill>
            <a:prstDash val="solid"/>
          </a:ln>
          <a:effectLst/>
        </p:spPr>
      </p:cxnSp>
      <p:sp>
        <p:nvSpPr>
          <p:cNvPr id="202" name="Rectangle 201">
            <a:extLst>
              <a:ext uri="{FF2B5EF4-FFF2-40B4-BE49-F238E27FC236}">
                <a16:creationId xmlns:a16="http://schemas.microsoft.com/office/drawing/2014/main" id="{C1B0744B-F985-4A00-93A4-476DF903CEF5}"/>
              </a:ext>
            </a:extLst>
          </p:cNvPr>
          <p:cNvSpPr/>
          <p:nvPr/>
        </p:nvSpPr>
        <p:spPr>
          <a:xfrm>
            <a:off x="306347" y="5668376"/>
            <a:ext cx="7783158"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Incidence of vertebral fractures (VFs) and adjusted hazard ratios within 1 and within 3 years.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ECLIPSE (Evaluation of COPD Longitudinally to Identify Predictive Surrogate Endpoints) study is a non-interventional, observational, multicenter study searching for underlying mechanisms of disease progression in conjunction with COPD.</a:t>
            </a:r>
          </a:p>
        </p:txBody>
      </p:sp>
    </p:spTree>
    <p:extLst>
      <p:ext uri="{BB962C8B-B14F-4D97-AF65-F5344CB8AC3E}">
        <p14:creationId xmlns:p14="http://schemas.microsoft.com/office/powerpoint/2010/main" val="619083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person wearing a suit and tie&#10;&#10;Description generated with very high confidence">
            <a:extLst>
              <a:ext uri="{FF2B5EF4-FFF2-40B4-BE49-F238E27FC236}">
                <a16:creationId xmlns:a16="http://schemas.microsoft.com/office/drawing/2014/main" id="{6E7B4FD9-1129-4117-A4C5-70ED01E2DCA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9822" y="-576478"/>
            <a:ext cx="4023360" cy="6035040"/>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2564465"/>
            <a:ext cx="5491986" cy="3047404"/>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9810" y="2143993"/>
            <a:ext cx="2602289"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Follow-up visit post recent hip fracture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History of COPD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Previous smoker </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9810" y="3277136"/>
            <a:ext cx="2307464"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Noted height loss (3 cm)</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Esophageal abnormalities due to GERD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T-score: -2.4</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625722"/>
            <a:ext cx="220597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LABA/LAMA</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Statin</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PPI</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832256"/>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745" y="4908215"/>
              <a:ext cx="560861" cy="560861"/>
            </a:xfrm>
            <a:prstGeom prst="rect">
              <a:avLst/>
            </a:prstGeom>
          </p:spPr>
        </p:pic>
      </p:grpSp>
      <p:sp>
        <p:nvSpPr>
          <p:cNvPr id="40" name="TextBox 39">
            <a:extLst>
              <a:ext uri="{FF2B5EF4-FFF2-40B4-BE49-F238E27FC236}">
                <a16:creationId xmlns:a16="http://schemas.microsoft.com/office/drawing/2014/main" id="{876058FE-5E3B-47D9-A6B2-C26C05FB776C}"/>
              </a:ext>
            </a:extLst>
          </p:cNvPr>
          <p:cNvSpPr txBox="1"/>
          <p:nvPr/>
        </p:nvSpPr>
        <p:spPr>
          <a:xfrm>
            <a:off x="5935897" y="229430"/>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49" name="Rectangle 48">
            <a:extLst>
              <a:ext uri="{FF2B5EF4-FFF2-40B4-BE49-F238E27FC236}">
                <a16:creationId xmlns:a16="http://schemas.microsoft.com/office/drawing/2014/main" id="{BE5A237F-A1B9-4A64-A0DD-0A0B75837D9E}"/>
              </a:ext>
            </a:extLst>
          </p:cNvPr>
          <p:cNvSpPr/>
          <p:nvPr/>
        </p:nvSpPr>
        <p:spPr>
          <a:xfrm>
            <a:off x="5259439" y="2786473"/>
            <a:ext cx="3764817"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factors would guide your decision to initiate OP therapy for James?</a:t>
            </a:r>
          </a:p>
        </p:txBody>
      </p:sp>
      <p:pic>
        <p:nvPicPr>
          <p:cNvPr id="47" name="Graphic 46" descr="Customer review RTL">
            <a:extLst>
              <a:ext uri="{FF2B5EF4-FFF2-40B4-BE49-F238E27FC236}">
                <a16:creationId xmlns:a16="http://schemas.microsoft.com/office/drawing/2014/main" id="{486457A2-3972-4DE3-B353-9E5673C87D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6568" y="2819936"/>
            <a:ext cx="914400" cy="914400"/>
          </a:xfrm>
          <a:prstGeom prst="rect">
            <a:avLst/>
          </a:prstGeom>
        </p:spPr>
      </p:pic>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81574" y="4290574"/>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5294136" y="4441351"/>
            <a:ext cx="3751702"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Would you initiate therapy for James?</a:t>
            </a:r>
          </a:p>
        </p:txBody>
      </p:sp>
    </p:spTree>
    <p:extLst>
      <p:ext uri="{BB962C8B-B14F-4D97-AF65-F5344CB8AC3E}">
        <p14:creationId xmlns:p14="http://schemas.microsoft.com/office/powerpoint/2010/main" val="316816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15557"/>
            <a:ext cx="7389845" cy="1138773"/>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When to do a BMD</a:t>
            </a:r>
            <a:r>
              <a:rPr kumimoji="0" lang="en-US" sz="40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1</a:t>
            </a:r>
            <a:b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28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rPr>
              <a:t>In Women and Men</a:t>
            </a:r>
            <a:endParaRPr kumimoji="0" lang="en-US" sz="20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alt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a:t>
            </a:r>
            <a:r>
              <a:rPr kumimoji="0" lang="en-US" alt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CMAJ</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2010;182:1864-1873; 2. Steering Group Communications Feb 9th 2012.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0" name="Content Placeholder 8">
            <a:extLst>
              <a:ext uri="{FF2B5EF4-FFF2-40B4-BE49-F238E27FC236}">
                <a16:creationId xmlns:a16="http://schemas.microsoft.com/office/drawing/2014/main" id="{56076D99-7234-4E00-927C-88EBD14D2226}"/>
              </a:ext>
            </a:extLst>
          </p:cNvPr>
          <p:cNvGraphicFramePr>
            <a:graphicFrameLocks/>
          </p:cNvGraphicFramePr>
          <p:nvPr/>
        </p:nvGraphicFramePr>
        <p:xfrm>
          <a:off x="261655" y="1608062"/>
          <a:ext cx="8667749" cy="2560320"/>
        </p:xfrm>
        <a:graphic>
          <a:graphicData uri="http://schemas.openxmlformats.org/drawingml/2006/table">
            <a:tbl>
              <a:tblPr firstRow="1" bandRow="1">
                <a:effectLst>
                  <a:outerShdw blurRad="50800" dist="38100" dir="2700000" algn="tl" rotWithShape="0">
                    <a:prstClr val="black">
                      <a:alpha val="40000"/>
                    </a:prstClr>
                  </a:outerShdw>
                </a:effectLst>
              </a:tblPr>
              <a:tblGrid>
                <a:gridCol w="2284360">
                  <a:extLst>
                    <a:ext uri="{9D8B030D-6E8A-4147-A177-3AD203B41FA5}">
                      <a16:colId xmlns:a16="http://schemas.microsoft.com/office/drawing/2014/main" val="20000"/>
                    </a:ext>
                  </a:extLst>
                </a:gridCol>
                <a:gridCol w="3789170">
                  <a:extLst>
                    <a:ext uri="{9D8B030D-6E8A-4147-A177-3AD203B41FA5}">
                      <a16:colId xmlns:a16="http://schemas.microsoft.com/office/drawing/2014/main" val="20001"/>
                    </a:ext>
                  </a:extLst>
                </a:gridCol>
                <a:gridCol w="2594219">
                  <a:extLst>
                    <a:ext uri="{9D8B030D-6E8A-4147-A177-3AD203B41FA5}">
                      <a16:colId xmlns:a16="http://schemas.microsoft.com/office/drawing/2014/main" val="20002"/>
                    </a:ext>
                  </a:extLst>
                </a:gridCol>
              </a:tblGrid>
              <a:tr h="5486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 65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8A3B18"/>
                      </a:solidFill>
                      <a:prstDash val="solid"/>
                      <a:round/>
                      <a:headEnd type="none" w="med" len="med"/>
                      <a:tailEnd type="none" w="med" len="med"/>
                    </a:lnL>
                    <a:lnR w="12700" cap="flat" cmpd="sng" algn="ctr">
                      <a:solidFill>
                        <a:srgbClr val="AB7259"/>
                      </a:solidFill>
                      <a:prstDash val="solid"/>
                      <a:round/>
                      <a:headEnd type="none" w="med" len="med"/>
                      <a:tailEnd type="none" w="med" len="med"/>
                    </a:lnR>
                    <a:lnT w="12700" cap="flat" cmpd="sng" algn="ctr">
                      <a:solidFill>
                        <a:srgbClr val="8A3B18"/>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AB7259"/>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50-64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AB7259"/>
                      </a:solidFill>
                      <a:prstDash val="solid"/>
                      <a:round/>
                      <a:headEnd type="none" w="med" len="med"/>
                      <a:tailEnd type="none" w="med" len="med"/>
                    </a:lnL>
                    <a:lnR w="12700" cap="flat" cmpd="sng" algn="ctr">
                      <a:solidFill>
                        <a:srgbClr val="AB7259"/>
                      </a:solidFill>
                      <a:prstDash val="solid"/>
                      <a:round/>
                      <a:headEnd type="none" w="med" len="med"/>
                      <a:tailEnd type="none" w="med" len="med"/>
                    </a:lnR>
                    <a:lnT w="12700" cap="flat" cmpd="sng" algn="ctr">
                      <a:solidFill>
                        <a:srgbClr val="8A3B18"/>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AB7259"/>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&lt;50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AB7259"/>
                      </a:solidFill>
                      <a:prstDash val="solid"/>
                      <a:round/>
                      <a:headEnd type="none" w="med" len="med"/>
                      <a:tailEnd type="none" w="med" len="med"/>
                    </a:lnL>
                    <a:lnR w="12700" cap="flat" cmpd="sng" algn="ctr">
                      <a:solidFill>
                        <a:srgbClr val="8A3B18"/>
                      </a:solidFill>
                      <a:prstDash val="solid"/>
                      <a:round/>
                      <a:headEnd type="none" w="med" len="med"/>
                      <a:tailEnd type="none" w="med" len="med"/>
                    </a:lnR>
                    <a:lnT w="12700" cap="flat" cmpd="sng" algn="ctr">
                      <a:solidFill>
                        <a:srgbClr val="8A3B18"/>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AB7259"/>
                    </a:solidFill>
                  </a:tcPr>
                </a:tc>
                <a:extLst>
                  <a:ext uri="{0D108BD9-81ED-4DB2-BD59-A6C34878D82A}">
                    <a16:rowId xmlns:a16="http://schemas.microsoft.com/office/drawing/2014/main" val="10000"/>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lvl="0" indent="0" algn="l" defTabSz="914400" rtl="0" eaLnBrk="1" fontAlgn="base" latinLnBrk="0" hangingPunct="1">
                        <a:lnSpc>
                          <a:spcPct val="100000"/>
                        </a:lnSpc>
                        <a:spcBef>
                          <a:spcPct val="0"/>
                        </a:spcBef>
                        <a:spcAft>
                          <a:spcPct val="0"/>
                        </a:spcAft>
                        <a:buClr>
                          <a:srgbClr val="C68FD5"/>
                        </a:buClr>
                        <a:buSzPct val="80000"/>
                        <a:buFont typeface="Wingdings" pitchFamily="2" charset="2"/>
                        <a:buNone/>
                        <a:tabLst>
                          <a:tab pos="95250" algn="l"/>
                        </a:tabLst>
                      </a:pPr>
                      <a:r>
                        <a:rPr lang="en-US" sz="1400" b="1" kern="1200" dirty="0">
                          <a:solidFill>
                            <a:schemeClr val="tx1">
                              <a:lumMod val="85000"/>
                              <a:lumOff val="15000"/>
                            </a:schemeClr>
                          </a:solidFill>
                          <a:latin typeface="Arial Narrow" panose="020B0606020202030204" pitchFamily="34" charset="0"/>
                        </a:rPr>
                        <a:t>Everyone</a:t>
                      </a:r>
                      <a:endParaRPr lang="en-US" sz="1400" b="1" kern="1200" dirty="0">
                        <a:solidFill>
                          <a:schemeClr val="tx1">
                            <a:lumMod val="85000"/>
                            <a:lumOff val="15000"/>
                          </a:schemeClr>
                        </a:solidFill>
                        <a:latin typeface="Arial Narrow" panose="020B0606020202030204" pitchFamily="34" charset="0"/>
                        <a:ea typeface="+mn-ea"/>
                        <a:cs typeface="Helvetica" panose="020B0604020202020204" pitchFamily="34" charset="0"/>
                      </a:endParaRPr>
                    </a:p>
                  </a:txBody>
                  <a:tcPr horzOverflow="overflow">
                    <a:lnL w="12700" cap="flat" cmpd="sng" algn="ctr">
                      <a:solidFill>
                        <a:srgbClr val="8A3B18"/>
                      </a:solidFill>
                      <a:prstDash val="solid"/>
                      <a:round/>
                      <a:headEnd type="none" w="med" len="med"/>
                      <a:tailEnd type="none" w="med" len="med"/>
                    </a:lnL>
                    <a:lnR w="12700" cap="flat" cmpd="sng" algn="ctr">
                      <a:solidFill>
                        <a:srgbClr val="AB7259"/>
                      </a:solidFill>
                      <a:prstDash val="solid"/>
                      <a:round/>
                      <a:headEnd type="none" w="med" len="med"/>
                      <a:tailEnd type="none" w="med" len="med"/>
                    </a:lnR>
                    <a:lnT w="6350" cap="flat" cmpd="sng" algn="ctr">
                      <a:noFill/>
                      <a:prstDash val="solid"/>
                      <a:miter lim="800000"/>
                    </a:lnT>
                    <a:lnB w="12700" cap="flat" cmpd="sng" algn="ctr">
                      <a:solidFill>
                        <a:srgbClr val="8A3B18"/>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450000" indent="-450000">
                        <a:buFont typeface="Wingdings" pitchFamily="2" charset="2"/>
                        <a:buNone/>
                        <a:defRPr/>
                      </a:pPr>
                      <a:r>
                        <a:rPr kumimoji="0" lang="en-CA" sz="1400" b="1" u="none" strike="noStrike" cap="none" normalizeH="0" baseline="0" dirty="0">
                          <a:ln>
                            <a:noFill/>
                          </a:ln>
                          <a:solidFill>
                            <a:schemeClr val="tx1">
                              <a:lumMod val="85000"/>
                              <a:lumOff val="15000"/>
                            </a:schemeClr>
                          </a:solidFill>
                          <a:effectLst/>
                          <a:latin typeface="Arial Narrow" panose="020B0606020202030204" pitchFamily="34" charset="0"/>
                        </a:rPr>
                        <a:t>One or more risk factors for fracture:</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Fragility fracture after age 40</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Parental hip fracture</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Vertebral fracture or osteopenia identified on radiography</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Medication with high risk of bone loss (i.e. steroids)</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Smoking, alcohol (≥3/d)</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Disorders associated with osteoporosis (i.e. RA)</a:t>
                      </a:r>
                    </a:p>
                    <a:p>
                      <a:pPr marL="285750" indent="-285750">
                        <a:buClr>
                          <a:srgbClr val="8A3B18"/>
                        </a:buClr>
                        <a:buFont typeface="Wingdings" panose="05000000000000000000" pitchFamily="2" charset="2"/>
                        <a:buChar char="§"/>
                        <a:defRPr/>
                      </a:pPr>
                      <a:r>
                        <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rPr>
                        <a:t>Low weight or major weight loss</a:t>
                      </a:r>
                      <a:endParaRPr kumimoji="0" lang="en-CA" sz="1400" u="none" strike="noStrike" cap="none" normalizeH="0" baseline="0" dirty="0">
                        <a:ln>
                          <a:noFill/>
                        </a:ln>
                        <a:solidFill>
                          <a:schemeClr val="tx1">
                            <a:lumMod val="85000"/>
                            <a:lumOff val="15000"/>
                          </a:schemeClr>
                        </a:solidFill>
                        <a:effectLst/>
                        <a:latin typeface="Arial Narrow" panose="020B0606020202030204" pitchFamily="34" charset="0"/>
                        <a:cs typeface="Helvetica" panose="020B0604020202020204" pitchFamily="34" charset="0"/>
                      </a:endParaRPr>
                    </a:p>
                  </a:txBody>
                  <a:tcPr horzOverflow="overflow">
                    <a:lnL w="12700" cap="flat" cmpd="sng" algn="ctr">
                      <a:solidFill>
                        <a:srgbClr val="AB7259"/>
                      </a:solidFill>
                      <a:prstDash val="solid"/>
                      <a:round/>
                      <a:headEnd type="none" w="med" len="med"/>
                      <a:tailEnd type="none" w="med" len="med"/>
                    </a:lnL>
                    <a:lnR w="12700" cap="flat" cmpd="sng" algn="ctr">
                      <a:solidFill>
                        <a:srgbClr val="AB7259"/>
                      </a:solidFill>
                      <a:prstDash val="solid"/>
                      <a:round/>
                      <a:headEnd type="none" w="med" len="med"/>
                      <a:tailEnd type="none" w="med" len="med"/>
                    </a:lnR>
                    <a:lnT w="6350" cap="flat" cmpd="sng" algn="ctr">
                      <a:noFill/>
                      <a:prstDash val="solid"/>
                      <a:miter lim="800000"/>
                    </a:lnT>
                    <a:lnB w="12700" cap="flat" cmpd="sng" algn="ctr">
                      <a:solidFill>
                        <a:srgbClr val="8A3B18"/>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285750" lvl="0" indent="-285750" algn="l" defTabSz="685800" rtl="0" eaLnBrk="1" latinLnBrk="0" hangingPunct="1">
                        <a:buClr>
                          <a:srgbClr val="8A3B18"/>
                        </a:buClr>
                        <a:buFont typeface="Wingdings" panose="05000000000000000000" pitchFamily="2" charset="2"/>
                        <a:buChar char="§"/>
                        <a:defRPr/>
                      </a:pPr>
                      <a:r>
                        <a:rPr kumimoji="0" lang="en-CA" sz="1400" u="none" strike="noStrike" kern="1200" cap="none" normalizeH="0" baseline="0" dirty="0">
                          <a:ln>
                            <a:noFill/>
                          </a:ln>
                          <a:solidFill>
                            <a:schemeClr val="tx1">
                              <a:lumMod val="85000"/>
                              <a:lumOff val="15000"/>
                            </a:schemeClr>
                          </a:solidFill>
                          <a:effectLst/>
                          <a:latin typeface="Arial Narrow" panose="020B0606020202030204" pitchFamily="34" charset="0"/>
                          <a:ea typeface="+mn-ea"/>
                          <a:cs typeface="+mn-cs"/>
                        </a:rPr>
                        <a:t>2°causes of osteoporosis (i.e. malabsorption)</a:t>
                      </a:r>
                    </a:p>
                    <a:p>
                      <a:pPr marL="285750" lvl="0" indent="-285750" algn="l" defTabSz="685800" rtl="0" eaLnBrk="1" latinLnBrk="0" hangingPunct="1">
                        <a:buClr>
                          <a:srgbClr val="8A3B18"/>
                        </a:buClr>
                        <a:buFont typeface="Wingdings" panose="05000000000000000000" pitchFamily="2" charset="2"/>
                        <a:buChar char="§"/>
                        <a:defRPr/>
                      </a:pPr>
                      <a:endParaRPr kumimoji="0" lang="en-CA" sz="1400" u="none" strike="noStrike" kern="1200" cap="none" normalizeH="0" baseline="0" dirty="0">
                        <a:ln>
                          <a:noFill/>
                        </a:ln>
                        <a:solidFill>
                          <a:schemeClr val="tx1">
                            <a:lumMod val="85000"/>
                            <a:lumOff val="15000"/>
                          </a:schemeClr>
                        </a:solidFill>
                        <a:effectLst/>
                        <a:latin typeface="Arial Narrow" panose="020B0606020202030204" pitchFamily="34" charset="0"/>
                        <a:ea typeface="+mn-ea"/>
                        <a:cs typeface="+mn-cs"/>
                      </a:endParaRPr>
                    </a:p>
                    <a:p>
                      <a:pPr marL="285750" lvl="0" indent="-285750" algn="l" defTabSz="685800" rtl="0" eaLnBrk="1" latinLnBrk="0" hangingPunct="1">
                        <a:buClr>
                          <a:srgbClr val="8A3B18"/>
                        </a:buClr>
                        <a:buFont typeface="Wingdings" panose="05000000000000000000" pitchFamily="2" charset="2"/>
                        <a:buChar char="§"/>
                        <a:defRPr/>
                      </a:pPr>
                      <a:r>
                        <a:rPr kumimoji="0" lang="en-CA" sz="1400" u="none" strike="noStrike" kern="1200" cap="none" normalizeH="0" baseline="0" dirty="0">
                          <a:ln>
                            <a:noFill/>
                          </a:ln>
                          <a:solidFill>
                            <a:schemeClr val="tx1">
                              <a:lumMod val="85000"/>
                              <a:lumOff val="15000"/>
                            </a:schemeClr>
                          </a:solidFill>
                          <a:effectLst/>
                          <a:latin typeface="Arial Narrow" panose="020B0606020202030204" pitchFamily="34" charset="0"/>
                          <a:ea typeface="+mn-ea"/>
                          <a:cs typeface="+mn-cs"/>
                        </a:rPr>
                        <a:t>Prior fragility fracture</a:t>
                      </a:r>
                    </a:p>
                    <a:p>
                      <a:pPr marL="285750" lvl="0" indent="-285750" algn="l" defTabSz="685800" rtl="0" eaLnBrk="1" latinLnBrk="0" hangingPunct="1">
                        <a:buClr>
                          <a:srgbClr val="8A3B18"/>
                        </a:buClr>
                        <a:buFont typeface="Wingdings" panose="05000000000000000000" pitchFamily="2" charset="2"/>
                        <a:buChar char="§"/>
                        <a:defRPr/>
                      </a:pPr>
                      <a:endParaRPr kumimoji="0" lang="en-CA" sz="1400" u="none" strike="noStrike" kern="1200" cap="none" normalizeH="0" baseline="0" dirty="0">
                        <a:ln>
                          <a:noFill/>
                        </a:ln>
                        <a:solidFill>
                          <a:schemeClr val="tx1">
                            <a:lumMod val="85000"/>
                            <a:lumOff val="15000"/>
                          </a:schemeClr>
                        </a:solidFill>
                        <a:effectLst/>
                        <a:latin typeface="Arial Narrow" panose="020B0606020202030204" pitchFamily="34" charset="0"/>
                        <a:ea typeface="+mn-ea"/>
                        <a:cs typeface="+mn-cs"/>
                      </a:endParaRPr>
                    </a:p>
                    <a:p>
                      <a:pPr marL="285750" lvl="0" indent="-285750" algn="l" defTabSz="685800" rtl="0" eaLnBrk="1" latinLnBrk="0" hangingPunct="1">
                        <a:buClr>
                          <a:srgbClr val="8A3B18"/>
                        </a:buClr>
                        <a:buFont typeface="Wingdings" panose="05000000000000000000" pitchFamily="2" charset="2"/>
                        <a:buChar char="§"/>
                        <a:defRPr/>
                      </a:pPr>
                      <a:r>
                        <a:rPr kumimoji="0" lang="en-CA" sz="1400" u="none" strike="noStrike" kern="1200" cap="none" normalizeH="0" baseline="0" dirty="0">
                          <a:ln>
                            <a:noFill/>
                          </a:ln>
                          <a:solidFill>
                            <a:schemeClr val="tx1">
                              <a:lumMod val="85000"/>
                              <a:lumOff val="15000"/>
                            </a:schemeClr>
                          </a:solidFill>
                          <a:effectLst/>
                          <a:latin typeface="Arial Narrow" panose="020B0606020202030204" pitchFamily="34" charset="0"/>
                          <a:ea typeface="+mn-ea"/>
                          <a:cs typeface="+mn-cs"/>
                        </a:rPr>
                        <a:t>Medication with high risk of bone loss</a:t>
                      </a:r>
                    </a:p>
                  </a:txBody>
                  <a:tcPr horzOverflow="overflow">
                    <a:lnL w="12700" cap="flat" cmpd="sng" algn="ctr">
                      <a:solidFill>
                        <a:srgbClr val="AB7259"/>
                      </a:solidFill>
                      <a:prstDash val="solid"/>
                      <a:round/>
                      <a:headEnd type="none" w="med" len="med"/>
                      <a:tailEnd type="none" w="med" len="med"/>
                    </a:lnL>
                    <a:lnR w="12700" cap="flat" cmpd="sng" algn="ctr">
                      <a:solidFill>
                        <a:srgbClr val="8A3B18"/>
                      </a:solidFill>
                      <a:prstDash val="solid"/>
                      <a:round/>
                      <a:headEnd type="none" w="med" len="med"/>
                      <a:tailEnd type="none" w="med" len="med"/>
                    </a:lnR>
                    <a:lnT w="6350" cap="flat" cmpd="sng" algn="ctr">
                      <a:noFill/>
                      <a:prstDash val="solid"/>
                      <a:miter lim="800000"/>
                    </a:lnT>
                    <a:lnB w="12700" cap="flat" cmpd="sng" algn="ctr">
                      <a:solidFill>
                        <a:srgbClr val="8A3B18"/>
                      </a:solid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extLst>
                  <a:ext uri="{0D108BD9-81ED-4DB2-BD59-A6C34878D82A}">
                    <a16:rowId xmlns:a16="http://schemas.microsoft.com/office/drawing/2014/main" val="10001"/>
                  </a:ext>
                </a:extLst>
              </a:tr>
            </a:tbl>
          </a:graphicData>
        </a:graphic>
      </p:graphicFrame>
      <p:grpSp>
        <p:nvGrpSpPr>
          <p:cNvPr id="11" name="Group 10">
            <a:extLst>
              <a:ext uri="{FF2B5EF4-FFF2-40B4-BE49-F238E27FC236}">
                <a16:creationId xmlns:a16="http://schemas.microsoft.com/office/drawing/2014/main" id="{A21D52BD-B701-437F-9CE3-EBD94401A795}"/>
              </a:ext>
            </a:extLst>
          </p:cNvPr>
          <p:cNvGrpSpPr/>
          <p:nvPr/>
        </p:nvGrpSpPr>
        <p:grpSpPr>
          <a:xfrm>
            <a:off x="0" y="4678851"/>
            <a:ext cx="9144000" cy="1308133"/>
            <a:chOff x="-2" y="4649826"/>
            <a:chExt cx="9144000" cy="1308133"/>
          </a:xfrm>
        </p:grpSpPr>
        <p:sp>
          <p:nvSpPr>
            <p:cNvPr id="12" name="Rectangle 11">
              <a:extLst>
                <a:ext uri="{FF2B5EF4-FFF2-40B4-BE49-F238E27FC236}">
                  <a16:creationId xmlns:a16="http://schemas.microsoft.com/office/drawing/2014/main" id="{9B43B347-A080-4A17-BAFD-4D946DB026A8}"/>
                </a:ext>
              </a:extLst>
            </p:cNvPr>
            <p:cNvSpPr/>
            <p:nvPr/>
          </p:nvSpPr>
          <p:spPr>
            <a:xfrm>
              <a:off x="-2" y="4649826"/>
              <a:ext cx="9144000" cy="1308133"/>
            </a:xfrm>
            <a:prstGeom prst="rect">
              <a:avLst/>
            </a:prstGeom>
            <a:solidFill>
              <a:srgbClr val="E6CDC0">
                <a:alpha val="30196"/>
              </a:srgbClr>
            </a:solidFill>
            <a:ln w="28575" cap="flat" cmpd="sng" algn="ctr">
              <a:solidFill>
                <a:srgbClr val="8A3B18"/>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 name="Rectangle 12">
              <a:extLst>
                <a:ext uri="{FF2B5EF4-FFF2-40B4-BE49-F238E27FC236}">
                  <a16:creationId xmlns:a16="http://schemas.microsoft.com/office/drawing/2014/main" id="{476D104A-9C0E-4023-8101-FE8574FBE66A}"/>
                </a:ext>
              </a:extLst>
            </p:cNvPr>
            <p:cNvSpPr/>
            <p:nvPr/>
          </p:nvSpPr>
          <p:spPr>
            <a:xfrm>
              <a:off x="188079" y="4740540"/>
              <a:ext cx="8822267" cy="1107996"/>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Clinical Note: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If you are ordering unrelated imaging (e.g. chest x-ray) for your patient, consider adding “rule out vertebral fracture” on the order</a:t>
              </a:r>
              <a:r>
                <a:rPr kumimoji="0" lang="en-CA" sz="2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mn-cs"/>
                </a:rPr>
                <a:t>2</a:t>
              </a:r>
            </a:p>
          </p:txBody>
        </p:sp>
        <p:sp>
          <p:nvSpPr>
            <p:cNvPr id="14" name="Freeform 55">
              <a:extLst>
                <a:ext uri="{FF2B5EF4-FFF2-40B4-BE49-F238E27FC236}">
                  <a16:creationId xmlns:a16="http://schemas.microsoft.com/office/drawing/2014/main" id="{620CD8B9-B5A7-47AD-8843-A9B1061CB8B9}"/>
                </a:ext>
              </a:extLst>
            </p:cNvPr>
            <p:cNvSpPr>
              <a:spLocks noEditPoints="1"/>
            </p:cNvSpPr>
            <p:nvPr/>
          </p:nvSpPr>
          <p:spPr bwMode="auto">
            <a:xfrm>
              <a:off x="3416937" y="4749078"/>
              <a:ext cx="400151" cy="371478"/>
            </a:xfrm>
            <a:custGeom>
              <a:avLst/>
              <a:gdLst>
                <a:gd name="T0" fmla="*/ 1038 w 3242"/>
                <a:gd name="T1" fmla="*/ 2161 h 3336"/>
                <a:gd name="T2" fmla="*/ 1738 w 3242"/>
                <a:gd name="T3" fmla="*/ 2052 h 3336"/>
                <a:gd name="T4" fmla="*/ 1677 w 3242"/>
                <a:gd name="T5" fmla="*/ 436 h 3336"/>
                <a:gd name="T6" fmla="*/ 1809 w 3242"/>
                <a:gd name="T7" fmla="*/ 893 h 3336"/>
                <a:gd name="T8" fmla="*/ 1677 w 3242"/>
                <a:gd name="T9" fmla="*/ 436 h 3336"/>
                <a:gd name="T10" fmla="*/ 271 w 3242"/>
                <a:gd name="T11" fmla="*/ 3065 h 3336"/>
                <a:gd name="T12" fmla="*/ 2299 w 3242"/>
                <a:gd name="T13" fmla="*/ 1653 h 3336"/>
                <a:gd name="T14" fmla="*/ 2011 w 3242"/>
                <a:gd name="T15" fmla="*/ 1946 h 3336"/>
                <a:gd name="T16" fmla="*/ 1817 w 3242"/>
                <a:gd name="T17" fmla="*/ 2133 h 3336"/>
                <a:gd name="T18" fmla="*/ 2011 w 3242"/>
                <a:gd name="T19" fmla="*/ 2372 h 3336"/>
                <a:gd name="T20" fmla="*/ 559 w 3242"/>
                <a:gd name="T21" fmla="*/ 2508 h 3336"/>
                <a:gd name="T22" fmla="*/ 838 w 3242"/>
                <a:gd name="T23" fmla="*/ 2372 h 3336"/>
                <a:gd name="T24" fmla="*/ 559 w 3242"/>
                <a:gd name="T25" fmla="*/ 1946 h 3336"/>
                <a:gd name="T26" fmla="*/ 1069 w 3242"/>
                <a:gd name="T27" fmla="*/ 1811 h 3336"/>
                <a:gd name="T28" fmla="*/ 1315 w 3242"/>
                <a:gd name="T29" fmla="*/ 1385 h 3336"/>
                <a:gd name="T30" fmla="*/ 559 w 3242"/>
                <a:gd name="T31" fmla="*/ 1248 h 3336"/>
                <a:gd name="T32" fmla="*/ 1604 w 3242"/>
                <a:gd name="T33" fmla="*/ 1096 h 3336"/>
                <a:gd name="T34" fmla="*/ 1475 w 3242"/>
                <a:gd name="T35" fmla="*/ 271 h 3336"/>
                <a:gd name="T36" fmla="*/ 0 w 3242"/>
                <a:gd name="T37" fmla="*/ 0 h 3336"/>
                <a:gd name="T38" fmla="*/ 2158 w 3242"/>
                <a:gd name="T39" fmla="*/ 544 h 3336"/>
                <a:gd name="T40" fmla="*/ 2563 w 3242"/>
                <a:gd name="T41" fmla="*/ 145 h 3336"/>
                <a:gd name="T42" fmla="*/ 2612 w 3242"/>
                <a:gd name="T43" fmla="*/ 112 h 3336"/>
                <a:gd name="T44" fmla="*/ 2663 w 3242"/>
                <a:gd name="T45" fmla="*/ 93 h 3336"/>
                <a:gd name="T46" fmla="*/ 2712 w 3242"/>
                <a:gd name="T47" fmla="*/ 87 h 3336"/>
                <a:gd name="T48" fmla="*/ 2757 w 3242"/>
                <a:gd name="T49" fmla="*/ 96 h 3336"/>
                <a:gd name="T50" fmla="*/ 2793 w 3242"/>
                <a:gd name="T51" fmla="*/ 120 h 3336"/>
                <a:gd name="T52" fmla="*/ 3224 w 3242"/>
                <a:gd name="T53" fmla="*/ 557 h 3336"/>
                <a:gd name="T54" fmla="*/ 3240 w 3242"/>
                <a:gd name="T55" fmla="*/ 603 h 3336"/>
                <a:gd name="T56" fmla="*/ 3239 w 3242"/>
                <a:gd name="T57" fmla="*/ 655 h 3336"/>
                <a:gd name="T58" fmla="*/ 3221 w 3242"/>
                <a:gd name="T59" fmla="*/ 712 h 3336"/>
                <a:gd name="T60" fmla="*/ 3187 w 3242"/>
                <a:gd name="T61" fmla="*/ 766 h 3336"/>
                <a:gd name="T62" fmla="*/ 2570 w 3242"/>
                <a:gd name="T63" fmla="*/ 1384 h 3336"/>
                <a:gd name="T64" fmla="*/ 0 w 3242"/>
                <a:gd name="T65" fmla="*/ 3336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2" h="3336">
                  <a:moveTo>
                    <a:pt x="1274" y="1586"/>
                  </a:moveTo>
                  <a:lnTo>
                    <a:pt x="1038" y="2161"/>
                  </a:lnTo>
                  <a:lnTo>
                    <a:pt x="1163" y="2285"/>
                  </a:lnTo>
                  <a:lnTo>
                    <a:pt x="1738" y="2052"/>
                  </a:lnTo>
                  <a:lnTo>
                    <a:pt x="1274" y="1586"/>
                  </a:lnTo>
                  <a:close/>
                  <a:moveTo>
                    <a:pt x="1677" y="436"/>
                  </a:moveTo>
                  <a:lnTo>
                    <a:pt x="1677" y="893"/>
                  </a:lnTo>
                  <a:lnTo>
                    <a:pt x="1809" y="893"/>
                  </a:lnTo>
                  <a:lnTo>
                    <a:pt x="1965" y="735"/>
                  </a:lnTo>
                  <a:lnTo>
                    <a:pt x="1677" y="436"/>
                  </a:lnTo>
                  <a:close/>
                  <a:moveTo>
                    <a:pt x="271" y="271"/>
                  </a:moveTo>
                  <a:lnTo>
                    <a:pt x="271" y="3065"/>
                  </a:lnTo>
                  <a:lnTo>
                    <a:pt x="2299" y="3065"/>
                  </a:lnTo>
                  <a:lnTo>
                    <a:pt x="2299" y="1653"/>
                  </a:lnTo>
                  <a:lnTo>
                    <a:pt x="2011" y="1940"/>
                  </a:lnTo>
                  <a:lnTo>
                    <a:pt x="2011" y="1946"/>
                  </a:lnTo>
                  <a:lnTo>
                    <a:pt x="2005" y="1946"/>
                  </a:lnTo>
                  <a:lnTo>
                    <a:pt x="1817" y="2133"/>
                  </a:lnTo>
                  <a:lnTo>
                    <a:pt x="1228" y="2372"/>
                  </a:lnTo>
                  <a:lnTo>
                    <a:pt x="2011" y="2372"/>
                  </a:lnTo>
                  <a:lnTo>
                    <a:pt x="2011" y="2508"/>
                  </a:lnTo>
                  <a:lnTo>
                    <a:pt x="559" y="2508"/>
                  </a:lnTo>
                  <a:lnTo>
                    <a:pt x="559" y="2372"/>
                  </a:lnTo>
                  <a:lnTo>
                    <a:pt x="838" y="2372"/>
                  </a:lnTo>
                  <a:lnTo>
                    <a:pt x="1013" y="1946"/>
                  </a:lnTo>
                  <a:lnTo>
                    <a:pt x="559" y="1946"/>
                  </a:lnTo>
                  <a:lnTo>
                    <a:pt x="559" y="1811"/>
                  </a:lnTo>
                  <a:lnTo>
                    <a:pt x="1069" y="1811"/>
                  </a:lnTo>
                  <a:lnTo>
                    <a:pt x="1192" y="1506"/>
                  </a:lnTo>
                  <a:lnTo>
                    <a:pt x="1315" y="1385"/>
                  </a:lnTo>
                  <a:lnTo>
                    <a:pt x="559" y="1385"/>
                  </a:lnTo>
                  <a:lnTo>
                    <a:pt x="559" y="1248"/>
                  </a:lnTo>
                  <a:lnTo>
                    <a:pt x="1451" y="1248"/>
                  </a:lnTo>
                  <a:lnTo>
                    <a:pt x="1604" y="1096"/>
                  </a:lnTo>
                  <a:lnTo>
                    <a:pt x="1475" y="1096"/>
                  </a:lnTo>
                  <a:lnTo>
                    <a:pt x="1475" y="271"/>
                  </a:lnTo>
                  <a:lnTo>
                    <a:pt x="271" y="271"/>
                  </a:lnTo>
                  <a:close/>
                  <a:moveTo>
                    <a:pt x="0" y="0"/>
                  </a:moveTo>
                  <a:lnTo>
                    <a:pt x="1634" y="0"/>
                  </a:lnTo>
                  <a:lnTo>
                    <a:pt x="2158" y="544"/>
                  </a:lnTo>
                  <a:lnTo>
                    <a:pt x="2539" y="165"/>
                  </a:lnTo>
                  <a:lnTo>
                    <a:pt x="2563" y="145"/>
                  </a:lnTo>
                  <a:lnTo>
                    <a:pt x="2587" y="126"/>
                  </a:lnTo>
                  <a:lnTo>
                    <a:pt x="2612" y="112"/>
                  </a:lnTo>
                  <a:lnTo>
                    <a:pt x="2637" y="100"/>
                  </a:lnTo>
                  <a:lnTo>
                    <a:pt x="2663" y="93"/>
                  </a:lnTo>
                  <a:lnTo>
                    <a:pt x="2688" y="88"/>
                  </a:lnTo>
                  <a:lnTo>
                    <a:pt x="2712" y="87"/>
                  </a:lnTo>
                  <a:lnTo>
                    <a:pt x="2736" y="90"/>
                  </a:lnTo>
                  <a:lnTo>
                    <a:pt x="2757" y="96"/>
                  </a:lnTo>
                  <a:lnTo>
                    <a:pt x="2776" y="106"/>
                  </a:lnTo>
                  <a:lnTo>
                    <a:pt x="2793" y="120"/>
                  </a:lnTo>
                  <a:lnTo>
                    <a:pt x="3209" y="538"/>
                  </a:lnTo>
                  <a:lnTo>
                    <a:pt x="3224" y="557"/>
                  </a:lnTo>
                  <a:lnTo>
                    <a:pt x="3234" y="578"/>
                  </a:lnTo>
                  <a:lnTo>
                    <a:pt x="3240" y="603"/>
                  </a:lnTo>
                  <a:lnTo>
                    <a:pt x="3242" y="628"/>
                  </a:lnTo>
                  <a:lnTo>
                    <a:pt x="3239" y="655"/>
                  </a:lnTo>
                  <a:lnTo>
                    <a:pt x="3232" y="683"/>
                  </a:lnTo>
                  <a:lnTo>
                    <a:pt x="3221" y="712"/>
                  </a:lnTo>
                  <a:lnTo>
                    <a:pt x="3206" y="739"/>
                  </a:lnTo>
                  <a:lnTo>
                    <a:pt x="3187" y="766"/>
                  </a:lnTo>
                  <a:lnTo>
                    <a:pt x="3164" y="792"/>
                  </a:lnTo>
                  <a:lnTo>
                    <a:pt x="2570" y="1384"/>
                  </a:lnTo>
                  <a:lnTo>
                    <a:pt x="2570" y="3336"/>
                  </a:lnTo>
                  <a:lnTo>
                    <a:pt x="0" y="3336"/>
                  </a:lnTo>
                  <a:lnTo>
                    <a:pt x="0" y="0"/>
                  </a:lnTo>
                  <a:close/>
                </a:path>
              </a:pathLst>
            </a:custGeom>
            <a:solidFill>
              <a:srgbClr val="8A3B1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8192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77456"/>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Men Usually have Fractures at a Higher Bone Density than Women</a:t>
            </a:r>
            <a:endParaRPr kumimoji="0" lang="en-US" sz="18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Langsetmo</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L et al. </a:t>
            </a:r>
            <a:r>
              <a:rPr kumimoji="0" lang="en-US" alt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CaMos</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Res Gr J Bone Miner Res 2009 Sep;24(9):1515-22.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7" name="Chart 16">
            <a:extLst>
              <a:ext uri="{FF2B5EF4-FFF2-40B4-BE49-F238E27FC236}">
                <a16:creationId xmlns:a16="http://schemas.microsoft.com/office/drawing/2014/main" id="{80E8EFA8-4AC3-407A-BDC4-CBC2EA3F02EE}"/>
              </a:ext>
            </a:extLst>
          </p:cNvPr>
          <p:cNvGraphicFramePr/>
          <p:nvPr/>
        </p:nvGraphicFramePr>
        <p:xfrm>
          <a:off x="635226" y="1512365"/>
          <a:ext cx="2592000" cy="23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6E3FFB0E-AE19-406B-8829-6DA029BB2BC3}"/>
              </a:ext>
            </a:extLst>
          </p:cNvPr>
          <p:cNvGraphicFramePr/>
          <p:nvPr/>
        </p:nvGraphicFramePr>
        <p:xfrm>
          <a:off x="635226" y="3950766"/>
          <a:ext cx="2592000" cy="23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61BE8BE0-B1DF-4B97-9D7C-D50508A44201}"/>
              </a:ext>
            </a:extLst>
          </p:cNvPr>
          <p:cNvGraphicFramePr/>
          <p:nvPr/>
        </p:nvGraphicFramePr>
        <p:xfrm>
          <a:off x="5484811" y="1487402"/>
          <a:ext cx="2592000" cy="234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3DD29408-BC8F-433A-8CBB-8E98F5841B8F}"/>
              </a:ext>
            </a:extLst>
          </p:cNvPr>
          <p:cNvGraphicFramePr/>
          <p:nvPr/>
        </p:nvGraphicFramePr>
        <p:xfrm>
          <a:off x="5484811" y="3905527"/>
          <a:ext cx="2592000" cy="234000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248CE940-B941-442D-90C1-7A924BECC1E7}"/>
              </a:ext>
            </a:extLst>
          </p:cNvPr>
          <p:cNvSpPr txBox="1"/>
          <p:nvPr/>
        </p:nvSpPr>
        <p:spPr>
          <a:xfrm>
            <a:off x="6705596" y="3800187"/>
            <a:ext cx="55517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2.5%</a:t>
            </a:r>
          </a:p>
        </p:txBody>
      </p:sp>
      <p:pic>
        <p:nvPicPr>
          <p:cNvPr id="5" name="Graphic 4" descr="Group of men">
            <a:extLst>
              <a:ext uri="{FF2B5EF4-FFF2-40B4-BE49-F238E27FC236}">
                <a16:creationId xmlns:a16="http://schemas.microsoft.com/office/drawing/2014/main" id="{786A732E-E22B-4C62-9C80-16D9B88C7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05642" y="2275653"/>
            <a:ext cx="759786" cy="759786"/>
          </a:xfrm>
          <a:prstGeom prst="rect">
            <a:avLst/>
          </a:prstGeom>
        </p:spPr>
      </p:pic>
      <p:pic>
        <p:nvPicPr>
          <p:cNvPr id="22" name="Graphic 21" descr="Group of men">
            <a:extLst>
              <a:ext uri="{FF2B5EF4-FFF2-40B4-BE49-F238E27FC236}">
                <a16:creationId xmlns:a16="http://schemas.microsoft.com/office/drawing/2014/main" id="{022A59BC-CAE3-4496-9D26-9C584B575F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3742" y="4725214"/>
            <a:ext cx="759786" cy="759786"/>
          </a:xfrm>
          <a:prstGeom prst="rect">
            <a:avLst/>
          </a:prstGeom>
        </p:spPr>
      </p:pic>
      <p:pic>
        <p:nvPicPr>
          <p:cNvPr id="7" name="Graphic 6" descr="Group of women">
            <a:extLst>
              <a:ext uri="{FF2B5EF4-FFF2-40B4-BE49-F238E27FC236}">
                <a16:creationId xmlns:a16="http://schemas.microsoft.com/office/drawing/2014/main" id="{3010FB82-8394-4334-9DF9-B9B01980A6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46355" y="2267793"/>
            <a:ext cx="756000" cy="756000"/>
          </a:xfrm>
          <a:prstGeom prst="rect">
            <a:avLst/>
          </a:prstGeom>
        </p:spPr>
      </p:pic>
      <p:pic>
        <p:nvPicPr>
          <p:cNvPr id="25" name="Graphic 24" descr="Group of women">
            <a:extLst>
              <a:ext uri="{FF2B5EF4-FFF2-40B4-BE49-F238E27FC236}">
                <a16:creationId xmlns:a16="http://schemas.microsoft.com/office/drawing/2014/main" id="{C1644E3C-88A6-4F2C-AD89-ACF5ABD3BB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9013" y="4658142"/>
            <a:ext cx="756000" cy="756000"/>
          </a:xfrm>
          <a:prstGeom prst="rect">
            <a:avLst/>
          </a:prstGeom>
        </p:spPr>
      </p:pic>
      <p:sp>
        <p:nvSpPr>
          <p:cNvPr id="26" name="TextBox 25">
            <a:extLst>
              <a:ext uri="{FF2B5EF4-FFF2-40B4-BE49-F238E27FC236}">
                <a16:creationId xmlns:a16="http://schemas.microsoft.com/office/drawing/2014/main" id="{79B3A625-C8D8-4D61-A11C-8B85F8D35342}"/>
              </a:ext>
            </a:extLst>
          </p:cNvPr>
          <p:cNvSpPr txBox="1"/>
          <p:nvPr/>
        </p:nvSpPr>
        <p:spPr>
          <a:xfrm>
            <a:off x="2993571" y="2218267"/>
            <a:ext cx="28278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1</a:t>
            </a:r>
            <a:r>
              <a:rPr kumimoji="0" lang="en-CA" sz="24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st</a:t>
            </a:r>
            <a:r>
              <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 Fracture</a:t>
            </a:r>
          </a:p>
        </p:txBody>
      </p:sp>
      <p:sp>
        <p:nvSpPr>
          <p:cNvPr id="27" name="TextBox 26">
            <a:extLst>
              <a:ext uri="{FF2B5EF4-FFF2-40B4-BE49-F238E27FC236}">
                <a16:creationId xmlns:a16="http://schemas.microsoft.com/office/drawing/2014/main" id="{35F50FBC-E091-4439-A0D0-CB4DB8BBC37D}"/>
              </a:ext>
            </a:extLst>
          </p:cNvPr>
          <p:cNvSpPr txBox="1"/>
          <p:nvPr/>
        </p:nvSpPr>
        <p:spPr>
          <a:xfrm>
            <a:off x="2993571" y="4812133"/>
            <a:ext cx="279496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2</a:t>
            </a:r>
            <a:r>
              <a:rPr kumimoji="0" lang="en-CA" sz="24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nd</a:t>
            </a:r>
            <a:r>
              <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 Fracture</a:t>
            </a:r>
          </a:p>
        </p:txBody>
      </p:sp>
      <p:sp>
        <p:nvSpPr>
          <p:cNvPr id="28" name="TextBox 27">
            <a:extLst>
              <a:ext uri="{FF2B5EF4-FFF2-40B4-BE49-F238E27FC236}">
                <a16:creationId xmlns:a16="http://schemas.microsoft.com/office/drawing/2014/main" id="{E4F130D6-0615-4728-87FB-B9E2260CCC82}"/>
              </a:ext>
            </a:extLst>
          </p:cNvPr>
          <p:cNvSpPr txBox="1"/>
          <p:nvPr/>
        </p:nvSpPr>
        <p:spPr>
          <a:xfrm>
            <a:off x="3665797" y="3945238"/>
            <a:ext cx="192745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Osteoporosis (T ≤- 2.5)</a:t>
            </a:r>
          </a:p>
        </p:txBody>
      </p:sp>
      <p:sp>
        <p:nvSpPr>
          <p:cNvPr id="29" name="TextBox 28">
            <a:extLst>
              <a:ext uri="{FF2B5EF4-FFF2-40B4-BE49-F238E27FC236}">
                <a16:creationId xmlns:a16="http://schemas.microsoft.com/office/drawing/2014/main" id="{E8EED273-5C4D-4900-9932-FB87A2BAEB80}"/>
              </a:ext>
            </a:extLst>
          </p:cNvPr>
          <p:cNvSpPr txBox="1"/>
          <p:nvPr/>
        </p:nvSpPr>
        <p:spPr>
          <a:xfrm>
            <a:off x="3650513" y="3558972"/>
            <a:ext cx="224003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Osteopenia (T -1.0 to – 2.5)</a:t>
            </a:r>
          </a:p>
        </p:txBody>
      </p:sp>
      <p:sp>
        <p:nvSpPr>
          <p:cNvPr id="30" name="TextBox 29">
            <a:extLst>
              <a:ext uri="{FF2B5EF4-FFF2-40B4-BE49-F238E27FC236}">
                <a16:creationId xmlns:a16="http://schemas.microsoft.com/office/drawing/2014/main" id="{ED8C5373-931A-4BFB-85D7-E3924F26F278}"/>
              </a:ext>
            </a:extLst>
          </p:cNvPr>
          <p:cNvSpPr txBox="1"/>
          <p:nvPr/>
        </p:nvSpPr>
        <p:spPr>
          <a:xfrm>
            <a:off x="3667447" y="3189640"/>
            <a:ext cx="192905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Normal BMD (T &gt; - 1.0)</a:t>
            </a:r>
          </a:p>
        </p:txBody>
      </p:sp>
      <p:grpSp>
        <p:nvGrpSpPr>
          <p:cNvPr id="35" name="Group 34">
            <a:extLst>
              <a:ext uri="{FF2B5EF4-FFF2-40B4-BE49-F238E27FC236}">
                <a16:creationId xmlns:a16="http://schemas.microsoft.com/office/drawing/2014/main" id="{D4A16A12-C960-499B-873E-A518EBD590F8}"/>
              </a:ext>
            </a:extLst>
          </p:cNvPr>
          <p:cNvGrpSpPr/>
          <p:nvPr/>
        </p:nvGrpSpPr>
        <p:grpSpPr>
          <a:xfrm>
            <a:off x="3254852" y="3249385"/>
            <a:ext cx="417387" cy="216004"/>
            <a:chOff x="3369122" y="3265714"/>
            <a:chExt cx="417387" cy="216004"/>
          </a:xfrm>
        </p:grpSpPr>
        <p:pic>
          <p:nvPicPr>
            <p:cNvPr id="9" name="Graphic 8" descr="Stop">
              <a:extLst>
                <a:ext uri="{FF2B5EF4-FFF2-40B4-BE49-F238E27FC236}">
                  <a16:creationId xmlns:a16="http://schemas.microsoft.com/office/drawing/2014/main" id="{5E865399-3A92-4CBE-8E0E-6B4BD474E5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69122" y="3265718"/>
              <a:ext cx="216000" cy="216000"/>
            </a:xfrm>
            <a:prstGeom prst="rect">
              <a:avLst/>
            </a:prstGeom>
          </p:spPr>
        </p:pic>
        <p:pic>
          <p:nvPicPr>
            <p:cNvPr id="37" name="Graphic 36" descr="Stop">
              <a:extLst>
                <a:ext uri="{FF2B5EF4-FFF2-40B4-BE49-F238E27FC236}">
                  <a16:creationId xmlns:a16="http://schemas.microsoft.com/office/drawing/2014/main" id="{3DB9C50D-7CE0-4C3B-8537-2E625B02C1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70509" y="3265714"/>
              <a:ext cx="216000" cy="216000"/>
            </a:xfrm>
            <a:prstGeom prst="rect">
              <a:avLst/>
            </a:prstGeom>
          </p:spPr>
        </p:pic>
      </p:grpSp>
      <p:grpSp>
        <p:nvGrpSpPr>
          <p:cNvPr id="24" name="Group 23">
            <a:extLst>
              <a:ext uri="{FF2B5EF4-FFF2-40B4-BE49-F238E27FC236}">
                <a16:creationId xmlns:a16="http://schemas.microsoft.com/office/drawing/2014/main" id="{164575BA-0423-4BF3-B474-5A73336F1772}"/>
              </a:ext>
            </a:extLst>
          </p:cNvPr>
          <p:cNvGrpSpPr/>
          <p:nvPr/>
        </p:nvGrpSpPr>
        <p:grpSpPr>
          <a:xfrm>
            <a:off x="3254852" y="3630387"/>
            <a:ext cx="417387" cy="216004"/>
            <a:chOff x="3412662" y="3646716"/>
            <a:chExt cx="417387" cy="216004"/>
          </a:xfrm>
        </p:grpSpPr>
        <p:pic>
          <p:nvPicPr>
            <p:cNvPr id="38" name="Graphic 37" descr="Stop">
              <a:extLst>
                <a:ext uri="{FF2B5EF4-FFF2-40B4-BE49-F238E27FC236}">
                  <a16:creationId xmlns:a16="http://schemas.microsoft.com/office/drawing/2014/main" id="{BB672D55-73C2-40F7-BEEA-C08CFD44723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2662" y="3646720"/>
              <a:ext cx="216000" cy="216000"/>
            </a:xfrm>
            <a:prstGeom prst="rect">
              <a:avLst/>
            </a:prstGeom>
          </p:spPr>
        </p:pic>
        <p:pic>
          <p:nvPicPr>
            <p:cNvPr id="39" name="Graphic 38" descr="Stop">
              <a:extLst>
                <a:ext uri="{FF2B5EF4-FFF2-40B4-BE49-F238E27FC236}">
                  <a16:creationId xmlns:a16="http://schemas.microsoft.com/office/drawing/2014/main" id="{87C8105D-02CB-40EE-9888-6A3059DDD75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14049" y="3646716"/>
              <a:ext cx="216000" cy="216000"/>
            </a:xfrm>
            <a:prstGeom prst="rect">
              <a:avLst/>
            </a:prstGeom>
          </p:spPr>
        </p:pic>
      </p:grpSp>
      <p:grpSp>
        <p:nvGrpSpPr>
          <p:cNvPr id="23" name="Group 22">
            <a:extLst>
              <a:ext uri="{FF2B5EF4-FFF2-40B4-BE49-F238E27FC236}">
                <a16:creationId xmlns:a16="http://schemas.microsoft.com/office/drawing/2014/main" id="{E147C39C-C28F-499F-82D3-D0D2B183C71F}"/>
              </a:ext>
            </a:extLst>
          </p:cNvPr>
          <p:cNvGrpSpPr/>
          <p:nvPr/>
        </p:nvGrpSpPr>
        <p:grpSpPr>
          <a:xfrm>
            <a:off x="3254852" y="3989616"/>
            <a:ext cx="417387" cy="216004"/>
            <a:chOff x="3396332" y="4022274"/>
            <a:chExt cx="417387" cy="216004"/>
          </a:xfrm>
        </p:grpSpPr>
        <p:pic>
          <p:nvPicPr>
            <p:cNvPr id="40" name="Graphic 39" descr="Stop">
              <a:extLst>
                <a:ext uri="{FF2B5EF4-FFF2-40B4-BE49-F238E27FC236}">
                  <a16:creationId xmlns:a16="http://schemas.microsoft.com/office/drawing/2014/main" id="{35962265-49E1-4E7D-879F-E1A5596819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96332" y="4022278"/>
              <a:ext cx="216000" cy="216000"/>
            </a:xfrm>
            <a:prstGeom prst="rect">
              <a:avLst/>
            </a:prstGeom>
          </p:spPr>
        </p:pic>
        <p:pic>
          <p:nvPicPr>
            <p:cNvPr id="41" name="Graphic 40" descr="Stop">
              <a:extLst>
                <a:ext uri="{FF2B5EF4-FFF2-40B4-BE49-F238E27FC236}">
                  <a16:creationId xmlns:a16="http://schemas.microsoft.com/office/drawing/2014/main" id="{48F4FE51-B0CE-4A08-B8A4-150A8350E91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597719" y="4022274"/>
              <a:ext cx="216000" cy="216000"/>
            </a:xfrm>
            <a:prstGeom prst="rect">
              <a:avLst/>
            </a:prstGeom>
          </p:spPr>
        </p:pic>
      </p:grpSp>
      <p:sp>
        <p:nvSpPr>
          <p:cNvPr id="45" name="TextBox 44">
            <a:extLst>
              <a:ext uri="{FF2B5EF4-FFF2-40B4-BE49-F238E27FC236}">
                <a16:creationId xmlns:a16="http://schemas.microsoft.com/office/drawing/2014/main" id="{65048E83-2F7D-41C1-BD02-11F7D0F4CB5C}"/>
              </a:ext>
            </a:extLst>
          </p:cNvPr>
          <p:cNvSpPr txBox="1"/>
          <p:nvPr/>
        </p:nvSpPr>
        <p:spPr>
          <a:xfrm>
            <a:off x="14132" y="6117563"/>
            <a:ext cx="238398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Lowest BMD at lumbar spine or hip</a:t>
            </a:r>
          </a:p>
        </p:txBody>
      </p:sp>
    </p:spTree>
    <p:extLst>
      <p:ext uri="{BB962C8B-B14F-4D97-AF65-F5344CB8AC3E}">
        <p14:creationId xmlns:p14="http://schemas.microsoft.com/office/powerpoint/2010/main" val="1880969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54598"/>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Checklist for Fracture and </a:t>
            </a:r>
          </a:p>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OP Risk Factors</a:t>
            </a:r>
          </a:p>
        </p:txBody>
      </p:sp>
      <p:pic>
        <p:nvPicPr>
          <p:cNvPr id="2" name="Picture 1">
            <a:extLst>
              <a:ext uri="{FF2B5EF4-FFF2-40B4-BE49-F238E27FC236}">
                <a16:creationId xmlns:a16="http://schemas.microsoft.com/office/drawing/2014/main" id="{FFBEC4BD-1E98-4A33-BBCD-8D9034A1C904}"/>
              </a:ext>
            </a:extLst>
          </p:cNvPr>
          <p:cNvPicPr>
            <a:picLocks noChangeAspect="1"/>
          </p:cNvPicPr>
          <p:nvPr/>
        </p:nvPicPr>
        <p:blipFill>
          <a:blip r:embed="rId4"/>
          <a:stretch>
            <a:fillRect/>
          </a:stretch>
        </p:blipFill>
        <p:spPr>
          <a:xfrm>
            <a:off x="32960" y="1471163"/>
            <a:ext cx="3131372" cy="4680000"/>
          </a:xfrm>
          <a:prstGeom prst="rect">
            <a:avLst/>
          </a:prstGeom>
        </p:spPr>
      </p:pic>
      <p:pic>
        <p:nvPicPr>
          <p:cNvPr id="11" name="Picture 10">
            <a:extLst>
              <a:ext uri="{FF2B5EF4-FFF2-40B4-BE49-F238E27FC236}">
                <a16:creationId xmlns:a16="http://schemas.microsoft.com/office/drawing/2014/main" id="{1093AFC6-ED54-43CE-B7D3-194BB8FD5C9E}"/>
              </a:ext>
            </a:extLst>
          </p:cNvPr>
          <p:cNvPicPr>
            <a:picLocks noChangeAspect="1"/>
          </p:cNvPicPr>
          <p:nvPr/>
        </p:nvPicPr>
        <p:blipFill>
          <a:blip r:embed="rId4"/>
          <a:stretch>
            <a:fillRect/>
          </a:stretch>
        </p:blipFill>
        <p:spPr>
          <a:xfrm>
            <a:off x="80095" y="1515135"/>
            <a:ext cx="1902912" cy="2844000"/>
          </a:xfrm>
          <a:prstGeom prst="rect">
            <a:avLst/>
          </a:prstGeom>
        </p:spPr>
      </p:pic>
      <p:pic>
        <p:nvPicPr>
          <p:cNvPr id="6" name="Picture 5">
            <a:extLst>
              <a:ext uri="{FF2B5EF4-FFF2-40B4-BE49-F238E27FC236}">
                <a16:creationId xmlns:a16="http://schemas.microsoft.com/office/drawing/2014/main" id="{D44CED99-4ACA-46B1-9AF0-62901DA517DB}"/>
              </a:ext>
            </a:extLst>
          </p:cNvPr>
          <p:cNvPicPr>
            <a:picLocks noChangeAspect="1"/>
          </p:cNvPicPr>
          <p:nvPr/>
        </p:nvPicPr>
        <p:blipFill>
          <a:blip r:embed="rId5"/>
          <a:stretch>
            <a:fillRect/>
          </a:stretch>
        </p:blipFill>
        <p:spPr>
          <a:xfrm>
            <a:off x="2903872" y="1453393"/>
            <a:ext cx="3094833" cy="4680000"/>
          </a:xfrm>
          <a:prstGeom prst="rect">
            <a:avLst/>
          </a:prstGeom>
        </p:spPr>
      </p:pic>
      <p:pic>
        <p:nvPicPr>
          <p:cNvPr id="18" name="Picture 17">
            <a:extLst>
              <a:ext uri="{FF2B5EF4-FFF2-40B4-BE49-F238E27FC236}">
                <a16:creationId xmlns:a16="http://schemas.microsoft.com/office/drawing/2014/main" id="{0FDB912E-DF4E-4204-BA9A-B201649FDA5C}"/>
              </a:ext>
            </a:extLst>
          </p:cNvPr>
          <p:cNvPicPr>
            <a:picLocks noChangeAspect="1"/>
          </p:cNvPicPr>
          <p:nvPr/>
        </p:nvPicPr>
        <p:blipFill>
          <a:blip r:embed="rId5"/>
          <a:stretch>
            <a:fillRect/>
          </a:stretch>
        </p:blipFill>
        <p:spPr>
          <a:xfrm>
            <a:off x="2051533" y="1515135"/>
            <a:ext cx="1880707" cy="2844000"/>
          </a:xfrm>
          <a:prstGeom prst="rect">
            <a:avLst/>
          </a:prstGeom>
        </p:spPr>
      </p:pic>
      <p:pic>
        <p:nvPicPr>
          <p:cNvPr id="7" name="Picture 6">
            <a:extLst>
              <a:ext uri="{FF2B5EF4-FFF2-40B4-BE49-F238E27FC236}">
                <a16:creationId xmlns:a16="http://schemas.microsoft.com/office/drawing/2014/main" id="{9D9DD070-833F-40CA-BA5D-F82633A92238}"/>
              </a:ext>
            </a:extLst>
          </p:cNvPr>
          <p:cNvPicPr>
            <a:picLocks noChangeAspect="1"/>
          </p:cNvPicPr>
          <p:nvPr/>
        </p:nvPicPr>
        <p:blipFill>
          <a:blip r:embed="rId6"/>
          <a:stretch>
            <a:fillRect/>
          </a:stretch>
        </p:blipFill>
        <p:spPr>
          <a:xfrm>
            <a:off x="4512105" y="1430458"/>
            <a:ext cx="3273257" cy="4680000"/>
          </a:xfrm>
          <a:prstGeom prst="rect">
            <a:avLst/>
          </a:prstGeom>
        </p:spPr>
      </p:pic>
      <p:pic>
        <p:nvPicPr>
          <p:cNvPr id="12" name="Picture 11">
            <a:extLst>
              <a:ext uri="{FF2B5EF4-FFF2-40B4-BE49-F238E27FC236}">
                <a16:creationId xmlns:a16="http://schemas.microsoft.com/office/drawing/2014/main" id="{84071BAE-8833-43BA-861D-DB8D6CDAFA30}"/>
              </a:ext>
            </a:extLst>
          </p:cNvPr>
          <p:cNvPicPr>
            <a:picLocks noChangeAspect="1"/>
          </p:cNvPicPr>
          <p:nvPr/>
        </p:nvPicPr>
        <p:blipFill>
          <a:blip r:embed="rId6"/>
          <a:stretch>
            <a:fillRect/>
          </a:stretch>
        </p:blipFill>
        <p:spPr>
          <a:xfrm>
            <a:off x="4000766" y="1515135"/>
            <a:ext cx="1989128" cy="2844000"/>
          </a:xfrm>
          <a:prstGeom prst="rect">
            <a:avLst/>
          </a:prstGeom>
        </p:spPr>
      </p:pic>
      <p:sp>
        <p:nvSpPr>
          <p:cNvPr id="9" name="Rectangle 8">
            <a:extLst>
              <a:ext uri="{FF2B5EF4-FFF2-40B4-BE49-F238E27FC236}">
                <a16:creationId xmlns:a16="http://schemas.microsoft.com/office/drawing/2014/main" id="{CD2A589D-517E-41A3-8816-AC20EEBB3F2C}"/>
              </a:ext>
            </a:extLst>
          </p:cNvPr>
          <p:cNvSpPr/>
          <p:nvPr/>
        </p:nvSpPr>
        <p:spPr>
          <a:xfrm>
            <a:off x="-43346" y="6452118"/>
            <a:ext cx="9087609" cy="4154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595959"/>
                </a:solidFill>
                <a:effectLst/>
                <a:uLnTx/>
                <a:uFillTx/>
                <a:latin typeface="Arial Narrow" panose="020B0606020202030204" pitchFamily="34" charset="0"/>
                <a:ea typeface="+mn-ea"/>
                <a:cs typeface="+mn-cs"/>
              </a:rPr>
              <a:t>*Fragility fracture includes all bones, except skull and face, patella, hands and feet, cervical spine.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595959"/>
                </a:solidFill>
                <a:effectLst/>
                <a:uLnTx/>
                <a:uFillTx/>
                <a:latin typeface="Arial Narrow" panose="020B0606020202030204" pitchFamily="34" charset="0"/>
                <a:ea typeface="+mn-ea"/>
                <a:cs typeface="+mn-cs"/>
              </a:rPr>
              <a:t>Osteoporosis Canada 2016. Checklist for Risk of Broken Bones and Osteoporosis. Accessed July 8th 2016. http://www.osteoporosis.ca/osteoporosis-and-you/diagnosis/risk-factors/.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595959"/>
                </a:solidFill>
                <a:effectLst/>
                <a:uLnTx/>
                <a:uFillTx/>
                <a:latin typeface="Arial Narrow" panose="020B0606020202030204" pitchFamily="34" charset="0"/>
                <a:ea typeface="+mn-ea"/>
                <a:cs typeface="+mn-cs"/>
              </a:rPr>
              <a:t>Bessette L, et al. </a:t>
            </a:r>
            <a:r>
              <a:rPr kumimoji="0" lang="en-GB" sz="700" b="0" i="0" u="none" strike="noStrike" kern="1200" cap="none" spc="0" normalizeH="0" baseline="0" noProof="0" dirty="0" err="1">
                <a:ln>
                  <a:noFill/>
                </a:ln>
                <a:solidFill>
                  <a:srgbClr val="595959"/>
                </a:solidFill>
                <a:effectLst/>
                <a:uLnTx/>
                <a:uFillTx/>
                <a:latin typeface="Arial Narrow" panose="020B0606020202030204" pitchFamily="34" charset="0"/>
                <a:ea typeface="+mn-ea"/>
                <a:cs typeface="+mn-cs"/>
              </a:rPr>
              <a:t>Contemp</a:t>
            </a:r>
            <a:r>
              <a:rPr kumimoji="0" lang="en-GB" sz="700" b="0" i="0" u="none" strike="noStrike" kern="1200" cap="none" spc="0" normalizeH="0" baseline="0" noProof="0" dirty="0">
                <a:ln>
                  <a:noFill/>
                </a:ln>
                <a:solidFill>
                  <a:srgbClr val="595959"/>
                </a:solidFill>
                <a:effectLst/>
                <a:uLnTx/>
                <a:uFillTx/>
                <a:latin typeface="Arial Narrow" panose="020B0606020202030204" pitchFamily="34" charset="0"/>
                <a:ea typeface="+mn-ea"/>
                <a:cs typeface="+mn-cs"/>
              </a:rPr>
              <a:t> Clin Trials. 2008;29:194-210.  Brown J.P, et al. J Bone Miner Res. 2007;23(</a:t>
            </a:r>
            <a:r>
              <a:rPr kumimoji="0" lang="en-GB" sz="700" b="0" i="0" u="none" strike="noStrike" kern="1200" cap="none" spc="0" normalizeH="0" baseline="0" noProof="0" dirty="0" err="1">
                <a:ln>
                  <a:noFill/>
                </a:ln>
                <a:solidFill>
                  <a:srgbClr val="595959"/>
                </a:solidFill>
                <a:effectLst/>
                <a:uLnTx/>
                <a:uFillTx/>
                <a:latin typeface="Arial Narrow" panose="020B0606020202030204" pitchFamily="34" charset="0"/>
                <a:ea typeface="+mn-ea"/>
                <a:cs typeface="+mn-cs"/>
              </a:rPr>
              <a:t>Suppl</a:t>
            </a:r>
            <a:r>
              <a:rPr kumimoji="0" lang="en-GB" sz="700" b="0" i="0" u="none" strike="noStrike" kern="1200" cap="none" spc="0" normalizeH="0" baseline="0" noProof="0" dirty="0">
                <a:ln>
                  <a:noFill/>
                </a:ln>
                <a:solidFill>
                  <a:srgbClr val="595959"/>
                </a:solidFill>
                <a:effectLst/>
                <a:uLnTx/>
                <a:uFillTx/>
                <a:latin typeface="Arial Narrow" panose="020B0606020202030204" pitchFamily="34" charset="0"/>
                <a:ea typeface="+mn-ea"/>
                <a:cs typeface="+mn-cs"/>
              </a:rPr>
              <a:t> 1):M350. </a:t>
            </a:r>
          </a:p>
        </p:txBody>
      </p:sp>
      <p:sp>
        <p:nvSpPr>
          <p:cNvPr id="17" name="Rectangle 16">
            <a:extLst>
              <a:ext uri="{FF2B5EF4-FFF2-40B4-BE49-F238E27FC236}">
                <a16:creationId xmlns:a16="http://schemas.microsoft.com/office/drawing/2014/main" id="{6BBA073E-9B6B-4649-9963-6FCB37240057}"/>
              </a:ext>
            </a:extLst>
          </p:cNvPr>
          <p:cNvSpPr/>
          <p:nvPr/>
        </p:nvSpPr>
        <p:spPr>
          <a:xfrm>
            <a:off x="163315" y="4521488"/>
            <a:ext cx="8880948" cy="16004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DEFINITION OF A FRAGILITY FRACTURE:</a:t>
            </a:r>
            <a:r>
              <a:rPr kumimoji="0" lang="en-CA" sz="14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fracture that occurs </a:t>
            </a:r>
            <a:r>
              <a:rPr kumimoji="0" lang="en-CA" sz="1400" b="1"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spontaneously</a:t>
            </a: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or following a </a:t>
            </a:r>
            <a:r>
              <a:rPr kumimoji="0" lang="en-CA" sz="1400" b="1"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minor trauma </a:t>
            </a: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such as:</a:t>
            </a:r>
          </a:p>
          <a:p>
            <a:pPr marL="285750" marR="0" lvl="1" indent="-285750" algn="l" defTabSz="457200" rtl="0" eaLnBrk="1" fontAlgn="auto" latinLnBrk="0" hangingPunct="1">
              <a:lnSpc>
                <a:spcPct val="100000"/>
              </a:lnSpc>
              <a:spcBef>
                <a:spcPts val="0"/>
              </a:spcBef>
              <a:spcAft>
                <a:spcPts val="0"/>
              </a:spcAft>
              <a:buClr>
                <a:srgbClr val="554856"/>
              </a:buClr>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from a standing height (i.e. on the ice)</a:t>
            </a:r>
          </a:p>
          <a:p>
            <a:pPr marL="285750" marR="0" lvl="1" indent="-285750" algn="l" defTabSz="457200" rtl="0" eaLnBrk="1" fontAlgn="auto" latinLnBrk="0" hangingPunct="1">
              <a:lnSpc>
                <a:spcPct val="100000"/>
              </a:lnSpc>
              <a:spcBef>
                <a:spcPts val="0"/>
              </a:spcBef>
              <a:spcAft>
                <a:spcPts val="0"/>
              </a:spcAft>
              <a:buClr>
                <a:srgbClr val="554856"/>
              </a:buClr>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from a sitting position</a:t>
            </a:r>
          </a:p>
          <a:p>
            <a:pPr marL="285750" marR="0" lvl="1" indent="-285750" algn="l" defTabSz="457200" rtl="0" eaLnBrk="1" fontAlgn="auto" latinLnBrk="0" hangingPunct="1">
              <a:lnSpc>
                <a:spcPct val="100000"/>
              </a:lnSpc>
              <a:spcBef>
                <a:spcPts val="0"/>
              </a:spcBef>
              <a:spcAft>
                <a:spcPts val="0"/>
              </a:spcAft>
              <a:buClr>
                <a:srgbClr val="554856"/>
              </a:buClr>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from a supine position </a:t>
            </a:r>
            <a:b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(bed or reclining deck chair &lt; 1 metre high)</a:t>
            </a:r>
          </a:p>
          <a:p>
            <a:pPr marL="285750" marR="0" lvl="1" indent="-285750" algn="l" defTabSz="457200" rtl="0" eaLnBrk="1" fontAlgn="auto" latinLnBrk="0" hangingPunct="1">
              <a:lnSpc>
                <a:spcPct val="100000"/>
              </a:lnSpc>
              <a:spcBef>
                <a:spcPts val="0"/>
              </a:spcBef>
              <a:spcAft>
                <a:spcPts val="0"/>
              </a:spcAft>
              <a:buClr>
                <a:srgbClr val="554856"/>
              </a:buClr>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after having missed 1 to 3 steps in a staircase</a:t>
            </a:r>
          </a:p>
          <a:p>
            <a:pPr marL="285750" marR="0" lvl="1" indent="-285750" algn="l" defTabSz="457200" rtl="0" eaLnBrk="1" fontAlgn="auto" latinLnBrk="0" hangingPunct="1">
              <a:lnSpc>
                <a:spcPct val="100000"/>
              </a:lnSpc>
              <a:spcBef>
                <a:spcPts val="0"/>
              </a:spcBef>
              <a:spcAft>
                <a:spcPts val="0"/>
              </a:spcAft>
              <a:buClr>
                <a:srgbClr val="554856"/>
              </a:buClr>
              <a:buSzTx/>
              <a:buFont typeface="Wingdings" panose="05000000000000000000" pitchFamily="2" charset="2"/>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After a movement outside of the typical plane of motion or coughing</a:t>
            </a:r>
            <a:endParaRPr kumimoji="0" lang="en-US"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4" name="Picture 3">
            <a:extLst>
              <a:ext uri="{FF2B5EF4-FFF2-40B4-BE49-F238E27FC236}">
                <a16:creationId xmlns:a16="http://schemas.microsoft.com/office/drawing/2014/main" id="{1582D17A-ED2A-48A6-9921-B443CCC93639}"/>
              </a:ext>
            </a:extLst>
          </p:cNvPr>
          <p:cNvPicPr>
            <a:picLocks noChangeAspect="1"/>
          </p:cNvPicPr>
          <p:nvPr/>
        </p:nvPicPr>
        <p:blipFill>
          <a:blip r:embed="rId7"/>
          <a:stretch>
            <a:fillRect/>
          </a:stretch>
        </p:blipFill>
        <p:spPr>
          <a:xfrm>
            <a:off x="6012733" y="1439144"/>
            <a:ext cx="3142874" cy="4680000"/>
          </a:xfrm>
          <a:prstGeom prst="rect">
            <a:avLst/>
          </a:prstGeom>
        </p:spPr>
      </p:pic>
      <p:pic>
        <p:nvPicPr>
          <p:cNvPr id="13" name="Picture 12">
            <a:extLst>
              <a:ext uri="{FF2B5EF4-FFF2-40B4-BE49-F238E27FC236}">
                <a16:creationId xmlns:a16="http://schemas.microsoft.com/office/drawing/2014/main" id="{35EAE47D-5106-4E44-8866-29EA2E942819}"/>
              </a:ext>
            </a:extLst>
          </p:cNvPr>
          <p:cNvPicPr>
            <a:picLocks noChangeAspect="1"/>
          </p:cNvPicPr>
          <p:nvPr/>
        </p:nvPicPr>
        <p:blipFill>
          <a:blip r:embed="rId7"/>
          <a:stretch>
            <a:fillRect/>
          </a:stretch>
        </p:blipFill>
        <p:spPr>
          <a:xfrm>
            <a:off x="6058421" y="1515135"/>
            <a:ext cx="1909900" cy="2844000"/>
          </a:xfrm>
          <a:prstGeom prst="rect">
            <a:avLst/>
          </a:prstGeom>
        </p:spPr>
      </p:pic>
    </p:spTree>
    <p:extLst>
      <p:ext uri="{BB962C8B-B14F-4D97-AF65-F5344CB8AC3E}">
        <p14:creationId xmlns:p14="http://schemas.microsoft.com/office/powerpoint/2010/main" val="17892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2271" y="155887"/>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Long-Term Fracture Risk Can Be Quantified Using FRAX</a:t>
            </a:r>
            <a:r>
              <a:rPr kumimoji="0" lang="en-US" sz="28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or Other Risk-Assessment Tools</a:t>
            </a:r>
            <a:endParaRPr kumimoji="0" lang="en-US" sz="2800" b="1" i="0" u="none" strike="noStrike" kern="1200" cap="none" spc="0" normalizeH="0" baseline="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a:extLst>
              <a:ext uri="{FF2B5EF4-FFF2-40B4-BE49-F238E27FC236}">
                <a16:creationId xmlns:a16="http://schemas.microsoft.com/office/drawing/2014/main" id="{E12EB6DF-B35B-4085-8A53-DD625CB12120}"/>
              </a:ext>
            </a:extLst>
          </p:cNvPr>
          <p:cNvSpPr/>
          <p:nvPr/>
        </p:nvSpPr>
        <p:spPr>
          <a:xfrm>
            <a:off x="6286614" y="1998573"/>
            <a:ext cx="2857386" cy="4336996"/>
          </a:xfrm>
          <a:prstGeom prst="rect">
            <a:avLst/>
          </a:prstGeom>
          <a:gradFill>
            <a:gsLst>
              <a:gs pos="0">
                <a:srgbClr val="F9F6ED"/>
              </a:gs>
              <a:gs pos="100000">
                <a:srgbClr val="EFE0D9"/>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639CD04C-30C0-4E73-AD8D-698B22A7A4D5}"/>
              </a:ext>
            </a:extLst>
          </p:cNvPr>
          <p:cNvSpPr/>
          <p:nvPr/>
        </p:nvSpPr>
        <p:spPr>
          <a:xfrm>
            <a:off x="14771" y="2021561"/>
            <a:ext cx="2527300" cy="4336996"/>
          </a:xfrm>
          <a:prstGeom prst="rect">
            <a:avLst/>
          </a:prstGeom>
          <a:gradFill>
            <a:gsLst>
              <a:gs pos="0">
                <a:srgbClr val="F9F6ED"/>
              </a:gs>
              <a:gs pos="100000">
                <a:srgbClr val="EFE0D9"/>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26" name="Diagram 25">
            <a:extLst>
              <a:ext uri="{FF2B5EF4-FFF2-40B4-BE49-F238E27FC236}">
                <a16:creationId xmlns:a16="http://schemas.microsoft.com/office/drawing/2014/main" id="{A37D8902-A42E-42A3-A3FD-7D2D192C7D50}"/>
              </a:ext>
            </a:extLst>
          </p:cNvPr>
          <p:cNvGraphicFramePr/>
          <p:nvPr/>
        </p:nvGraphicFramePr>
        <p:xfrm>
          <a:off x="0" y="2215428"/>
          <a:ext cx="2527301" cy="54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3">
            <a:extLst>
              <a:ext uri="{FF2B5EF4-FFF2-40B4-BE49-F238E27FC236}">
                <a16:creationId xmlns:a16="http://schemas.microsoft.com/office/drawing/2014/main" id="{DFA1C9F5-AA44-47E1-B186-DC55893C3368}"/>
              </a:ext>
            </a:extLst>
          </p:cNvPr>
          <p:cNvPicPr>
            <a:picLocks noChangeAspect="1" noChangeArrowheads="1"/>
          </p:cNvPicPr>
          <p:nvPr/>
        </p:nvPicPr>
        <p:blipFill>
          <a:blip r:embed="rId9" cstate="print">
            <a:graysc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61890" y="3034213"/>
            <a:ext cx="3648524" cy="26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a:extLst>
              <a:ext uri="{FF2B5EF4-FFF2-40B4-BE49-F238E27FC236}">
                <a16:creationId xmlns:a16="http://schemas.microsoft.com/office/drawing/2014/main" id="{6F206CB1-749C-408A-81ED-D70CD390F2A0}"/>
              </a:ext>
            </a:extLst>
          </p:cNvPr>
          <p:cNvSpPr txBox="1"/>
          <p:nvPr/>
        </p:nvSpPr>
        <p:spPr>
          <a:xfrm>
            <a:off x="328295" y="2912919"/>
            <a:ext cx="2072005" cy="3200876"/>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Gender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History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Other Characteristics</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Smoking</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Alcohol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Rheumatoid arthritis </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Glucocorticoids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Etc</a:t>
            </a:r>
          </a:p>
        </p:txBody>
      </p:sp>
      <p:graphicFrame>
        <p:nvGraphicFramePr>
          <p:cNvPr id="29" name="Diagram 28">
            <a:extLst>
              <a:ext uri="{FF2B5EF4-FFF2-40B4-BE49-F238E27FC236}">
                <a16:creationId xmlns:a16="http://schemas.microsoft.com/office/drawing/2014/main" id="{D926BC26-93EC-4D68-8209-B2D6AEA7E48A}"/>
              </a:ext>
            </a:extLst>
          </p:cNvPr>
          <p:cNvGraphicFramePr/>
          <p:nvPr/>
        </p:nvGraphicFramePr>
        <p:xfrm>
          <a:off x="2561889" y="2191977"/>
          <a:ext cx="3665063" cy="54131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30" name="Diagram 29">
            <a:extLst>
              <a:ext uri="{FF2B5EF4-FFF2-40B4-BE49-F238E27FC236}">
                <a16:creationId xmlns:a16="http://schemas.microsoft.com/office/drawing/2014/main" id="{125DAB6A-3539-4368-AF00-0762F33E02A5}"/>
              </a:ext>
            </a:extLst>
          </p:cNvPr>
          <p:cNvGraphicFramePr/>
          <p:nvPr/>
        </p:nvGraphicFramePr>
        <p:xfrm>
          <a:off x="6372444" y="2176919"/>
          <a:ext cx="2711895" cy="54131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2" name="Rectangle 31">
            <a:extLst>
              <a:ext uri="{FF2B5EF4-FFF2-40B4-BE49-F238E27FC236}">
                <a16:creationId xmlns:a16="http://schemas.microsoft.com/office/drawing/2014/main" id="{C7BDB477-A632-4D3D-920D-6F21FD73154B}"/>
              </a:ext>
            </a:extLst>
          </p:cNvPr>
          <p:cNvSpPr/>
          <p:nvPr/>
        </p:nvSpPr>
        <p:spPr>
          <a:xfrm>
            <a:off x="59661" y="1412531"/>
            <a:ext cx="9024678" cy="584775"/>
          </a:xfrm>
          <a:prstGeom prst="rect">
            <a:avLst/>
          </a:prstGeom>
        </p:spPr>
        <p:txBody>
          <a:bodyPr wrap="square">
            <a:spAutoFit/>
          </a:body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Verdana"/>
              </a:rPr>
              <a:t>FRAX</a:t>
            </a:r>
            <a:r>
              <a:rPr kumimoji="0" lang="en-CA" sz="16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Verdana"/>
              </a:rPr>
              <a:t>®</a:t>
            </a:r>
            <a:r>
              <a:rPr kumimoji="0" lang="en-CA"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Verdana"/>
              </a:rPr>
              <a:t> provides conservative estimate of 10-year fracture risk but does not necessarily identify patients with shorter-term risk who require urgent intervention </a:t>
            </a:r>
            <a:r>
              <a:rPr kumimoji="0" lang="en-CA" sz="1600" b="0" i="0" u="none" strike="noStrike" kern="1200" cap="none" spc="0" normalizeH="0" baseline="0" noProof="0" dirty="0">
                <a:ln>
                  <a:noFill/>
                </a:ln>
                <a:solidFill>
                  <a:srgbClr val="C18567"/>
                </a:solidFill>
                <a:effectLst/>
                <a:uLnTx/>
                <a:uFillTx/>
                <a:latin typeface="Arial Narrow" panose="020B0606020202030204" pitchFamily="34" charset="0"/>
                <a:ea typeface="+mn-ea"/>
                <a:cs typeface="Verdana"/>
              </a:rPr>
              <a:t>(pharmacological) </a:t>
            </a:r>
            <a:r>
              <a:rPr kumimoji="0" lang="en-CA" sz="16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Verdana"/>
              </a:rPr>
              <a:t>to prevent subsequent fractures</a:t>
            </a:r>
            <a:r>
              <a:rPr kumimoji="0" lang="en-CA" sz="16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cs typeface="Verdana"/>
              </a:rPr>
              <a:t>1-3</a:t>
            </a:r>
          </a:p>
        </p:txBody>
      </p:sp>
      <p:pic>
        <p:nvPicPr>
          <p:cNvPr id="2" name="Picture 1">
            <a:extLst>
              <a:ext uri="{FF2B5EF4-FFF2-40B4-BE49-F238E27FC236}">
                <a16:creationId xmlns:a16="http://schemas.microsoft.com/office/drawing/2014/main" id="{88CB5313-CF4F-4EE7-B424-267A66578D0F}"/>
              </a:ext>
            </a:extLst>
          </p:cNvPr>
          <p:cNvPicPr>
            <a:picLocks noChangeAspect="1"/>
          </p:cNvPicPr>
          <p:nvPr/>
        </p:nvPicPr>
        <p:blipFill>
          <a:blip r:embed="rId21"/>
          <a:stretch>
            <a:fillRect/>
          </a:stretch>
        </p:blipFill>
        <p:spPr>
          <a:xfrm>
            <a:off x="6410319" y="3025804"/>
            <a:ext cx="2798307" cy="2975106"/>
          </a:xfrm>
          <a:prstGeom prst="rect">
            <a:avLst/>
          </a:prstGeom>
        </p:spPr>
      </p:pic>
      <p:sp>
        <p:nvSpPr>
          <p:cNvPr id="33" name="Text Placeholder 3">
            <a:extLst>
              <a:ext uri="{FF2B5EF4-FFF2-40B4-BE49-F238E27FC236}">
                <a16:creationId xmlns:a16="http://schemas.microsoft.com/office/drawing/2014/main" id="{9EDB5EE4-C87B-47B5-BC9C-B091CC5DC9B6}"/>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4472C4"/>
              </a:buClr>
              <a:buSzTx/>
              <a:buFont typeface="Arial"/>
              <a:buNone/>
              <a:tabLst/>
              <a:defRPr/>
            </a:pP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FRAX</a:t>
            </a:r>
            <a:r>
              <a:rPr kumimoji="0" lang="en-US" sz="900" b="0" i="0" u="none" strike="noStrike" kern="1200" cap="none" spc="0" normalizeH="0" baseline="30000" noProof="0" dirty="0">
                <a:ln>
                  <a:noFill/>
                </a:ln>
                <a:solidFill>
                  <a:srgbClr val="E7E6E6">
                    <a:lumMod val="25000"/>
                  </a:srgbClr>
                </a:solidFill>
                <a:effectLst/>
                <a:uLnTx/>
                <a:uFillTx/>
                <a:latin typeface="Arial Narrow" panose="020B0606020202030204" pitchFamily="34" charset="0"/>
                <a:ea typeface="+mn-ea"/>
              </a:rPr>
              <a:t>®</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is a registered trademark of Professor J.A. </a:t>
            </a:r>
            <a:r>
              <a:rPr kumimoji="0" lang="en-US" sz="9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rPr>
              <a:t>Kanis</a:t>
            </a: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University of Sheffield.</a:t>
            </a:r>
          </a:p>
          <a:p>
            <a:pPr marL="0" marR="0" lvl="0" indent="0" algn="l" defTabSz="457200" rtl="0" eaLnBrk="1" fontAlgn="auto" latinLnBrk="0" hangingPunct="1">
              <a:lnSpc>
                <a:spcPct val="100000"/>
              </a:lnSpc>
              <a:spcBef>
                <a:spcPts val="0"/>
              </a:spcBef>
              <a:spcAft>
                <a:spcPts val="0"/>
              </a:spcAft>
              <a:buClr>
                <a:srgbClr val="4472C4"/>
              </a:buClr>
              <a:buSzTx/>
              <a:buFont typeface="Arial"/>
              <a:buNone/>
              <a:tabLst/>
              <a:defRPr/>
            </a:pPr>
            <a:r>
              <a:rPr kumimoji="0" lang="en-US"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BMD = bone mineral density; FRAX = fracture risk assessment tool.</a:t>
            </a:r>
          </a:p>
          <a:p>
            <a:pPr marL="0" marR="0" lvl="0" indent="0" algn="l" defTabSz="457200" rtl="0" eaLnBrk="1" fontAlgn="auto" latinLnBrk="0" hangingPunct="1">
              <a:lnSpc>
                <a:spcPct val="100000"/>
              </a:lnSpc>
              <a:spcBef>
                <a:spcPts val="0"/>
              </a:spcBef>
              <a:spcAft>
                <a:spcPts val="0"/>
              </a:spcAft>
              <a:buClr>
                <a:srgbClr val="4472C4"/>
              </a:buClr>
              <a:buSzTx/>
              <a:buFont typeface="Arial"/>
              <a:buNone/>
              <a:tabLst/>
              <a:defRPr/>
            </a:pPr>
            <a:r>
              <a:rPr kumimoji="0" lang="da-DK"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1. FRAX. https://www.shef.ac.uk/FRAX/. Accessed March 15, 2018.  2. Kanis JA, et al. </a:t>
            </a:r>
            <a:r>
              <a:rPr kumimoji="0" lang="da-DK"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Osteoporos Int</a:t>
            </a:r>
            <a:r>
              <a:rPr kumimoji="0" lang="da-DK"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2011;22:2395-2411. </a:t>
            </a:r>
            <a:r>
              <a:rPr kumimoji="0" lang="en-GB"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3. Silverman SL, et al. </a:t>
            </a:r>
            <a:r>
              <a:rPr kumimoji="0" lang="en-GB"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rPr>
              <a:t>Curr</a:t>
            </a:r>
            <a:r>
              <a:rPr kumimoji="0" lang="en-GB"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a:t>
            </a:r>
            <a:r>
              <a:rPr kumimoji="0" lang="en-GB" sz="900" b="0" i="1"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rPr>
              <a:t>Osteoporos</a:t>
            </a:r>
            <a:r>
              <a:rPr kumimoji="0" lang="en-GB" sz="900" b="0" i="1"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Rep</a:t>
            </a:r>
            <a:r>
              <a:rPr kumimoji="0" lang="en-GB"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rPr>
              <a:t>. 2010;8:192-197</a:t>
            </a:r>
            <a:endParaRPr kumimoji="0" lang="en-CA" sz="9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endParaRPr>
          </a:p>
        </p:txBody>
      </p:sp>
      <p:sp>
        <p:nvSpPr>
          <p:cNvPr id="18" name="Rectangle 17">
            <a:extLst>
              <a:ext uri="{FF2B5EF4-FFF2-40B4-BE49-F238E27FC236}">
                <a16:creationId xmlns:a16="http://schemas.microsoft.com/office/drawing/2014/main" id="{F84CF317-A545-4A21-9B78-D8680BCE5153}"/>
              </a:ext>
            </a:extLst>
          </p:cNvPr>
          <p:cNvSpPr/>
          <p:nvPr/>
        </p:nvSpPr>
        <p:spPr>
          <a:xfrm>
            <a:off x="-20233" y="2994192"/>
            <a:ext cx="9145435" cy="768415"/>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In men, absolute BMD value for femoral neck (rather than T-score) should be entered into FRAX because FRAX converts the BMD into a female T-score.</a:t>
            </a:r>
          </a:p>
        </p:txBody>
      </p:sp>
    </p:spTree>
    <p:extLst>
      <p:ext uri="{BB962C8B-B14F-4D97-AF65-F5344CB8AC3E}">
        <p14:creationId xmlns:p14="http://schemas.microsoft.com/office/powerpoint/2010/main" val="37474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Graphic spid="26" grpId="0">
        <p:bldAsOne/>
      </p:bldGraphic>
      <p:bldP spid="28" grpId="0"/>
      <p:bldGraphic spid="29" grpId="0">
        <p:bldAsOne/>
      </p:bldGraphic>
      <p:bldGraphic spid="30" grpId="0">
        <p:bldAsOne/>
      </p:bldGraphic>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83594"/>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Male: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BMD Responses to </a:t>
            </a:r>
          </a:p>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Bisphosphonate Therapy with 24-Month Treatment</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0" fontAlgn="auto" latinLnBrk="0" hangingPunct="0">
              <a:lnSpc>
                <a:spcPct val="100000"/>
              </a:lnSpc>
              <a:spcBef>
                <a:spcPts val="0"/>
              </a:spcBef>
              <a:spcAft>
                <a:spcPts val="0"/>
              </a:spcAft>
              <a:buClr>
                <a:srgbClr val="EDE047"/>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vs. placebo; † vs. weekly alendronate</a:t>
            </a:r>
          </a:p>
          <a:p>
            <a:pPr marL="0" marR="0" lvl="0" indent="0" algn="l" defTabSz="457200" rtl="0" eaLnBrk="0" fontAlgn="auto" latinLnBrk="0" hangingPunct="0">
              <a:lnSpc>
                <a:spcPct val="100000"/>
              </a:lnSpc>
              <a:spcBef>
                <a:spcPts val="0"/>
              </a:spcBef>
              <a:spcAft>
                <a:spcPts val="0"/>
              </a:spcAft>
              <a:buClr>
                <a:srgbClr val="EDE047"/>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Orwoll E,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2000;343:604-10; 2. Boonen S,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2009;24(4):719-25; 3. Orwoll ES,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2010;25:2239–2250.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0" name="Table 9">
            <a:extLst>
              <a:ext uri="{FF2B5EF4-FFF2-40B4-BE49-F238E27FC236}">
                <a16:creationId xmlns:a16="http://schemas.microsoft.com/office/drawing/2014/main" id="{7E648AD2-4493-49CF-8537-0B8DAB06518C}"/>
              </a:ext>
            </a:extLst>
          </p:cNvPr>
          <p:cNvGraphicFramePr>
            <a:graphicFrameLocks noGrp="1"/>
          </p:cNvGraphicFramePr>
          <p:nvPr/>
        </p:nvGraphicFramePr>
        <p:xfrm>
          <a:off x="218492" y="2277465"/>
          <a:ext cx="8716320" cy="2547606"/>
        </p:xfrm>
        <a:graphic>
          <a:graphicData uri="http://schemas.openxmlformats.org/drawingml/2006/table">
            <a:tbl>
              <a:tblPr/>
              <a:tblGrid>
                <a:gridCol w="2560320">
                  <a:extLst>
                    <a:ext uri="{9D8B030D-6E8A-4147-A177-3AD203B41FA5}">
                      <a16:colId xmlns:a16="http://schemas.microsoft.com/office/drawing/2014/main" val="2874337281"/>
                    </a:ext>
                  </a:extLst>
                </a:gridCol>
                <a:gridCol w="2052000">
                  <a:extLst>
                    <a:ext uri="{9D8B030D-6E8A-4147-A177-3AD203B41FA5}">
                      <a16:colId xmlns:a16="http://schemas.microsoft.com/office/drawing/2014/main" val="4160748547"/>
                    </a:ext>
                  </a:extLst>
                </a:gridCol>
                <a:gridCol w="2052000">
                  <a:extLst>
                    <a:ext uri="{9D8B030D-6E8A-4147-A177-3AD203B41FA5}">
                      <a16:colId xmlns:a16="http://schemas.microsoft.com/office/drawing/2014/main" val="1623803189"/>
                    </a:ext>
                  </a:extLst>
                </a:gridCol>
                <a:gridCol w="2052000">
                  <a:extLst>
                    <a:ext uri="{9D8B030D-6E8A-4147-A177-3AD203B41FA5}">
                      <a16:colId xmlns:a16="http://schemas.microsoft.com/office/drawing/2014/main" val="2476488955"/>
                    </a:ext>
                  </a:extLst>
                </a:gridCol>
              </a:tblGrid>
              <a:tr h="453846">
                <a:tc row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600" b="1" i="0" u="none" strike="noStrike" baseline="0" dirty="0">
                          <a:solidFill>
                            <a:schemeClr val="bg1"/>
                          </a:solidFill>
                          <a:effectLst/>
                          <a:latin typeface="Arial Narrow" panose="020B0606020202030204" pitchFamily="34" charset="0"/>
                        </a:rPr>
                        <a:t> from Baseline</a:t>
                      </a:r>
                      <a:endParaRPr kumimoji="0" lang="en-CA"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marL="5300" marR="5300" marT="5300" marB="0" anchor="b">
                    <a:lnL w="12700" cap="flat" cmpd="sng" algn="ctr">
                      <a:solidFill>
                        <a:schemeClr val="bg2">
                          <a:lumMod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B7259"/>
                    </a:solidFill>
                  </a:tcPr>
                </a:tc>
                <a:tc grid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8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no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965114403"/>
                  </a:ext>
                </a:extLst>
              </a:tr>
              <a:tr h="360000">
                <a:tc vMerge="1">
                  <a:txBody>
                    <a:bodyPr/>
                    <a:lstStyle/>
                    <a:p>
                      <a:endParaRPr lang="en-US"/>
                    </a:p>
                  </a:txBody>
                  <a:tcPr/>
                </a:tc>
                <a:tc gridSpan="3">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algn="ctr" rtl="0" fontAlgn="ctr"/>
                      <a:r>
                        <a:rPr lang="en-US" sz="1600" b="1" i="0" u="none" strike="noStrike" dirty="0">
                          <a:solidFill>
                            <a:srgbClr val="FFFFFF"/>
                          </a:solidFill>
                          <a:effectLst/>
                          <a:latin typeface="Arial Narrow" panose="020B0606020202030204" pitchFamily="34" charset="0"/>
                        </a:rPr>
                        <a:t>Bisphosphonates</a:t>
                      </a:r>
                      <a:endParaRPr lang="en-US" sz="1200" b="1" i="0" u="none" strike="noStrike" dirty="0">
                        <a:solidFill>
                          <a:srgbClr val="FFFFFF"/>
                        </a:solidFill>
                        <a:effectLst/>
                        <a:latin typeface="Arial Narrow" panose="020B0606020202030204" pitchFamily="34" charset="0"/>
                      </a:endParaRPr>
                    </a:p>
                  </a:txBody>
                  <a:tcPr marL="5300" marR="5300" marT="5300" marB="0" anchor="ctr">
                    <a:lnL w="12700" cap="flat" cmpd="sng" algn="ctr">
                      <a:no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lumMod val="25000"/>
                      </a:schemeClr>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bg2">
                        <a:lumMod val="25000"/>
                      </a:schemeClr>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Risedronate Weekly</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lnTlToBr w="12700" cmpd="sng">
                      <a:noFill/>
                      <a:prstDash val="solid"/>
                    </a:lnTlToBr>
                    <a:lnBlToTr w="12700" cmpd="sng">
                      <a:noFill/>
                      <a:prstDash val="solid"/>
                    </a:lnBlToTr>
                    <a:solidFill>
                      <a:srgbClr val="C9B469"/>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Zoledronic Acid</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w="12700" cap="flat" cmpd="sng" algn="ctr">
                      <a:solidFill>
                        <a:schemeClr val="bg2">
                          <a:lumMod val="25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6CDC0"/>
                    </a:solidFill>
                  </a:tcPr>
                </a:tc>
                <a:extLst>
                  <a:ext uri="{0D108BD9-81ED-4DB2-BD59-A6C34878D82A}">
                    <a16:rowId xmlns:a16="http://schemas.microsoft.com/office/drawing/2014/main" val="986509406"/>
                  </a:ext>
                </a:extLst>
              </a:tr>
              <a:tr h="6840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5300" marR="5300" marT="5300" marB="0" anchor="ctr">
                    <a:lnL w="12700" cap="flat" cmpd="sng" algn="ctr">
                      <a:solidFill>
                        <a:schemeClr val="bg2">
                          <a:lumMod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5.3%</a:t>
                      </a:r>
                    </a:p>
                  </a:txBody>
                  <a:tcPr marL="85395" marR="85395"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4.5% </a:t>
                      </a:r>
                    </a:p>
                  </a:txBody>
                  <a:tcPr marL="85395" marR="85395"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6.1%</a:t>
                      </a:r>
                    </a:p>
                  </a:txBody>
                  <a:tcPr marL="85395" marR="85395" anchor="ctr" anchorCtr="1" horzOverflow="overflow">
                    <a:lnL w="12700" cap="flat" cmpd="sng" algn="ctr">
                      <a:no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CDC0">
                        <a:alpha val="60000"/>
                      </a:srgbClr>
                    </a:solidFill>
                  </a:tcPr>
                </a:tc>
                <a:extLst>
                  <a:ext uri="{0D108BD9-81ED-4DB2-BD59-A6C34878D82A}">
                    <a16:rowId xmlns:a16="http://schemas.microsoft.com/office/drawing/2014/main" val="81756907"/>
                  </a:ext>
                </a:extLst>
              </a:tr>
              <a:tr h="6840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 BMD</a:t>
                      </a:r>
                    </a:p>
                  </a:txBody>
                  <a:tcPr marL="5300" marR="5300" marT="5300" marB="0" anchor="ctr">
                    <a:lnL w="12700" cap="flat" cmpd="sng" algn="ctr">
                      <a:solidFill>
                        <a:schemeClr val="bg2">
                          <a:lumMod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2.6%</a:t>
                      </a:r>
                    </a:p>
                  </a:txBody>
                  <a:tcPr marL="85395" marR="85395"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no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rgbClr val="E6CDC0">
                        <a:alpha val="40000"/>
                      </a:srgbClr>
                    </a:solidFill>
                  </a:tcPr>
                </a:tc>
                <a:extLst>
                  <a:ext uri="{0D108BD9-81ED-4DB2-BD59-A6C34878D82A}">
                    <a16:rowId xmlns:a16="http://schemas.microsoft.com/office/drawing/2014/main" val="3408704026"/>
                  </a:ext>
                </a:extLst>
              </a:tr>
            </a:tbl>
          </a:graphicData>
        </a:graphic>
      </p:graphicFrame>
    </p:spTree>
    <p:extLst>
      <p:ext uri="{BB962C8B-B14F-4D97-AF65-F5344CB8AC3E}">
        <p14:creationId xmlns:p14="http://schemas.microsoft.com/office/powerpoint/2010/main" val="3555944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99923"/>
            <a:ext cx="7389845"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Male: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ADAMO Continued BMD Increases With 24-Months of Denosumab Treatment at Lumbar Spine</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 &lt; 0.05 vs double-blind baseline. </a:t>
            </a:r>
            <a:r>
              <a:rPr kumimoji="0" lang="en-US" altLang="en-US"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mn-cs"/>
              </a:rPr>
              <a:t>†</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 &lt; 0.0001 vs double-blind and open-label baseline. CI = confidence interval.</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US" alt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Langdahl</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BL, et al. </a:t>
            </a:r>
            <a:r>
              <a:rPr kumimoji="0" lang="en-US" alt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a:t>
            </a:r>
            <a:r>
              <a:rPr kumimoji="0" lang="en-US" alt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Endocrin</a:t>
            </a:r>
            <a:r>
              <a:rPr kumimoji="0" lang="en-US" alt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US" alt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Metab</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2015;</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100(4):1335-134. </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doi:10.1210/jc.2014-4079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72">
            <a:extLst>
              <a:ext uri="{FF2B5EF4-FFF2-40B4-BE49-F238E27FC236}">
                <a16:creationId xmlns:a16="http://schemas.microsoft.com/office/drawing/2014/main" id="{974EEF74-EACE-4B8B-B060-61B9A373A562}"/>
              </a:ext>
            </a:extLst>
          </p:cNvPr>
          <p:cNvSpPr>
            <a:spLocks noChangeArrowheads="1"/>
          </p:cNvSpPr>
          <p:nvPr/>
        </p:nvSpPr>
        <p:spPr bwMode="auto">
          <a:xfrm>
            <a:off x="3365730" y="2257306"/>
            <a:ext cx="4497158" cy="3441700"/>
          </a:xfrm>
          <a:prstGeom prst="rect">
            <a:avLst/>
          </a:prstGeom>
          <a:solidFill>
            <a:srgbClr val="F4F0E0"/>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8" name="Rectangle 72">
            <a:extLst>
              <a:ext uri="{FF2B5EF4-FFF2-40B4-BE49-F238E27FC236}">
                <a16:creationId xmlns:a16="http://schemas.microsoft.com/office/drawing/2014/main" id="{228060A4-ADDA-4E13-881D-E7209C01B793}"/>
              </a:ext>
            </a:extLst>
          </p:cNvPr>
          <p:cNvSpPr>
            <a:spLocks noChangeArrowheads="1"/>
          </p:cNvSpPr>
          <p:nvPr/>
        </p:nvSpPr>
        <p:spPr bwMode="auto">
          <a:xfrm>
            <a:off x="1671638" y="2257306"/>
            <a:ext cx="2955925" cy="3441700"/>
          </a:xfrm>
          <a:prstGeom prst="rect">
            <a:avLst/>
          </a:prstGeom>
          <a:solidFill>
            <a:srgbClr val="FBF9F3"/>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9" name="TextBox 2">
            <a:extLst>
              <a:ext uri="{FF2B5EF4-FFF2-40B4-BE49-F238E27FC236}">
                <a16:creationId xmlns:a16="http://schemas.microsoft.com/office/drawing/2014/main" id="{B58CB2BA-8908-4CC1-AF66-406C32C9DDBE}"/>
              </a:ext>
            </a:extLst>
          </p:cNvPr>
          <p:cNvSpPr txBox="1">
            <a:spLocks noChangeArrowheads="1"/>
          </p:cNvSpPr>
          <p:nvPr/>
        </p:nvSpPr>
        <p:spPr bwMode="auto">
          <a:xfrm>
            <a:off x="4095750" y="6005862"/>
            <a:ext cx="1362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sp>
        <p:nvSpPr>
          <p:cNvPr id="50" name="TextBox 4">
            <a:extLst>
              <a:ext uri="{FF2B5EF4-FFF2-40B4-BE49-F238E27FC236}">
                <a16:creationId xmlns:a16="http://schemas.microsoft.com/office/drawing/2014/main" id="{65B56D03-46C3-4A67-A7D0-3710F82E3168}"/>
              </a:ext>
            </a:extLst>
          </p:cNvPr>
          <p:cNvSpPr txBox="1">
            <a:spLocks noChangeArrowheads="1"/>
          </p:cNvSpPr>
          <p:nvPr/>
        </p:nvSpPr>
        <p:spPr bwMode="auto">
          <a:xfrm rot="-5400000">
            <a:off x="-387349" y="3804493"/>
            <a:ext cx="2660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percentage c</a:t>
            </a:r>
            <a:r>
              <a:rPr kumimoji="0" lang="en-US" altLang="en-US" sz="14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hange</a:t>
            </a: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from b</a:t>
            </a:r>
            <a:r>
              <a:rPr kumimoji="0" lang="en-US" altLang="en-US" sz="14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aseline</a:t>
            </a: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(95% CI)</a:t>
            </a:r>
          </a:p>
        </p:txBody>
      </p:sp>
      <p:sp>
        <p:nvSpPr>
          <p:cNvPr id="52" name="TextBox 44">
            <a:extLst>
              <a:ext uri="{FF2B5EF4-FFF2-40B4-BE49-F238E27FC236}">
                <a16:creationId xmlns:a16="http://schemas.microsoft.com/office/drawing/2014/main" id="{997CB2C1-3812-49CC-9D3E-D9AD861A9888}"/>
              </a:ext>
            </a:extLst>
          </p:cNvPr>
          <p:cNvSpPr txBox="1">
            <a:spLocks noChangeArrowheads="1"/>
          </p:cNvSpPr>
          <p:nvPr/>
        </p:nvSpPr>
        <p:spPr bwMode="auto">
          <a:xfrm>
            <a:off x="7459663" y="2291602"/>
            <a:ext cx="403225"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r>
              <a:rPr kumimoji="0" lang="en-US" altLang="en-US" sz="14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4" name="TextBox 45">
            <a:extLst>
              <a:ext uri="{FF2B5EF4-FFF2-40B4-BE49-F238E27FC236}">
                <a16:creationId xmlns:a16="http://schemas.microsoft.com/office/drawing/2014/main" id="{850F0B7E-085D-4713-BD6D-18469A08A01F}"/>
              </a:ext>
            </a:extLst>
          </p:cNvPr>
          <p:cNvSpPr txBox="1">
            <a:spLocks noChangeArrowheads="1"/>
          </p:cNvSpPr>
          <p:nvPr/>
        </p:nvSpPr>
        <p:spPr bwMode="auto">
          <a:xfrm>
            <a:off x="7459663" y="3215527"/>
            <a:ext cx="4048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5.7</a:t>
            </a:r>
            <a:r>
              <a:rPr kumimoji="0" lang="en-US" altLang="en-US" sz="14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5" name="Left Brace 48">
            <a:extLst>
              <a:ext uri="{FF2B5EF4-FFF2-40B4-BE49-F238E27FC236}">
                <a16:creationId xmlns:a16="http://schemas.microsoft.com/office/drawing/2014/main" id="{E07C637B-3697-4FF2-B20B-667B71F43016}"/>
              </a:ext>
            </a:extLst>
          </p:cNvPr>
          <p:cNvSpPr>
            <a:spLocks/>
          </p:cNvSpPr>
          <p:nvPr/>
        </p:nvSpPr>
        <p:spPr bwMode="auto">
          <a:xfrm rot="5400000">
            <a:off x="3062288" y="583128"/>
            <a:ext cx="166688" cy="2967037"/>
          </a:xfrm>
          <a:prstGeom prst="leftBrace">
            <a:avLst>
              <a:gd name="adj1" fmla="val 8323"/>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6" name="Left Brace 50">
            <a:extLst>
              <a:ext uri="{FF2B5EF4-FFF2-40B4-BE49-F238E27FC236}">
                <a16:creationId xmlns:a16="http://schemas.microsoft.com/office/drawing/2014/main" id="{5BED3051-5BA3-4BD0-B57C-16D29842912C}"/>
              </a:ext>
            </a:extLst>
          </p:cNvPr>
          <p:cNvSpPr>
            <a:spLocks/>
          </p:cNvSpPr>
          <p:nvPr/>
        </p:nvSpPr>
        <p:spPr bwMode="auto">
          <a:xfrm rot="5400000">
            <a:off x="6165850" y="451366"/>
            <a:ext cx="166688" cy="3230562"/>
          </a:xfrm>
          <a:prstGeom prst="leftBrace">
            <a:avLst>
              <a:gd name="adj1" fmla="val 8345"/>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7" name="TextBox 15">
            <a:extLst>
              <a:ext uri="{FF2B5EF4-FFF2-40B4-BE49-F238E27FC236}">
                <a16:creationId xmlns:a16="http://schemas.microsoft.com/office/drawing/2014/main" id="{3C805A7E-38BF-4AF6-BFC2-888F03CD92A2}"/>
              </a:ext>
            </a:extLst>
          </p:cNvPr>
          <p:cNvSpPr txBox="1">
            <a:spLocks noChangeArrowheads="1"/>
          </p:cNvSpPr>
          <p:nvPr/>
        </p:nvSpPr>
        <p:spPr bwMode="auto">
          <a:xfrm>
            <a:off x="2432050" y="1748353"/>
            <a:ext cx="1446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Double-blind</a:t>
            </a:r>
          </a:p>
        </p:txBody>
      </p:sp>
      <p:sp>
        <p:nvSpPr>
          <p:cNvPr id="58" name="TextBox 52">
            <a:extLst>
              <a:ext uri="{FF2B5EF4-FFF2-40B4-BE49-F238E27FC236}">
                <a16:creationId xmlns:a16="http://schemas.microsoft.com/office/drawing/2014/main" id="{9833311B-B419-49B7-A8FF-D5A1ECB36A13}"/>
              </a:ext>
            </a:extLst>
          </p:cNvPr>
          <p:cNvSpPr txBox="1">
            <a:spLocks noChangeArrowheads="1"/>
          </p:cNvSpPr>
          <p:nvPr/>
        </p:nvSpPr>
        <p:spPr bwMode="auto">
          <a:xfrm>
            <a:off x="5526088" y="1748353"/>
            <a:ext cx="1446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Open-label</a:t>
            </a:r>
          </a:p>
        </p:txBody>
      </p:sp>
      <p:cxnSp>
        <p:nvCxnSpPr>
          <p:cNvPr id="59" name="Straight Connector 70">
            <a:extLst>
              <a:ext uri="{FF2B5EF4-FFF2-40B4-BE49-F238E27FC236}">
                <a16:creationId xmlns:a16="http://schemas.microsoft.com/office/drawing/2014/main" id="{57BB5BD4-4FAE-42F7-9006-4E5CF11FFF83}"/>
              </a:ext>
            </a:extLst>
          </p:cNvPr>
          <p:cNvCxnSpPr>
            <a:cxnSpLocks noChangeShapeType="1"/>
          </p:cNvCxnSpPr>
          <p:nvPr/>
        </p:nvCxnSpPr>
        <p:spPr bwMode="auto">
          <a:xfrm>
            <a:off x="1833038" y="2584966"/>
            <a:ext cx="409575" cy="0"/>
          </a:xfrm>
          <a:prstGeom prst="line">
            <a:avLst/>
          </a:prstGeom>
          <a:noFill/>
          <a:ln w="38100" algn="ctr">
            <a:solidFill>
              <a:srgbClr val="C9B469"/>
            </a:solidFill>
            <a:round/>
            <a:headEnd/>
            <a:tailEnd/>
          </a:ln>
          <a:extLst>
            <a:ext uri="{909E8E84-426E-40DD-AFC4-6F175D3DCCD1}">
              <a14:hiddenFill xmlns:a14="http://schemas.microsoft.com/office/drawing/2010/main">
                <a:noFill/>
              </a14:hiddenFill>
            </a:ext>
          </a:extLst>
        </p:spPr>
      </p:cxnSp>
      <p:sp>
        <p:nvSpPr>
          <p:cNvPr id="60" name="TextBox 62">
            <a:extLst>
              <a:ext uri="{FF2B5EF4-FFF2-40B4-BE49-F238E27FC236}">
                <a16:creationId xmlns:a16="http://schemas.microsoft.com/office/drawing/2014/main" id="{E3F16918-677C-4D8C-AB2C-25F25B856012}"/>
              </a:ext>
            </a:extLst>
          </p:cNvPr>
          <p:cNvSpPr txBox="1">
            <a:spLocks noChangeArrowheads="1"/>
          </p:cNvSpPr>
          <p:nvPr/>
        </p:nvSpPr>
        <p:spPr bwMode="auto">
          <a:xfrm>
            <a:off x="2231238" y="2443678"/>
            <a:ext cx="2792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Continued </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denosumab</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(n=111)</a:t>
            </a:r>
          </a:p>
        </p:txBody>
      </p:sp>
      <p:cxnSp>
        <p:nvCxnSpPr>
          <p:cNvPr id="63" name="Straight Connector 68">
            <a:extLst>
              <a:ext uri="{FF2B5EF4-FFF2-40B4-BE49-F238E27FC236}">
                <a16:creationId xmlns:a16="http://schemas.microsoft.com/office/drawing/2014/main" id="{41BD206D-511B-4FE1-8F39-54008E2670A3}"/>
              </a:ext>
            </a:extLst>
          </p:cNvPr>
          <p:cNvCxnSpPr>
            <a:cxnSpLocks noChangeShapeType="1"/>
          </p:cNvCxnSpPr>
          <p:nvPr/>
        </p:nvCxnSpPr>
        <p:spPr bwMode="auto">
          <a:xfrm>
            <a:off x="1833038" y="2815153"/>
            <a:ext cx="409575" cy="0"/>
          </a:xfrm>
          <a:prstGeom prst="line">
            <a:avLst/>
          </a:prstGeom>
          <a:noFill/>
          <a:ln w="38100" algn="ctr">
            <a:solidFill>
              <a:srgbClr val="E2D6AC"/>
            </a:solidFill>
            <a:round/>
            <a:headEnd/>
            <a:tailEnd/>
          </a:ln>
          <a:extLst>
            <a:ext uri="{909E8E84-426E-40DD-AFC4-6F175D3DCCD1}">
              <a14:hiddenFill xmlns:a14="http://schemas.microsoft.com/office/drawing/2010/main">
                <a:noFill/>
              </a14:hiddenFill>
            </a:ext>
          </a:extLst>
        </p:spPr>
      </p:cxnSp>
      <p:sp>
        <p:nvSpPr>
          <p:cNvPr id="64" name="TextBox 65">
            <a:extLst>
              <a:ext uri="{FF2B5EF4-FFF2-40B4-BE49-F238E27FC236}">
                <a16:creationId xmlns:a16="http://schemas.microsoft.com/office/drawing/2014/main" id="{656AB0A6-8AC5-4AE0-8AEA-B3D1DEBA3F03}"/>
              </a:ext>
            </a:extLst>
          </p:cNvPr>
          <p:cNvSpPr txBox="1">
            <a:spLocks noChangeArrowheads="1"/>
          </p:cNvSpPr>
          <p:nvPr/>
        </p:nvSpPr>
        <p:spPr bwMode="auto">
          <a:xfrm>
            <a:off x="2231237" y="2673867"/>
            <a:ext cx="30069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Cross-over denosumab (n=117)</a:t>
            </a:r>
            <a:b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 comparator for months  0-6 </a:t>
            </a:r>
          </a:p>
        </p:txBody>
      </p:sp>
      <p:sp>
        <p:nvSpPr>
          <p:cNvPr id="65" name="Rectangle 284">
            <a:extLst>
              <a:ext uri="{FF2B5EF4-FFF2-40B4-BE49-F238E27FC236}">
                <a16:creationId xmlns:a16="http://schemas.microsoft.com/office/drawing/2014/main" id="{62598C13-FF58-445A-82DF-9E59F42E663A}"/>
              </a:ext>
            </a:extLst>
          </p:cNvPr>
          <p:cNvSpPr>
            <a:spLocks noChangeArrowheads="1"/>
          </p:cNvSpPr>
          <p:nvPr/>
        </p:nvSpPr>
        <p:spPr bwMode="auto">
          <a:xfrm>
            <a:off x="2986088" y="3643828"/>
            <a:ext cx="3462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  4.3*</a:t>
            </a:r>
          </a:p>
        </p:txBody>
      </p:sp>
      <p:sp>
        <p:nvSpPr>
          <p:cNvPr id="66" name="Rectangle 290">
            <a:extLst>
              <a:ext uri="{FF2B5EF4-FFF2-40B4-BE49-F238E27FC236}">
                <a16:creationId xmlns:a16="http://schemas.microsoft.com/office/drawing/2014/main" id="{CD89D21E-639A-4B66-A57F-AE656A54E006}"/>
              </a:ext>
            </a:extLst>
          </p:cNvPr>
          <p:cNvSpPr>
            <a:spLocks noChangeArrowheads="1"/>
          </p:cNvSpPr>
          <p:nvPr/>
        </p:nvSpPr>
        <p:spPr bwMode="auto">
          <a:xfrm>
            <a:off x="4540250" y="3047053"/>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5.8*</a:t>
            </a:r>
          </a:p>
        </p:txBody>
      </p:sp>
      <p:sp>
        <p:nvSpPr>
          <p:cNvPr id="67" name="Rectangle 288">
            <a:extLst>
              <a:ext uri="{FF2B5EF4-FFF2-40B4-BE49-F238E27FC236}">
                <a16:creationId xmlns:a16="http://schemas.microsoft.com/office/drawing/2014/main" id="{CEADA1F7-73DC-44E7-BF75-C9C7360A995C}"/>
              </a:ext>
            </a:extLst>
          </p:cNvPr>
          <p:cNvSpPr>
            <a:spLocks noChangeArrowheads="1"/>
          </p:cNvSpPr>
          <p:nvPr/>
        </p:nvSpPr>
        <p:spPr bwMode="auto">
          <a:xfrm>
            <a:off x="4518025"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0.8*</a:t>
            </a:r>
          </a:p>
        </p:txBody>
      </p:sp>
      <p:sp>
        <p:nvSpPr>
          <p:cNvPr id="68" name="Rectangle 44">
            <a:extLst>
              <a:ext uri="{FF2B5EF4-FFF2-40B4-BE49-F238E27FC236}">
                <a16:creationId xmlns:a16="http://schemas.microsoft.com/office/drawing/2014/main" id="{F8CB98FD-B973-45A0-B8BF-3377BF8CE698}"/>
              </a:ext>
            </a:extLst>
          </p:cNvPr>
          <p:cNvSpPr>
            <a:spLocks noChangeArrowheads="1"/>
          </p:cNvSpPr>
          <p:nvPr/>
        </p:nvSpPr>
        <p:spPr bwMode="auto">
          <a:xfrm>
            <a:off x="1682750" y="2388116"/>
            <a:ext cx="9525" cy="3311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9" name="Freeform 45">
            <a:extLst>
              <a:ext uri="{FF2B5EF4-FFF2-40B4-BE49-F238E27FC236}">
                <a16:creationId xmlns:a16="http://schemas.microsoft.com/office/drawing/2014/main" id="{36A6F8DC-C48E-45FE-83AA-24E685BEFDC2}"/>
              </a:ext>
            </a:extLst>
          </p:cNvPr>
          <p:cNvSpPr>
            <a:spLocks noEditPoints="1"/>
          </p:cNvSpPr>
          <p:nvPr/>
        </p:nvSpPr>
        <p:spPr bwMode="auto">
          <a:xfrm>
            <a:off x="1630363" y="2573853"/>
            <a:ext cx="57150" cy="3130550"/>
          </a:xfrm>
          <a:custGeom>
            <a:avLst/>
            <a:gdLst>
              <a:gd name="T0" fmla="*/ 0 w 36"/>
              <a:gd name="T1" fmla="*/ 2147483646 h 1972"/>
              <a:gd name="T2" fmla="*/ 2147483646 w 36"/>
              <a:gd name="T3" fmla="*/ 2147483646 h 1972"/>
              <a:gd name="T4" fmla="*/ 2147483646 w 36"/>
              <a:gd name="T5" fmla="*/ 2147483646 h 1972"/>
              <a:gd name="T6" fmla="*/ 0 w 36"/>
              <a:gd name="T7" fmla="*/ 2147483646 h 1972"/>
              <a:gd name="T8" fmla="*/ 0 w 36"/>
              <a:gd name="T9" fmla="*/ 2147483646 h 1972"/>
              <a:gd name="T10" fmla="*/ 0 w 36"/>
              <a:gd name="T11" fmla="*/ 2147483646 h 1972"/>
              <a:gd name="T12" fmla="*/ 2147483646 w 36"/>
              <a:gd name="T13" fmla="*/ 2147483646 h 1972"/>
              <a:gd name="T14" fmla="*/ 2147483646 w 36"/>
              <a:gd name="T15" fmla="*/ 2147483646 h 1972"/>
              <a:gd name="T16" fmla="*/ 0 w 36"/>
              <a:gd name="T17" fmla="*/ 2147483646 h 1972"/>
              <a:gd name="T18" fmla="*/ 0 w 36"/>
              <a:gd name="T19" fmla="*/ 2147483646 h 1972"/>
              <a:gd name="T20" fmla="*/ 0 w 36"/>
              <a:gd name="T21" fmla="*/ 2147483646 h 1972"/>
              <a:gd name="T22" fmla="*/ 2147483646 w 36"/>
              <a:gd name="T23" fmla="*/ 2147483646 h 1972"/>
              <a:gd name="T24" fmla="*/ 2147483646 w 36"/>
              <a:gd name="T25" fmla="*/ 2147483646 h 1972"/>
              <a:gd name="T26" fmla="*/ 0 w 36"/>
              <a:gd name="T27" fmla="*/ 2147483646 h 1972"/>
              <a:gd name="T28" fmla="*/ 0 w 36"/>
              <a:gd name="T29" fmla="*/ 2147483646 h 1972"/>
              <a:gd name="T30" fmla="*/ 0 w 36"/>
              <a:gd name="T31" fmla="*/ 2147483646 h 1972"/>
              <a:gd name="T32" fmla="*/ 2147483646 w 36"/>
              <a:gd name="T33" fmla="*/ 2147483646 h 1972"/>
              <a:gd name="T34" fmla="*/ 2147483646 w 36"/>
              <a:gd name="T35" fmla="*/ 2147483646 h 1972"/>
              <a:gd name="T36" fmla="*/ 0 w 36"/>
              <a:gd name="T37" fmla="*/ 2147483646 h 1972"/>
              <a:gd name="T38" fmla="*/ 0 w 36"/>
              <a:gd name="T39" fmla="*/ 2147483646 h 1972"/>
              <a:gd name="T40" fmla="*/ 0 w 36"/>
              <a:gd name="T41" fmla="*/ 0 h 1972"/>
              <a:gd name="T42" fmla="*/ 2147483646 w 36"/>
              <a:gd name="T43" fmla="*/ 0 h 1972"/>
              <a:gd name="T44" fmla="*/ 2147483646 w 36"/>
              <a:gd name="T45" fmla="*/ 2147483646 h 1972"/>
              <a:gd name="T46" fmla="*/ 0 w 36"/>
              <a:gd name="T47" fmla="*/ 2147483646 h 1972"/>
              <a:gd name="T48" fmla="*/ 0 w 36"/>
              <a:gd name="T49" fmla="*/ 0 h 19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 h="1972">
                <a:moveTo>
                  <a:pt x="0" y="1966"/>
                </a:moveTo>
                <a:lnTo>
                  <a:pt x="36" y="1966"/>
                </a:lnTo>
                <a:lnTo>
                  <a:pt x="36" y="1972"/>
                </a:lnTo>
                <a:lnTo>
                  <a:pt x="0" y="1972"/>
                </a:lnTo>
                <a:lnTo>
                  <a:pt x="0" y="1966"/>
                </a:lnTo>
                <a:close/>
                <a:moveTo>
                  <a:pt x="0" y="1477"/>
                </a:moveTo>
                <a:lnTo>
                  <a:pt x="36" y="1477"/>
                </a:lnTo>
                <a:lnTo>
                  <a:pt x="36" y="1483"/>
                </a:lnTo>
                <a:lnTo>
                  <a:pt x="0" y="1483"/>
                </a:lnTo>
                <a:lnTo>
                  <a:pt x="0" y="1477"/>
                </a:lnTo>
                <a:close/>
                <a:moveTo>
                  <a:pt x="0" y="983"/>
                </a:moveTo>
                <a:lnTo>
                  <a:pt x="36" y="983"/>
                </a:lnTo>
                <a:lnTo>
                  <a:pt x="36" y="989"/>
                </a:lnTo>
                <a:lnTo>
                  <a:pt x="0" y="989"/>
                </a:lnTo>
                <a:lnTo>
                  <a:pt x="0" y="983"/>
                </a:lnTo>
                <a:close/>
                <a:moveTo>
                  <a:pt x="0" y="489"/>
                </a:moveTo>
                <a:lnTo>
                  <a:pt x="36" y="489"/>
                </a:lnTo>
                <a:lnTo>
                  <a:pt x="36" y="495"/>
                </a:lnTo>
                <a:lnTo>
                  <a:pt x="0" y="495"/>
                </a:lnTo>
                <a:lnTo>
                  <a:pt x="0" y="489"/>
                </a:lnTo>
                <a:close/>
                <a:moveTo>
                  <a:pt x="0" y="0"/>
                </a:moveTo>
                <a:lnTo>
                  <a:pt x="36" y="0"/>
                </a:lnTo>
                <a:lnTo>
                  <a:pt x="36"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0" name="Rectangle 46">
            <a:extLst>
              <a:ext uri="{FF2B5EF4-FFF2-40B4-BE49-F238E27FC236}">
                <a16:creationId xmlns:a16="http://schemas.microsoft.com/office/drawing/2014/main" id="{9BD0C60A-C9B3-42E3-A0D8-08AFE6178EA0}"/>
              </a:ext>
            </a:extLst>
          </p:cNvPr>
          <p:cNvSpPr>
            <a:spLocks noChangeArrowheads="1"/>
          </p:cNvSpPr>
          <p:nvPr/>
        </p:nvSpPr>
        <p:spPr bwMode="auto">
          <a:xfrm>
            <a:off x="1687513" y="5694878"/>
            <a:ext cx="6170612"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1" name="Freeform 47">
            <a:extLst>
              <a:ext uri="{FF2B5EF4-FFF2-40B4-BE49-F238E27FC236}">
                <a16:creationId xmlns:a16="http://schemas.microsoft.com/office/drawing/2014/main" id="{0B4FD849-2BD0-4324-B020-F1C15093A131}"/>
              </a:ext>
            </a:extLst>
          </p:cNvPr>
          <p:cNvSpPr>
            <a:spLocks noEditPoints="1"/>
          </p:cNvSpPr>
          <p:nvPr/>
        </p:nvSpPr>
        <p:spPr bwMode="auto">
          <a:xfrm>
            <a:off x="1682750" y="5699641"/>
            <a:ext cx="5940425" cy="57150"/>
          </a:xfrm>
          <a:custGeom>
            <a:avLst/>
            <a:gdLst>
              <a:gd name="T0" fmla="*/ 2147483646 w 3742"/>
              <a:gd name="T1" fmla="*/ 0 h 36"/>
              <a:gd name="T2" fmla="*/ 2147483646 w 3742"/>
              <a:gd name="T3" fmla="*/ 2147483646 h 36"/>
              <a:gd name="T4" fmla="*/ 0 w 3742"/>
              <a:gd name="T5" fmla="*/ 2147483646 h 36"/>
              <a:gd name="T6" fmla="*/ 0 w 3742"/>
              <a:gd name="T7" fmla="*/ 0 h 36"/>
              <a:gd name="T8" fmla="*/ 2147483646 w 3742"/>
              <a:gd name="T9" fmla="*/ 0 h 36"/>
              <a:gd name="T10" fmla="*/ 2147483646 w 3742"/>
              <a:gd name="T11" fmla="*/ 0 h 36"/>
              <a:gd name="T12" fmla="*/ 2147483646 w 3742"/>
              <a:gd name="T13" fmla="*/ 2147483646 h 36"/>
              <a:gd name="T14" fmla="*/ 2147483646 w 3742"/>
              <a:gd name="T15" fmla="*/ 2147483646 h 36"/>
              <a:gd name="T16" fmla="*/ 2147483646 w 3742"/>
              <a:gd name="T17" fmla="*/ 0 h 36"/>
              <a:gd name="T18" fmla="*/ 2147483646 w 3742"/>
              <a:gd name="T19" fmla="*/ 0 h 36"/>
              <a:gd name="T20" fmla="*/ 2147483646 w 3742"/>
              <a:gd name="T21" fmla="*/ 0 h 36"/>
              <a:gd name="T22" fmla="*/ 2147483646 w 3742"/>
              <a:gd name="T23" fmla="*/ 2147483646 h 36"/>
              <a:gd name="T24" fmla="*/ 2147483646 w 3742"/>
              <a:gd name="T25" fmla="*/ 2147483646 h 36"/>
              <a:gd name="T26" fmla="*/ 2147483646 w 3742"/>
              <a:gd name="T27" fmla="*/ 0 h 36"/>
              <a:gd name="T28" fmla="*/ 2147483646 w 3742"/>
              <a:gd name="T29" fmla="*/ 0 h 36"/>
              <a:gd name="T30" fmla="*/ 2147483646 w 3742"/>
              <a:gd name="T31" fmla="*/ 0 h 36"/>
              <a:gd name="T32" fmla="*/ 2147483646 w 3742"/>
              <a:gd name="T33" fmla="*/ 2147483646 h 36"/>
              <a:gd name="T34" fmla="*/ 2147483646 w 3742"/>
              <a:gd name="T35" fmla="*/ 2147483646 h 36"/>
              <a:gd name="T36" fmla="*/ 2147483646 w 3742"/>
              <a:gd name="T37" fmla="*/ 0 h 36"/>
              <a:gd name="T38" fmla="*/ 2147483646 w 3742"/>
              <a:gd name="T39" fmla="*/ 0 h 36"/>
              <a:gd name="T40" fmla="*/ 2147483646 w 3742"/>
              <a:gd name="T41" fmla="*/ 0 h 36"/>
              <a:gd name="T42" fmla="*/ 2147483646 w 3742"/>
              <a:gd name="T43" fmla="*/ 2147483646 h 36"/>
              <a:gd name="T44" fmla="*/ 2147483646 w 3742"/>
              <a:gd name="T45" fmla="*/ 2147483646 h 36"/>
              <a:gd name="T46" fmla="*/ 2147483646 w 3742"/>
              <a:gd name="T47" fmla="*/ 0 h 36"/>
              <a:gd name="T48" fmla="*/ 2147483646 w 37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2" h="36">
                <a:moveTo>
                  <a:pt x="6" y="0"/>
                </a:moveTo>
                <a:lnTo>
                  <a:pt x="6" y="36"/>
                </a:lnTo>
                <a:lnTo>
                  <a:pt x="0" y="36"/>
                </a:lnTo>
                <a:lnTo>
                  <a:pt x="0" y="0"/>
                </a:lnTo>
                <a:lnTo>
                  <a:pt x="6" y="0"/>
                </a:lnTo>
                <a:close/>
                <a:moveTo>
                  <a:pt x="938" y="0"/>
                </a:moveTo>
                <a:lnTo>
                  <a:pt x="938" y="36"/>
                </a:lnTo>
                <a:lnTo>
                  <a:pt x="932" y="36"/>
                </a:lnTo>
                <a:lnTo>
                  <a:pt x="932" y="0"/>
                </a:lnTo>
                <a:lnTo>
                  <a:pt x="938" y="0"/>
                </a:lnTo>
                <a:close/>
                <a:moveTo>
                  <a:pt x="1871" y="0"/>
                </a:moveTo>
                <a:lnTo>
                  <a:pt x="1871" y="36"/>
                </a:lnTo>
                <a:lnTo>
                  <a:pt x="1865" y="36"/>
                </a:lnTo>
                <a:lnTo>
                  <a:pt x="1865" y="0"/>
                </a:lnTo>
                <a:lnTo>
                  <a:pt x="1871" y="0"/>
                </a:lnTo>
                <a:close/>
                <a:moveTo>
                  <a:pt x="2804" y="0"/>
                </a:moveTo>
                <a:lnTo>
                  <a:pt x="2804" y="36"/>
                </a:lnTo>
                <a:lnTo>
                  <a:pt x="2798" y="36"/>
                </a:lnTo>
                <a:lnTo>
                  <a:pt x="2798" y="0"/>
                </a:lnTo>
                <a:lnTo>
                  <a:pt x="2804" y="0"/>
                </a:lnTo>
                <a:close/>
                <a:moveTo>
                  <a:pt x="3742" y="0"/>
                </a:moveTo>
                <a:lnTo>
                  <a:pt x="3742" y="36"/>
                </a:lnTo>
                <a:lnTo>
                  <a:pt x="3736" y="36"/>
                </a:lnTo>
                <a:lnTo>
                  <a:pt x="3736" y="0"/>
                </a:lnTo>
                <a:lnTo>
                  <a:pt x="3742"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2" name="Freeform 48">
            <a:extLst>
              <a:ext uri="{FF2B5EF4-FFF2-40B4-BE49-F238E27FC236}">
                <a16:creationId xmlns:a16="http://schemas.microsoft.com/office/drawing/2014/main" id="{912339F9-F49E-4AB0-9EA1-243E6C30421D}"/>
              </a:ext>
            </a:extLst>
          </p:cNvPr>
          <p:cNvSpPr>
            <a:spLocks/>
          </p:cNvSpPr>
          <p:nvPr/>
        </p:nvSpPr>
        <p:spPr bwMode="auto">
          <a:xfrm>
            <a:off x="1671638" y="4008953"/>
            <a:ext cx="1512887" cy="1706563"/>
          </a:xfrm>
          <a:custGeom>
            <a:avLst/>
            <a:gdLst>
              <a:gd name="T0" fmla="*/ 2147483646 w 2533"/>
              <a:gd name="T1" fmla="*/ 2147483646 h 2853"/>
              <a:gd name="T2" fmla="*/ 2147483646 w 2533"/>
              <a:gd name="T3" fmla="*/ 2147483646 h 2853"/>
              <a:gd name="T4" fmla="*/ 2147483646 w 2533"/>
              <a:gd name="T5" fmla="*/ 2147483646 h 2853"/>
              <a:gd name="T6" fmla="*/ 2147483646 w 2533"/>
              <a:gd name="T7" fmla="*/ 2147483646 h 2853"/>
              <a:gd name="T8" fmla="*/ 2147483646 w 2533"/>
              <a:gd name="T9" fmla="*/ 2147483646 h 2853"/>
              <a:gd name="T10" fmla="*/ 2147483646 w 2533"/>
              <a:gd name="T11" fmla="*/ 2147483646 h 2853"/>
              <a:gd name="T12" fmla="*/ 2147483646 w 2533"/>
              <a:gd name="T13" fmla="*/ 2147483646 h 2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3" h="2853">
                <a:moveTo>
                  <a:pt x="9" y="2811"/>
                </a:moveTo>
                <a:lnTo>
                  <a:pt x="2489" y="11"/>
                </a:lnTo>
                <a:cubicBezTo>
                  <a:pt x="2497" y="1"/>
                  <a:pt x="2512" y="0"/>
                  <a:pt x="2522" y="9"/>
                </a:cubicBezTo>
                <a:cubicBezTo>
                  <a:pt x="2532" y="17"/>
                  <a:pt x="2533" y="32"/>
                  <a:pt x="2524" y="42"/>
                </a:cubicBezTo>
                <a:lnTo>
                  <a:pt x="44" y="2842"/>
                </a:lnTo>
                <a:cubicBezTo>
                  <a:pt x="36" y="2852"/>
                  <a:pt x="20" y="2853"/>
                  <a:pt x="11" y="2844"/>
                </a:cubicBezTo>
                <a:cubicBezTo>
                  <a:pt x="1" y="2836"/>
                  <a:pt x="0" y="2820"/>
                  <a:pt x="9" y="2811"/>
                </a:cubicBezTo>
                <a:close/>
              </a:path>
            </a:pathLst>
          </a:custGeom>
          <a:solidFill>
            <a:srgbClr val="74B743"/>
          </a:solidFill>
          <a:ln w="38100" cap="flat" cmpd="sng">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3" name="Freeform 49">
            <a:extLst>
              <a:ext uri="{FF2B5EF4-FFF2-40B4-BE49-F238E27FC236}">
                <a16:creationId xmlns:a16="http://schemas.microsoft.com/office/drawing/2014/main" id="{D1C7C73C-8101-472E-BE0A-24E55D1F85D9}"/>
              </a:ext>
            </a:extLst>
          </p:cNvPr>
          <p:cNvSpPr>
            <a:spLocks/>
          </p:cNvSpPr>
          <p:nvPr/>
        </p:nvSpPr>
        <p:spPr bwMode="auto">
          <a:xfrm>
            <a:off x="3151188" y="3424753"/>
            <a:ext cx="1514475" cy="615950"/>
          </a:xfrm>
          <a:custGeom>
            <a:avLst/>
            <a:gdLst>
              <a:gd name="T0" fmla="*/ 2147483646 w 2535"/>
              <a:gd name="T1" fmla="*/ 2147483646 h 1031"/>
              <a:gd name="T2" fmla="*/ 2147483646 w 2535"/>
              <a:gd name="T3" fmla="*/ 2147483646 h 1031"/>
              <a:gd name="T4" fmla="*/ 2147483646 w 2535"/>
              <a:gd name="T5" fmla="*/ 2147483646 h 1031"/>
              <a:gd name="T6" fmla="*/ 2147483646 w 2535"/>
              <a:gd name="T7" fmla="*/ 2147483646 h 1031"/>
              <a:gd name="T8" fmla="*/ 2147483646 w 2535"/>
              <a:gd name="T9" fmla="*/ 2147483646 h 1031"/>
              <a:gd name="T10" fmla="*/ 2147483646 w 2535"/>
              <a:gd name="T11" fmla="*/ 2147483646 h 1031"/>
              <a:gd name="T12" fmla="*/ 2147483646 w 2535"/>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5" h="1031">
                <a:moveTo>
                  <a:pt x="19" y="981"/>
                </a:moveTo>
                <a:lnTo>
                  <a:pt x="2499" y="5"/>
                </a:lnTo>
                <a:cubicBezTo>
                  <a:pt x="2511" y="0"/>
                  <a:pt x="2525" y="6"/>
                  <a:pt x="2530" y="19"/>
                </a:cubicBezTo>
                <a:cubicBezTo>
                  <a:pt x="2535" y="31"/>
                  <a:pt x="2529" y="45"/>
                  <a:pt x="2516" y="50"/>
                </a:cubicBezTo>
                <a:lnTo>
                  <a:pt x="36" y="1026"/>
                </a:lnTo>
                <a:cubicBezTo>
                  <a:pt x="24" y="1031"/>
                  <a:pt x="10" y="1025"/>
                  <a:pt x="5" y="1012"/>
                </a:cubicBezTo>
                <a:cubicBezTo>
                  <a:pt x="0" y="1000"/>
                  <a:pt x="6" y="986"/>
                  <a:pt x="19" y="981"/>
                </a:cubicBezTo>
                <a:close/>
              </a:path>
            </a:pathLst>
          </a:custGeom>
          <a:solidFill>
            <a:srgbClr val="74B743"/>
          </a:solidFill>
          <a:ln w="38100" cap="flat" cmpd="sng">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4" name="Freeform 50">
            <a:extLst>
              <a:ext uri="{FF2B5EF4-FFF2-40B4-BE49-F238E27FC236}">
                <a16:creationId xmlns:a16="http://schemas.microsoft.com/office/drawing/2014/main" id="{BCC258EA-4EF9-413A-B97C-A9F09D0A59AD}"/>
              </a:ext>
            </a:extLst>
          </p:cNvPr>
          <p:cNvSpPr>
            <a:spLocks/>
          </p:cNvSpPr>
          <p:nvPr/>
        </p:nvSpPr>
        <p:spPr bwMode="auto">
          <a:xfrm>
            <a:off x="4632325" y="2562741"/>
            <a:ext cx="3001963" cy="893762"/>
          </a:xfrm>
          <a:custGeom>
            <a:avLst/>
            <a:gdLst>
              <a:gd name="T0" fmla="*/ 2147483646 w 5029"/>
              <a:gd name="T1" fmla="*/ 2147483646 h 1493"/>
              <a:gd name="T2" fmla="*/ 2147483646 w 5029"/>
              <a:gd name="T3" fmla="*/ 2147483646 h 1493"/>
              <a:gd name="T4" fmla="*/ 2147483646 w 5029"/>
              <a:gd name="T5" fmla="*/ 2147483646 h 1493"/>
              <a:gd name="T6" fmla="*/ 2147483646 w 5029"/>
              <a:gd name="T7" fmla="*/ 2147483646 h 1493"/>
              <a:gd name="T8" fmla="*/ 2147483646 w 5029"/>
              <a:gd name="T9" fmla="*/ 2147483646 h 1493"/>
              <a:gd name="T10" fmla="*/ 2147483646 w 5029"/>
              <a:gd name="T11" fmla="*/ 2147483646 h 1493"/>
              <a:gd name="T12" fmla="*/ 2147483646 w 5029"/>
              <a:gd name="T13" fmla="*/ 2147483646 h 1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29" h="1493">
                <a:moveTo>
                  <a:pt x="20" y="1443"/>
                </a:moveTo>
                <a:lnTo>
                  <a:pt x="4996" y="3"/>
                </a:lnTo>
                <a:cubicBezTo>
                  <a:pt x="5009" y="0"/>
                  <a:pt x="5022" y="7"/>
                  <a:pt x="5026" y="20"/>
                </a:cubicBezTo>
                <a:cubicBezTo>
                  <a:pt x="5029" y="33"/>
                  <a:pt x="5022" y="46"/>
                  <a:pt x="5009" y="50"/>
                </a:cubicBezTo>
                <a:lnTo>
                  <a:pt x="33" y="1490"/>
                </a:lnTo>
                <a:cubicBezTo>
                  <a:pt x="20" y="1493"/>
                  <a:pt x="7" y="1486"/>
                  <a:pt x="3" y="1473"/>
                </a:cubicBezTo>
                <a:cubicBezTo>
                  <a:pt x="0" y="1460"/>
                  <a:pt x="7" y="1447"/>
                  <a:pt x="20" y="1443"/>
                </a:cubicBezTo>
                <a:close/>
              </a:path>
            </a:pathLst>
          </a:custGeom>
          <a:solidFill>
            <a:srgbClr val="74B743"/>
          </a:solidFill>
          <a:ln w="38100" cap="flat" cmpd="sng">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5" name="Freeform 54">
            <a:extLst>
              <a:ext uri="{FF2B5EF4-FFF2-40B4-BE49-F238E27FC236}">
                <a16:creationId xmlns:a16="http://schemas.microsoft.com/office/drawing/2014/main" id="{4278FE5C-F8CC-4ADB-A24A-A577D4370E00}"/>
              </a:ext>
            </a:extLst>
          </p:cNvPr>
          <p:cNvSpPr>
            <a:spLocks/>
          </p:cNvSpPr>
          <p:nvPr/>
        </p:nvSpPr>
        <p:spPr bwMode="auto">
          <a:xfrm>
            <a:off x="4632325" y="3462853"/>
            <a:ext cx="3003550" cy="1936750"/>
          </a:xfrm>
          <a:custGeom>
            <a:avLst/>
            <a:gdLst>
              <a:gd name="T0" fmla="*/ 2147483646 w 5031"/>
              <a:gd name="T1" fmla="*/ 2147483646 h 3239"/>
              <a:gd name="T2" fmla="*/ 2147483646 w 5031"/>
              <a:gd name="T3" fmla="*/ 2147483646 h 3239"/>
              <a:gd name="T4" fmla="*/ 2147483646 w 5031"/>
              <a:gd name="T5" fmla="*/ 2147483646 h 3239"/>
              <a:gd name="T6" fmla="*/ 2147483646 w 5031"/>
              <a:gd name="T7" fmla="*/ 2147483646 h 3239"/>
              <a:gd name="T8" fmla="*/ 2147483646 w 5031"/>
              <a:gd name="T9" fmla="*/ 2147483646 h 3239"/>
              <a:gd name="T10" fmla="*/ 2147483646 w 5031"/>
              <a:gd name="T11" fmla="*/ 2147483646 h 3239"/>
              <a:gd name="T12" fmla="*/ 2147483646 w 5031"/>
              <a:gd name="T13" fmla="*/ 2147483646 h 32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31" h="3239">
                <a:moveTo>
                  <a:pt x="15" y="3191"/>
                </a:moveTo>
                <a:lnTo>
                  <a:pt x="4991" y="7"/>
                </a:lnTo>
                <a:cubicBezTo>
                  <a:pt x="5002" y="0"/>
                  <a:pt x="5017" y="3"/>
                  <a:pt x="5024" y="15"/>
                </a:cubicBezTo>
                <a:cubicBezTo>
                  <a:pt x="5031" y="26"/>
                  <a:pt x="5028" y="41"/>
                  <a:pt x="5016" y="48"/>
                </a:cubicBezTo>
                <a:lnTo>
                  <a:pt x="40" y="3232"/>
                </a:lnTo>
                <a:cubicBezTo>
                  <a:pt x="29" y="3239"/>
                  <a:pt x="14" y="3236"/>
                  <a:pt x="7" y="3224"/>
                </a:cubicBezTo>
                <a:cubicBezTo>
                  <a:pt x="0" y="3213"/>
                  <a:pt x="3" y="3198"/>
                  <a:pt x="15" y="3191"/>
                </a:cubicBezTo>
                <a:close/>
              </a:path>
            </a:pathLst>
          </a:custGeom>
          <a:solidFill>
            <a:srgbClr val="A098DA"/>
          </a:solidFill>
          <a:ln w="38100" cap="flat" cmpd="sng">
            <a:solidFill>
              <a:srgbClr val="E2D6AC"/>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6" name="Rectangle 56">
            <a:extLst>
              <a:ext uri="{FF2B5EF4-FFF2-40B4-BE49-F238E27FC236}">
                <a16:creationId xmlns:a16="http://schemas.microsoft.com/office/drawing/2014/main" id="{289D0402-B7EE-4DAC-8048-CA4456FC4D47}"/>
              </a:ext>
            </a:extLst>
          </p:cNvPr>
          <p:cNvSpPr>
            <a:spLocks noChangeArrowheads="1"/>
          </p:cNvSpPr>
          <p:nvPr/>
        </p:nvSpPr>
        <p:spPr bwMode="auto">
          <a:xfrm>
            <a:off x="1430338" y="55869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7" name="Rectangle 57">
            <a:extLst>
              <a:ext uri="{FF2B5EF4-FFF2-40B4-BE49-F238E27FC236}">
                <a16:creationId xmlns:a16="http://schemas.microsoft.com/office/drawing/2014/main" id="{01A15D40-98DB-4D2F-A49A-BF277A837782}"/>
              </a:ext>
            </a:extLst>
          </p:cNvPr>
          <p:cNvSpPr>
            <a:spLocks noChangeArrowheads="1"/>
          </p:cNvSpPr>
          <p:nvPr/>
        </p:nvSpPr>
        <p:spPr bwMode="auto">
          <a:xfrm>
            <a:off x="1430338" y="4805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8" name="Rectangle 58">
            <a:extLst>
              <a:ext uri="{FF2B5EF4-FFF2-40B4-BE49-F238E27FC236}">
                <a16:creationId xmlns:a16="http://schemas.microsoft.com/office/drawing/2014/main" id="{C15939E9-5729-48B6-BB87-7718AF881380}"/>
              </a:ext>
            </a:extLst>
          </p:cNvPr>
          <p:cNvSpPr>
            <a:spLocks noChangeArrowheads="1"/>
          </p:cNvSpPr>
          <p:nvPr/>
        </p:nvSpPr>
        <p:spPr bwMode="auto">
          <a:xfrm>
            <a:off x="1430338" y="40248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9" name="Rectangle 59">
            <a:extLst>
              <a:ext uri="{FF2B5EF4-FFF2-40B4-BE49-F238E27FC236}">
                <a16:creationId xmlns:a16="http://schemas.microsoft.com/office/drawing/2014/main" id="{AD2DFC62-20F2-4BA0-81CE-29D01DBD2382}"/>
              </a:ext>
            </a:extLst>
          </p:cNvPr>
          <p:cNvSpPr>
            <a:spLocks noChangeArrowheads="1"/>
          </p:cNvSpPr>
          <p:nvPr/>
        </p:nvSpPr>
        <p:spPr bwMode="auto">
          <a:xfrm>
            <a:off x="1430338" y="324536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0" name="Rectangle 60">
            <a:extLst>
              <a:ext uri="{FF2B5EF4-FFF2-40B4-BE49-F238E27FC236}">
                <a16:creationId xmlns:a16="http://schemas.microsoft.com/office/drawing/2014/main" id="{B3CA66C8-C6E6-4067-BFDA-B0FB1C57E20C}"/>
              </a:ext>
            </a:extLst>
          </p:cNvPr>
          <p:cNvSpPr>
            <a:spLocks noChangeArrowheads="1"/>
          </p:cNvSpPr>
          <p:nvPr/>
        </p:nvSpPr>
        <p:spPr bwMode="auto">
          <a:xfrm>
            <a:off x="1430338" y="246431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1" name="Rectangle 61">
            <a:extLst>
              <a:ext uri="{FF2B5EF4-FFF2-40B4-BE49-F238E27FC236}">
                <a16:creationId xmlns:a16="http://schemas.microsoft.com/office/drawing/2014/main" id="{A3F98B48-65FF-4177-A5E2-6B2A6FE7401B}"/>
              </a:ext>
            </a:extLst>
          </p:cNvPr>
          <p:cNvSpPr>
            <a:spLocks noChangeArrowheads="1"/>
          </p:cNvSpPr>
          <p:nvPr/>
        </p:nvSpPr>
        <p:spPr bwMode="auto">
          <a:xfrm>
            <a:off x="1641475"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2" name="Rectangle 62">
            <a:extLst>
              <a:ext uri="{FF2B5EF4-FFF2-40B4-BE49-F238E27FC236}">
                <a16:creationId xmlns:a16="http://schemas.microsoft.com/office/drawing/2014/main" id="{44C28B1D-C6E7-48F9-9C48-8EC67CE41DBA}"/>
              </a:ext>
            </a:extLst>
          </p:cNvPr>
          <p:cNvSpPr>
            <a:spLocks noChangeArrowheads="1"/>
          </p:cNvSpPr>
          <p:nvPr/>
        </p:nvSpPr>
        <p:spPr bwMode="auto">
          <a:xfrm>
            <a:off x="3122613"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3" name="Rectangle 63">
            <a:extLst>
              <a:ext uri="{FF2B5EF4-FFF2-40B4-BE49-F238E27FC236}">
                <a16:creationId xmlns:a16="http://schemas.microsoft.com/office/drawing/2014/main" id="{678A93E1-47D9-4451-B9E4-0C2B2DED1644}"/>
              </a:ext>
            </a:extLst>
          </p:cNvPr>
          <p:cNvSpPr>
            <a:spLocks noChangeArrowheads="1"/>
          </p:cNvSpPr>
          <p:nvPr/>
        </p:nvSpPr>
        <p:spPr bwMode="auto">
          <a:xfrm>
            <a:off x="4546600"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4" name="Rectangle 64">
            <a:extLst>
              <a:ext uri="{FF2B5EF4-FFF2-40B4-BE49-F238E27FC236}">
                <a16:creationId xmlns:a16="http://schemas.microsoft.com/office/drawing/2014/main" id="{2EFFD024-32D7-4862-B935-437E1B563239}"/>
              </a:ext>
            </a:extLst>
          </p:cNvPr>
          <p:cNvSpPr>
            <a:spLocks noChangeArrowheads="1"/>
          </p:cNvSpPr>
          <p:nvPr/>
        </p:nvSpPr>
        <p:spPr bwMode="auto">
          <a:xfrm>
            <a:off x="6027738"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5" name="Rectangle 65">
            <a:extLst>
              <a:ext uri="{FF2B5EF4-FFF2-40B4-BE49-F238E27FC236}">
                <a16:creationId xmlns:a16="http://schemas.microsoft.com/office/drawing/2014/main" id="{3DDD3820-DE2F-4966-96CB-1E32503F4B93}"/>
              </a:ext>
            </a:extLst>
          </p:cNvPr>
          <p:cNvSpPr>
            <a:spLocks noChangeArrowheads="1"/>
          </p:cNvSpPr>
          <p:nvPr/>
        </p:nvSpPr>
        <p:spPr bwMode="auto">
          <a:xfrm>
            <a:off x="7510463"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6" name="Freeform 38">
            <a:extLst>
              <a:ext uri="{FF2B5EF4-FFF2-40B4-BE49-F238E27FC236}">
                <a16:creationId xmlns:a16="http://schemas.microsoft.com/office/drawing/2014/main" id="{A6490418-7728-42BB-B814-6CD130C2DE7B}"/>
              </a:ext>
            </a:extLst>
          </p:cNvPr>
          <p:cNvSpPr/>
          <p:nvPr/>
        </p:nvSpPr>
        <p:spPr bwMode="auto">
          <a:xfrm>
            <a:off x="1696720" y="5321498"/>
            <a:ext cx="2955290" cy="387350"/>
          </a:xfrm>
          <a:custGeom>
            <a:avLst/>
            <a:gdLst>
              <a:gd name="connsiteX0" fmla="*/ 2936240 w 2936240"/>
              <a:gd name="connsiteY0" fmla="*/ 50800 h 345440"/>
              <a:gd name="connsiteX1" fmla="*/ 1473200 w 2936240"/>
              <a:gd name="connsiteY1" fmla="*/ 0 h 345440"/>
              <a:gd name="connsiteX2" fmla="*/ 0 w 2936240"/>
              <a:gd name="connsiteY2" fmla="*/ 345440 h 345440"/>
              <a:gd name="connsiteX0" fmla="*/ 2940050 w 2940050"/>
              <a:gd name="connsiteY0" fmla="*/ 31750 h 345440"/>
              <a:gd name="connsiteX1" fmla="*/ 1473200 w 2940050"/>
              <a:gd name="connsiteY1" fmla="*/ 0 h 345440"/>
              <a:gd name="connsiteX2" fmla="*/ 0 w 294005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77470 h 394970"/>
              <a:gd name="connsiteX1" fmla="*/ 1484630 w 2955290"/>
              <a:gd name="connsiteY1" fmla="*/ 0 h 394970"/>
              <a:gd name="connsiteX2" fmla="*/ 0 w 2955290"/>
              <a:gd name="connsiteY2" fmla="*/ 394970 h 394970"/>
              <a:gd name="connsiteX0" fmla="*/ 2955290 w 2955290"/>
              <a:gd name="connsiteY0" fmla="*/ 69850 h 387350"/>
              <a:gd name="connsiteX1" fmla="*/ 1492250 w 2955290"/>
              <a:gd name="connsiteY1" fmla="*/ 0 h 387350"/>
              <a:gd name="connsiteX2" fmla="*/ 0 w 2955290"/>
              <a:gd name="connsiteY2" fmla="*/ 387350 h 387350"/>
            </a:gdLst>
            <a:ahLst/>
            <a:cxnLst>
              <a:cxn ang="0">
                <a:pos x="connsiteX0" y="connsiteY0"/>
              </a:cxn>
              <a:cxn ang="0">
                <a:pos x="connsiteX1" y="connsiteY1"/>
              </a:cxn>
              <a:cxn ang="0">
                <a:pos x="connsiteX2" y="connsiteY2"/>
              </a:cxn>
            </a:cxnLst>
            <a:rect l="l" t="t" r="r" b="b"/>
            <a:pathLst>
              <a:path w="2955290" h="387350">
                <a:moveTo>
                  <a:pt x="2955290" y="69850"/>
                </a:moveTo>
                <a:lnTo>
                  <a:pt x="1492250" y="0"/>
                </a:lnTo>
                <a:lnTo>
                  <a:pt x="0" y="387350"/>
                </a:lnTo>
              </a:path>
            </a:pathLst>
          </a:custGeom>
          <a:noFill/>
          <a:ln w="76200" cap="flat" cmpd="sng">
            <a:solidFill>
              <a:srgbClr val="D5C485"/>
            </a:solidFill>
            <a:prstDash val="sysDot"/>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7" name="Rectangle 56">
            <a:extLst>
              <a:ext uri="{FF2B5EF4-FFF2-40B4-BE49-F238E27FC236}">
                <a16:creationId xmlns:a16="http://schemas.microsoft.com/office/drawing/2014/main" id="{4B4E0CE1-AEF2-49FB-B461-49CCA173D2A1}"/>
              </a:ext>
            </a:extLst>
          </p:cNvPr>
          <p:cNvSpPr>
            <a:spLocks noChangeArrowheads="1"/>
          </p:cNvSpPr>
          <p:nvPr/>
        </p:nvSpPr>
        <p:spPr bwMode="auto">
          <a:xfrm>
            <a:off x="1430338" y="519640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8" name="Rectangle 288">
            <a:extLst>
              <a:ext uri="{FF2B5EF4-FFF2-40B4-BE49-F238E27FC236}">
                <a16:creationId xmlns:a16="http://schemas.microsoft.com/office/drawing/2014/main" id="{79D181D9-1B1A-4988-ABB5-905AEEE0CE0A}"/>
              </a:ext>
            </a:extLst>
          </p:cNvPr>
          <p:cNvSpPr>
            <a:spLocks noChangeArrowheads="1"/>
          </p:cNvSpPr>
          <p:nvPr/>
        </p:nvSpPr>
        <p:spPr bwMode="auto">
          <a:xfrm>
            <a:off x="3127694"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0.9*</a:t>
            </a:r>
          </a:p>
        </p:txBody>
      </p:sp>
    </p:spTree>
    <p:extLst>
      <p:ext uri="{BB962C8B-B14F-4D97-AF65-F5344CB8AC3E}">
        <p14:creationId xmlns:p14="http://schemas.microsoft.com/office/powerpoint/2010/main" val="3843810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05366"/>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Male: </a:t>
            </a:r>
            <a:r>
              <a:rPr kumimoji="0" lang="en-US" sz="2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Continued BMD Increases with Denosumab at 24 Months: Total Hip, Femoral Neck, Trochanter, 1/3 Radius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Data are least square means.*p &lt; 0.05 vs double-blind baseline; †p &lt; 0.0001 vs double-blind and open-label baseline; ‡p &lt; 0.05 vs double-blind and open-label baseline.</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US" alt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Langdahl</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BL, et al. </a:t>
            </a:r>
            <a:r>
              <a:rPr kumimoji="0" lang="en-US" alt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a:t>
            </a:r>
            <a:r>
              <a:rPr kumimoji="0" lang="en-US" alt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Endocrin</a:t>
            </a:r>
            <a:r>
              <a:rPr kumimoji="0" lang="en-US" alt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US" altLang="en-US"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Metab</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2015;</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100(4):1335-134. DOI</a:t>
            </a:r>
            <a:r>
              <a:rPr kumimoji="0" lang="en-US" alt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:10.1210/jc.2014-4079</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Rectangle 228">
            <a:extLst>
              <a:ext uri="{FF2B5EF4-FFF2-40B4-BE49-F238E27FC236}">
                <a16:creationId xmlns:a16="http://schemas.microsoft.com/office/drawing/2014/main" id="{3EC5F7B4-1045-4B82-B930-EA7788E894BF}"/>
              </a:ext>
            </a:extLst>
          </p:cNvPr>
          <p:cNvSpPr>
            <a:spLocks noChangeArrowheads="1"/>
          </p:cNvSpPr>
          <p:nvPr/>
        </p:nvSpPr>
        <p:spPr bwMode="auto">
          <a:xfrm>
            <a:off x="6299200" y="4342229"/>
            <a:ext cx="1727200" cy="1436688"/>
          </a:xfrm>
          <a:prstGeom prst="rect">
            <a:avLst/>
          </a:prstGeom>
          <a:solidFill>
            <a:srgbClr val="F4F0E0"/>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2" name="Rectangle 224">
            <a:extLst>
              <a:ext uri="{FF2B5EF4-FFF2-40B4-BE49-F238E27FC236}">
                <a16:creationId xmlns:a16="http://schemas.microsoft.com/office/drawing/2014/main" id="{C0298BED-229E-481F-8545-8502F7DB685B}"/>
              </a:ext>
            </a:extLst>
          </p:cNvPr>
          <p:cNvSpPr>
            <a:spLocks noChangeArrowheads="1"/>
          </p:cNvSpPr>
          <p:nvPr/>
        </p:nvSpPr>
        <p:spPr bwMode="auto">
          <a:xfrm>
            <a:off x="2806382" y="4351754"/>
            <a:ext cx="1606868" cy="1436688"/>
          </a:xfrm>
          <a:prstGeom prst="rect">
            <a:avLst/>
          </a:prstGeom>
          <a:solidFill>
            <a:srgbClr val="F4F0E0"/>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3" name="Rectangle 229">
            <a:extLst>
              <a:ext uri="{FF2B5EF4-FFF2-40B4-BE49-F238E27FC236}">
                <a16:creationId xmlns:a16="http://schemas.microsoft.com/office/drawing/2014/main" id="{A5FCCBE2-C89A-4C65-9E96-77140A2688EB}"/>
              </a:ext>
            </a:extLst>
          </p:cNvPr>
          <p:cNvSpPr>
            <a:spLocks noChangeArrowheads="1"/>
          </p:cNvSpPr>
          <p:nvPr/>
        </p:nvSpPr>
        <p:spPr bwMode="auto">
          <a:xfrm>
            <a:off x="6464300" y="2302292"/>
            <a:ext cx="1555750" cy="1492250"/>
          </a:xfrm>
          <a:prstGeom prst="rect">
            <a:avLst/>
          </a:prstGeom>
          <a:solidFill>
            <a:srgbClr val="F4F0E0"/>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4" name="Rectangle 2">
            <a:extLst>
              <a:ext uri="{FF2B5EF4-FFF2-40B4-BE49-F238E27FC236}">
                <a16:creationId xmlns:a16="http://schemas.microsoft.com/office/drawing/2014/main" id="{6BD551F7-19AD-4853-A2BE-4B98001977AE}"/>
              </a:ext>
            </a:extLst>
          </p:cNvPr>
          <p:cNvSpPr>
            <a:spLocks noChangeArrowheads="1"/>
          </p:cNvSpPr>
          <p:nvPr/>
        </p:nvSpPr>
        <p:spPr bwMode="auto">
          <a:xfrm>
            <a:off x="2875854" y="2303142"/>
            <a:ext cx="1543052" cy="1492250"/>
          </a:xfrm>
          <a:prstGeom prst="rect">
            <a:avLst/>
          </a:prstGeom>
          <a:solidFill>
            <a:srgbClr val="F4F0E0"/>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5" name="Rectangle 229">
            <a:extLst>
              <a:ext uri="{FF2B5EF4-FFF2-40B4-BE49-F238E27FC236}">
                <a16:creationId xmlns:a16="http://schemas.microsoft.com/office/drawing/2014/main" id="{6E2818D2-3DCB-428A-A17C-A23493DE58DC}"/>
              </a:ext>
            </a:extLst>
          </p:cNvPr>
          <p:cNvSpPr>
            <a:spLocks noChangeArrowheads="1"/>
          </p:cNvSpPr>
          <p:nvPr/>
        </p:nvSpPr>
        <p:spPr bwMode="auto">
          <a:xfrm>
            <a:off x="5054600" y="2302292"/>
            <a:ext cx="1411287" cy="1492250"/>
          </a:xfrm>
          <a:prstGeom prst="rect">
            <a:avLst/>
          </a:prstGeom>
          <a:solidFill>
            <a:srgbClr val="FBF9F3"/>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6" name="Rectangle 224">
            <a:extLst>
              <a:ext uri="{FF2B5EF4-FFF2-40B4-BE49-F238E27FC236}">
                <a16:creationId xmlns:a16="http://schemas.microsoft.com/office/drawing/2014/main" id="{9FC49D07-15BA-4696-AB20-BCB81A0BB81F}"/>
              </a:ext>
            </a:extLst>
          </p:cNvPr>
          <p:cNvSpPr>
            <a:spLocks noChangeArrowheads="1"/>
          </p:cNvSpPr>
          <p:nvPr/>
        </p:nvSpPr>
        <p:spPr bwMode="auto">
          <a:xfrm>
            <a:off x="1439862" y="4351754"/>
            <a:ext cx="1415098" cy="1436688"/>
          </a:xfrm>
          <a:prstGeom prst="rect">
            <a:avLst/>
          </a:prstGeom>
          <a:solidFill>
            <a:srgbClr val="FBF9F3"/>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7" name="Rectangle 228">
            <a:extLst>
              <a:ext uri="{FF2B5EF4-FFF2-40B4-BE49-F238E27FC236}">
                <a16:creationId xmlns:a16="http://schemas.microsoft.com/office/drawing/2014/main" id="{C11EDB9F-12E5-44B7-9FF2-8EB276A40CA4}"/>
              </a:ext>
            </a:extLst>
          </p:cNvPr>
          <p:cNvSpPr>
            <a:spLocks noChangeArrowheads="1"/>
          </p:cNvSpPr>
          <p:nvPr/>
        </p:nvSpPr>
        <p:spPr bwMode="auto">
          <a:xfrm>
            <a:off x="5065713" y="4342229"/>
            <a:ext cx="1411287" cy="1436688"/>
          </a:xfrm>
          <a:prstGeom prst="rect">
            <a:avLst/>
          </a:prstGeom>
          <a:solidFill>
            <a:srgbClr val="FBF9F3"/>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18" name="Rectangle 2">
            <a:extLst>
              <a:ext uri="{FF2B5EF4-FFF2-40B4-BE49-F238E27FC236}">
                <a16:creationId xmlns:a16="http://schemas.microsoft.com/office/drawing/2014/main" id="{23EEBE2B-D1D7-4666-9C99-DFAA261B2B15}"/>
              </a:ext>
            </a:extLst>
          </p:cNvPr>
          <p:cNvSpPr>
            <a:spLocks noChangeArrowheads="1"/>
          </p:cNvSpPr>
          <p:nvPr/>
        </p:nvSpPr>
        <p:spPr bwMode="auto">
          <a:xfrm>
            <a:off x="1439861" y="2302292"/>
            <a:ext cx="1425577" cy="1492250"/>
          </a:xfrm>
          <a:prstGeom prst="rect">
            <a:avLst/>
          </a:prstGeom>
          <a:solidFill>
            <a:srgbClr val="FBF9F3"/>
          </a:solidFill>
          <a:ln>
            <a:noFill/>
          </a:ln>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19" name="Straight Connector 150">
            <a:extLst>
              <a:ext uri="{FF2B5EF4-FFF2-40B4-BE49-F238E27FC236}">
                <a16:creationId xmlns:a16="http://schemas.microsoft.com/office/drawing/2014/main" id="{288F8838-4115-43C7-92D7-935CD0081336}"/>
              </a:ext>
            </a:extLst>
          </p:cNvPr>
          <p:cNvCxnSpPr>
            <a:cxnSpLocks noChangeShapeType="1"/>
          </p:cNvCxnSpPr>
          <p:nvPr/>
        </p:nvCxnSpPr>
        <p:spPr bwMode="auto">
          <a:xfrm>
            <a:off x="5049838" y="5321717"/>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20" name="Straight Connector 141">
            <a:extLst>
              <a:ext uri="{FF2B5EF4-FFF2-40B4-BE49-F238E27FC236}">
                <a16:creationId xmlns:a16="http://schemas.microsoft.com/office/drawing/2014/main" id="{80F7DDCE-94F6-4C76-BF2F-A6D914337D74}"/>
              </a:ext>
            </a:extLst>
          </p:cNvPr>
          <p:cNvCxnSpPr>
            <a:cxnSpLocks noChangeShapeType="1"/>
          </p:cNvCxnSpPr>
          <p:nvPr/>
        </p:nvCxnSpPr>
        <p:spPr bwMode="auto">
          <a:xfrm>
            <a:off x="5049838" y="3502442"/>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21" name="Straight Connector 140">
            <a:extLst>
              <a:ext uri="{FF2B5EF4-FFF2-40B4-BE49-F238E27FC236}">
                <a16:creationId xmlns:a16="http://schemas.microsoft.com/office/drawing/2014/main" id="{DCAF4079-E0D7-4A42-8F1C-CF021663312E}"/>
              </a:ext>
            </a:extLst>
          </p:cNvPr>
          <p:cNvCxnSpPr>
            <a:cxnSpLocks noChangeShapeType="1"/>
          </p:cNvCxnSpPr>
          <p:nvPr/>
        </p:nvCxnSpPr>
        <p:spPr bwMode="auto">
          <a:xfrm>
            <a:off x="1431925" y="55598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22" name="Straight Connector 139">
            <a:extLst>
              <a:ext uri="{FF2B5EF4-FFF2-40B4-BE49-F238E27FC236}">
                <a16:creationId xmlns:a16="http://schemas.microsoft.com/office/drawing/2014/main" id="{EE6F79A5-683A-44AD-BD39-500C2108C7B3}"/>
              </a:ext>
            </a:extLst>
          </p:cNvPr>
          <p:cNvCxnSpPr>
            <a:cxnSpLocks noChangeShapeType="1"/>
          </p:cNvCxnSpPr>
          <p:nvPr/>
        </p:nvCxnSpPr>
        <p:spPr bwMode="auto">
          <a:xfrm>
            <a:off x="1431925" y="35024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223" name="Rectangle 12">
            <a:extLst>
              <a:ext uri="{FF2B5EF4-FFF2-40B4-BE49-F238E27FC236}">
                <a16:creationId xmlns:a16="http://schemas.microsoft.com/office/drawing/2014/main" id="{7CEDE0EE-E2BF-43B8-9735-BA6CACF6BFCD}"/>
              </a:ext>
            </a:extLst>
          </p:cNvPr>
          <p:cNvSpPr>
            <a:spLocks noChangeArrowheads="1"/>
          </p:cNvSpPr>
          <p:nvPr/>
        </p:nvSpPr>
        <p:spPr bwMode="auto">
          <a:xfrm rot="-5400000">
            <a:off x="-1316832" y="3837517"/>
            <a:ext cx="41322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Mean percentage c</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hange</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from b</a:t>
            </a:r>
            <a:r>
              <a:rPr kumimoji="0" lang="en-US" altLang="en-US" sz="1200" b="0"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aseline</a:t>
            </a: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(95% CI)</a:t>
            </a:r>
          </a:p>
        </p:txBody>
      </p:sp>
      <p:sp>
        <p:nvSpPr>
          <p:cNvPr id="224" name="Rectangle 18">
            <a:extLst>
              <a:ext uri="{FF2B5EF4-FFF2-40B4-BE49-F238E27FC236}">
                <a16:creationId xmlns:a16="http://schemas.microsoft.com/office/drawing/2014/main" id="{98C29835-8815-43D0-8718-2C25FFA6BDC9}"/>
              </a:ext>
            </a:extLst>
          </p:cNvPr>
          <p:cNvSpPr>
            <a:spLocks noChangeArrowheads="1"/>
          </p:cNvSpPr>
          <p:nvPr/>
        </p:nvSpPr>
        <p:spPr bwMode="auto">
          <a:xfrm>
            <a:off x="1442720" y="1995795"/>
            <a:ext cx="29959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Total Hip</a:t>
            </a:r>
          </a:p>
        </p:txBody>
      </p:sp>
      <p:sp>
        <p:nvSpPr>
          <p:cNvPr id="225" name="Rectangle 20">
            <a:extLst>
              <a:ext uri="{FF2B5EF4-FFF2-40B4-BE49-F238E27FC236}">
                <a16:creationId xmlns:a16="http://schemas.microsoft.com/office/drawing/2014/main" id="{8A036E2D-FDDC-42AA-889D-E5971BF4FBCD}"/>
              </a:ext>
            </a:extLst>
          </p:cNvPr>
          <p:cNvSpPr>
            <a:spLocks noChangeArrowheads="1"/>
          </p:cNvSpPr>
          <p:nvPr/>
        </p:nvSpPr>
        <p:spPr bwMode="auto">
          <a:xfrm>
            <a:off x="5049839" y="2002939"/>
            <a:ext cx="2976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Femoral Neck</a:t>
            </a:r>
          </a:p>
        </p:txBody>
      </p:sp>
      <p:sp>
        <p:nvSpPr>
          <p:cNvPr id="226" name="Rectangle 35">
            <a:extLst>
              <a:ext uri="{FF2B5EF4-FFF2-40B4-BE49-F238E27FC236}">
                <a16:creationId xmlns:a16="http://schemas.microsoft.com/office/drawing/2014/main" id="{ED6AF774-54A9-4733-AD06-267BA0EFCEEE}"/>
              </a:ext>
            </a:extLst>
          </p:cNvPr>
          <p:cNvSpPr>
            <a:spLocks noChangeArrowheads="1"/>
          </p:cNvSpPr>
          <p:nvPr/>
        </p:nvSpPr>
        <p:spPr bwMode="auto">
          <a:xfrm>
            <a:off x="1439862" y="4029908"/>
            <a:ext cx="29622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Trochanter</a:t>
            </a:r>
          </a:p>
        </p:txBody>
      </p:sp>
      <p:sp>
        <p:nvSpPr>
          <p:cNvPr id="227" name="Rectangle 36">
            <a:extLst>
              <a:ext uri="{FF2B5EF4-FFF2-40B4-BE49-F238E27FC236}">
                <a16:creationId xmlns:a16="http://schemas.microsoft.com/office/drawing/2014/main" id="{A4CC8D86-AD95-4FA5-ADC4-3C22A51C7C78}"/>
              </a:ext>
            </a:extLst>
          </p:cNvPr>
          <p:cNvSpPr>
            <a:spLocks noChangeArrowheads="1"/>
          </p:cNvSpPr>
          <p:nvPr/>
        </p:nvSpPr>
        <p:spPr bwMode="auto">
          <a:xfrm>
            <a:off x="5033963" y="4030124"/>
            <a:ext cx="2986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1/3 Radius</a:t>
            </a:r>
          </a:p>
        </p:txBody>
      </p:sp>
      <p:sp>
        <p:nvSpPr>
          <p:cNvPr id="228" name="Rectangle 114">
            <a:extLst>
              <a:ext uri="{FF2B5EF4-FFF2-40B4-BE49-F238E27FC236}">
                <a16:creationId xmlns:a16="http://schemas.microsoft.com/office/drawing/2014/main" id="{7B23C659-316A-4CD8-86FD-B157EF0A9CCF}"/>
              </a:ext>
            </a:extLst>
          </p:cNvPr>
          <p:cNvSpPr>
            <a:spLocks noChangeArrowheads="1"/>
          </p:cNvSpPr>
          <p:nvPr/>
        </p:nvSpPr>
        <p:spPr bwMode="auto">
          <a:xfrm>
            <a:off x="2325688" y="6001167"/>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sp>
        <p:nvSpPr>
          <p:cNvPr id="229" name="Rectangle 115">
            <a:extLst>
              <a:ext uri="{FF2B5EF4-FFF2-40B4-BE49-F238E27FC236}">
                <a16:creationId xmlns:a16="http://schemas.microsoft.com/office/drawing/2014/main" id="{055584DC-1312-4D21-A5A5-DD5BF8FBCC8D}"/>
              </a:ext>
            </a:extLst>
          </p:cNvPr>
          <p:cNvSpPr>
            <a:spLocks noChangeArrowheads="1"/>
          </p:cNvSpPr>
          <p:nvPr/>
        </p:nvSpPr>
        <p:spPr bwMode="auto">
          <a:xfrm>
            <a:off x="5970588" y="6004342"/>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Study Month</a:t>
            </a:r>
          </a:p>
        </p:txBody>
      </p:sp>
      <p:grpSp>
        <p:nvGrpSpPr>
          <p:cNvPr id="230" name="Group 14">
            <a:extLst>
              <a:ext uri="{FF2B5EF4-FFF2-40B4-BE49-F238E27FC236}">
                <a16:creationId xmlns:a16="http://schemas.microsoft.com/office/drawing/2014/main" id="{4DDCD19C-BA25-4B25-8D2E-720359EE0DA0}"/>
              </a:ext>
            </a:extLst>
          </p:cNvPr>
          <p:cNvGrpSpPr>
            <a:grpSpLocks/>
          </p:cNvGrpSpPr>
          <p:nvPr/>
        </p:nvGrpSpPr>
        <p:grpSpPr bwMode="auto">
          <a:xfrm>
            <a:off x="1103313" y="2257842"/>
            <a:ext cx="217487" cy="1581051"/>
            <a:chOff x="952627" y="1939710"/>
            <a:chExt cx="230343" cy="1679137"/>
          </a:xfrm>
        </p:grpSpPr>
        <p:sp>
          <p:nvSpPr>
            <p:cNvPr id="231" name="TextBox 117">
              <a:extLst>
                <a:ext uri="{FF2B5EF4-FFF2-40B4-BE49-F238E27FC236}">
                  <a16:creationId xmlns:a16="http://schemas.microsoft.com/office/drawing/2014/main" id="{16B6BA02-C2F5-45FF-B11A-905313880F0D}"/>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32" name="TextBox 119">
              <a:extLst>
                <a:ext uri="{FF2B5EF4-FFF2-40B4-BE49-F238E27FC236}">
                  <a16:creationId xmlns:a16="http://schemas.microsoft.com/office/drawing/2014/main" id="{2037A608-7FA5-4635-AF4D-08B6147D9E28}"/>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33" name="TextBox 120">
              <a:extLst>
                <a:ext uri="{FF2B5EF4-FFF2-40B4-BE49-F238E27FC236}">
                  <a16:creationId xmlns:a16="http://schemas.microsoft.com/office/drawing/2014/main" id="{C784C422-D6A6-4F60-BB05-98593CF0F5A9}"/>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34" name="TextBox 121">
              <a:extLst>
                <a:ext uri="{FF2B5EF4-FFF2-40B4-BE49-F238E27FC236}">
                  <a16:creationId xmlns:a16="http://schemas.microsoft.com/office/drawing/2014/main" id="{C405A038-DFA1-4A45-A0CD-374D93519ADE}"/>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235" name="TextBox 122">
              <a:extLst>
                <a:ext uri="{FF2B5EF4-FFF2-40B4-BE49-F238E27FC236}">
                  <a16:creationId xmlns:a16="http://schemas.microsoft.com/office/drawing/2014/main" id="{7655FA92-DA2B-4FDA-B9BC-9D8800B37D4E}"/>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36" name="TextBox 123">
              <a:extLst>
                <a:ext uri="{FF2B5EF4-FFF2-40B4-BE49-F238E27FC236}">
                  <a16:creationId xmlns:a16="http://schemas.microsoft.com/office/drawing/2014/main" id="{C0622F7A-7A1E-4EEF-9E2A-307CF14EDCF9}"/>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237" name="Group 124">
            <a:extLst>
              <a:ext uri="{FF2B5EF4-FFF2-40B4-BE49-F238E27FC236}">
                <a16:creationId xmlns:a16="http://schemas.microsoft.com/office/drawing/2014/main" id="{06F700C4-AC2A-4DBB-A8F6-70C02207D952}"/>
              </a:ext>
            </a:extLst>
          </p:cNvPr>
          <p:cNvGrpSpPr>
            <a:grpSpLocks/>
          </p:cNvGrpSpPr>
          <p:nvPr/>
        </p:nvGrpSpPr>
        <p:grpSpPr bwMode="auto">
          <a:xfrm>
            <a:off x="4703763" y="2257842"/>
            <a:ext cx="217487" cy="1581051"/>
            <a:chOff x="952627" y="1939710"/>
            <a:chExt cx="230343" cy="1679137"/>
          </a:xfrm>
        </p:grpSpPr>
        <p:sp>
          <p:nvSpPr>
            <p:cNvPr id="238" name="TextBox 125">
              <a:extLst>
                <a:ext uri="{FF2B5EF4-FFF2-40B4-BE49-F238E27FC236}">
                  <a16:creationId xmlns:a16="http://schemas.microsoft.com/office/drawing/2014/main" id="{FBAF5854-DEC2-41DF-92F7-D6CAAE017B55}"/>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39" name="TextBox 126">
              <a:extLst>
                <a:ext uri="{FF2B5EF4-FFF2-40B4-BE49-F238E27FC236}">
                  <a16:creationId xmlns:a16="http://schemas.microsoft.com/office/drawing/2014/main" id="{288994D4-4600-49D1-8E4C-28D76BB67DE8}"/>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40" name="TextBox 127">
              <a:extLst>
                <a:ext uri="{FF2B5EF4-FFF2-40B4-BE49-F238E27FC236}">
                  <a16:creationId xmlns:a16="http://schemas.microsoft.com/office/drawing/2014/main" id="{C61766DC-0150-4789-BDB4-AF5B7CC6C9A1}"/>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41" name="TextBox 128">
              <a:extLst>
                <a:ext uri="{FF2B5EF4-FFF2-40B4-BE49-F238E27FC236}">
                  <a16:creationId xmlns:a16="http://schemas.microsoft.com/office/drawing/2014/main" id="{B36EEEE7-E175-4F42-A4AB-43AE2A9A8CF2}"/>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242" name="TextBox 129">
              <a:extLst>
                <a:ext uri="{FF2B5EF4-FFF2-40B4-BE49-F238E27FC236}">
                  <a16:creationId xmlns:a16="http://schemas.microsoft.com/office/drawing/2014/main" id="{D33ED5EF-81F8-479A-A48F-323638F64CED}"/>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43" name="TextBox 130">
              <a:extLst>
                <a:ext uri="{FF2B5EF4-FFF2-40B4-BE49-F238E27FC236}">
                  <a16:creationId xmlns:a16="http://schemas.microsoft.com/office/drawing/2014/main" id="{B18C73B3-0118-49F0-AFB4-AC4FCF8E772B}"/>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244" name="Group 16">
            <a:extLst>
              <a:ext uri="{FF2B5EF4-FFF2-40B4-BE49-F238E27FC236}">
                <a16:creationId xmlns:a16="http://schemas.microsoft.com/office/drawing/2014/main" id="{76218B4F-CB52-4E90-A05D-E5FE9CDDC6C8}"/>
              </a:ext>
            </a:extLst>
          </p:cNvPr>
          <p:cNvGrpSpPr>
            <a:grpSpLocks/>
          </p:cNvGrpSpPr>
          <p:nvPr/>
        </p:nvGrpSpPr>
        <p:grpSpPr bwMode="auto">
          <a:xfrm>
            <a:off x="1117600" y="4264443"/>
            <a:ext cx="215900" cy="1581051"/>
            <a:chOff x="966316" y="4117786"/>
            <a:chExt cx="230343" cy="1679137"/>
          </a:xfrm>
        </p:grpSpPr>
        <p:sp>
          <p:nvSpPr>
            <p:cNvPr id="245" name="TextBox 132">
              <a:extLst>
                <a:ext uri="{FF2B5EF4-FFF2-40B4-BE49-F238E27FC236}">
                  <a16:creationId xmlns:a16="http://schemas.microsoft.com/office/drawing/2014/main" id="{C2DBA4B5-415F-474F-960E-BAFCDF294247}"/>
                </a:ext>
              </a:extLst>
            </p:cNvPr>
            <p:cNvSpPr txBox="1">
              <a:spLocks noChangeArrowheads="1"/>
            </p:cNvSpPr>
            <p:nvPr/>
          </p:nvSpPr>
          <p:spPr bwMode="auto">
            <a:xfrm>
              <a:off x="966316" y="538227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46" name="TextBox 133">
              <a:extLst>
                <a:ext uri="{FF2B5EF4-FFF2-40B4-BE49-F238E27FC236}">
                  <a16:creationId xmlns:a16="http://schemas.microsoft.com/office/drawing/2014/main" id="{C2373863-A712-4C7F-AD49-C8BBDBFD03EE}"/>
                </a:ext>
              </a:extLst>
            </p:cNvPr>
            <p:cNvSpPr txBox="1">
              <a:spLocks noChangeArrowheads="1"/>
            </p:cNvSpPr>
            <p:nvPr/>
          </p:nvSpPr>
          <p:spPr bwMode="auto">
            <a:xfrm>
              <a:off x="966316" y="563348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47" name="TextBox 134">
              <a:extLst>
                <a:ext uri="{FF2B5EF4-FFF2-40B4-BE49-F238E27FC236}">
                  <a16:creationId xmlns:a16="http://schemas.microsoft.com/office/drawing/2014/main" id="{8BFCA875-1666-4D61-B2FB-8D80BDA8EA84}"/>
                </a:ext>
              </a:extLst>
            </p:cNvPr>
            <p:cNvSpPr txBox="1">
              <a:spLocks noChangeArrowheads="1"/>
            </p:cNvSpPr>
            <p:nvPr/>
          </p:nvSpPr>
          <p:spPr bwMode="auto">
            <a:xfrm>
              <a:off x="966316" y="512937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48" name="TextBox 135">
              <a:extLst>
                <a:ext uri="{FF2B5EF4-FFF2-40B4-BE49-F238E27FC236}">
                  <a16:creationId xmlns:a16="http://schemas.microsoft.com/office/drawing/2014/main" id="{8779AB3C-C639-4D28-96FE-300AF7936E59}"/>
                </a:ext>
              </a:extLst>
            </p:cNvPr>
            <p:cNvSpPr txBox="1">
              <a:spLocks noChangeArrowheads="1"/>
            </p:cNvSpPr>
            <p:nvPr/>
          </p:nvSpPr>
          <p:spPr bwMode="auto">
            <a:xfrm>
              <a:off x="966316" y="4876480"/>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249" name="TextBox 136">
              <a:extLst>
                <a:ext uri="{FF2B5EF4-FFF2-40B4-BE49-F238E27FC236}">
                  <a16:creationId xmlns:a16="http://schemas.microsoft.com/office/drawing/2014/main" id="{1FCBF807-56CF-402F-86D2-9363CD0C1D21}"/>
                </a:ext>
              </a:extLst>
            </p:cNvPr>
            <p:cNvSpPr txBox="1">
              <a:spLocks noChangeArrowheads="1"/>
            </p:cNvSpPr>
            <p:nvPr/>
          </p:nvSpPr>
          <p:spPr bwMode="auto">
            <a:xfrm>
              <a:off x="966316" y="462358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50" name="TextBox 137">
              <a:extLst>
                <a:ext uri="{FF2B5EF4-FFF2-40B4-BE49-F238E27FC236}">
                  <a16:creationId xmlns:a16="http://schemas.microsoft.com/office/drawing/2014/main" id="{3B61E80E-627F-446C-94AF-3CF6DCEB22B1}"/>
                </a:ext>
              </a:extLst>
            </p:cNvPr>
            <p:cNvSpPr txBox="1">
              <a:spLocks noChangeArrowheads="1"/>
            </p:cNvSpPr>
            <p:nvPr/>
          </p:nvSpPr>
          <p:spPr bwMode="auto">
            <a:xfrm>
              <a:off x="966316" y="4117786"/>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251" name="TextBox 138">
              <a:extLst>
                <a:ext uri="{FF2B5EF4-FFF2-40B4-BE49-F238E27FC236}">
                  <a16:creationId xmlns:a16="http://schemas.microsoft.com/office/drawing/2014/main" id="{781D644C-D3EB-4FF8-B7B9-9711579392F5}"/>
                </a:ext>
              </a:extLst>
            </p:cNvPr>
            <p:cNvSpPr txBox="1">
              <a:spLocks noChangeArrowheads="1"/>
            </p:cNvSpPr>
            <p:nvPr/>
          </p:nvSpPr>
          <p:spPr bwMode="auto">
            <a:xfrm>
              <a:off x="966316" y="4370684"/>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252" name="Group 143">
            <a:extLst>
              <a:ext uri="{FF2B5EF4-FFF2-40B4-BE49-F238E27FC236}">
                <a16:creationId xmlns:a16="http://schemas.microsoft.com/office/drawing/2014/main" id="{21BCB8AE-AE5D-4AA5-BF18-53EB0382187F}"/>
              </a:ext>
            </a:extLst>
          </p:cNvPr>
          <p:cNvGrpSpPr>
            <a:grpSpLocks/>
          </p:cNvGrpSpPr>
          <p:nvPr/>
        </p:nvGrpSpPr>
        <p:grpSpPr bwMode="auto">
          <a:xfrm>
            <a:off x="4727575" y="4264442"/>
            <a:ext cx="217488" cy="1581051"/>
            <a:chOff x="952627" y="1939710"/>
            <a:chExt cx="230343" cy="1679137"/>
          </a:xfrm>
        </p:grpSpPr>
        <p:sp>
          <p:nvSpPr>
            <p:cNvPr id="253" name="TextBox 144">
              <a:extLst>
                <a:ext uri="{FF2B5EF4-FFF2-40B4-BE49-F238E27FC236}">
                  <a16:creationId xmlns:a16="http://schemas.microsoft.com/office/drawing/2014/main" id="{FB26AFAC-29DF-47B1-819D-0B51DDA39E86}"/>
                </a:ext>
              </a:extLst>
            </p:cNvPr>
            <p:cNvSpPr txBox="1">
              <a:spLocks noChangeArrowheads="1"/>
            </p:cNvSpPr>
            <p:nvPr/>
          </p:nvSpPr>
          <p:spPr bwMode="auto">
            <a:xfrm>
              <a:off x="952627" y="295130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54" name="TextBox 145">
              <a:extLst>
                <a:ext uri="{FF2B5EF4-FFF2-40B4-BE49-F238E27FC236}">
                  <a16:creationId xmlns:a16="http://schemas.microsoft.com/office/drawing/2014/main" id="{43165360-E805-443B-990D-0E2095170D38}"/>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55" name="TextBox 146">
              <a:extLst>
                <a:ext uri="{FF2B5EF4-FFF2-40B4-BE49-F238E27FC236}">
                  <a16:creationId xmlns:a16="http://schemas.microsoft.com/office/drawing/2014/main" id="{0DE5A894-65C0-489F-AE18-BB389CE004BA}"/>
                </a:ext>
              </a:extLst>
            </p:cNvPr>
            <p:cNvSpPr txBox="1">
              <a:spLocks noChangeArrowheads="1"/>
            </p:cNvSpPr>
            <p:nvPr/>
          </p:nvSpPr>
          <p:spPr bwMode="auto">
            <a:xfrm>
              <a:off x="952627" y="244550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a:t>
              </a:r>
            </a:p>
          </p:txBody>
        </p:sp>
        <p:sp>
          <p:nvSpPr>
            <p:cNvPr id="256" name="TextBox 149">
              <a:extLst>
                <a:ext uri="{FF2B5EF4-FFF2-40B4-BE49-F238E27FC236}">
                  <a16:creationId xmlns:a16="http://schemas.microsoft.com/office/drawing/2014/main" id="{6F480559-B2FA-4CB1-A9A1-EEC7E595FB1B}"/>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a:t>
              </a:r>
            </a:p>
          </p:txBody>
        </p:sp>
      </p:grpSp>
      <p:cxnSp>
        <p:nvCxnSpPr>
          <p:cNvPr id="257" name="Straight Connector 158">
            <a:extLst>
              <a:ext uri="{FF2B5EF4-FFF2-40B4-BE49-F238E27FC236}">
                <a16:creationId xmlns:a16="http://schemas.microsoft.com/office/drawing/2014/main" id="{F9617C29-D3BF-4782-BFA3-C6C3DB70524A}"/>
              </a:ext>
            </a:extLst>
          </p:cNvPr>
          <p:cNvCxnSpPr>
            <a:cxnSpLocks noChangeShapeType="1"/>
          </p:cNvCxnSpPr>
          <p:nvPr/>
        </p:nvCxnSpPr>
        <p:spPr bwMode="auto">
          <a:xfrm>
            <a:off x="1300163" y="1899067"/>
            <a:ext cx="420687" cy="0"/>
          </a:xfrm>
          <a:prstGeom prst="line">
            <a:avLst/>
          </a:prstGeom>
          <a:noFill/>
          <a:ln w="28575" algn="ctr">
            <a:solidFill>
              <a:srgbClr val="CFBC77"/>
            </a:solidFill>
            <a:round/>
            <a:headEnd/>
            <a:tailEnd/>
          </a:ln>
          <a:extLst>
            <a:ext uri="{909E8E84-426E-40DD-AFC4-6F175D3DCCD1}">
              <a14:hiddenFill xmlns:a14="http://schemas.microsoft.com/office/drawing/2010/main">
                <a:noFill/>
              </a14:hiddenFill>
            </a:ext>
          </a:extLst>
        </p:spPr>
      </p:cxnSp>
      <p:sp>
        <p:nvSpPr>
          <p:cNvPr id="258" name="TextBox 153">
            <a:extLst>
              <a:ext uri="{FF2B5EF4-FFF2-40B4-BE49-F238E27FC236}">
                <a16:creationId xmlns:a16="http://schemas.microsoft.com/office/drawing/2014/main" id="{8D0F6004-7E51-4A1A-8C47-0D78D562715E}"/>
              </a:ext>
            </a:extLst>
          </p:cNvPr>
          <p:cNvSpPr txBox="1">
            <a:spLocks noChangeArrowheads="1"/>
          </p:cNvSpPr>
          <p:nvPr/>
        </p:nvSpPr>
        <p:spPr bwMode="auto">
          <a:xfrm>
            <a:off x="1674177" y="1761272"/>
            <a:ext cx="1938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Continued denosumab</a:t>
            </a:r>
          </a:p>
        </p:txBody>
      </p:sp>
      <p:sp>
        <p:nvSpPr>
          <p:cNvPr id="259" name="TextBox 196">
            <a:extLst>
              <a:ext uri="{FF2B5EF4-FFF2-40B4-BE49-F238E27FC236}">
                <a16:creationId xmlns:a16="http://schemas.microsoft.com/office/drawing/2014/main" id="{F79DDC89-6D4E-44C0-A2A7-3D44EF6B9226}"/>
              </a:ext>
            </a:extLst>
          </p:cNvPr>
          <p:cNvSpPr txBox="1">
            <a:spLocks noChangeArrowheads="1"/>
          </p:cNvSpPr>
          <p:nvPr/>
        </p:nvSpPr>
        <p:spPr bwMode="auto">
          <a:xfrm>
            <a:off x="2039938" y="2735679"/>
            <a:ext cx="35877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a:t>
            </a:r>
          </a:p>
        </p:txBody>
      </p:sp>
      <p:sp>
        <p:nvSpPr>
          <p:cNvPr id="260" name="TextBox 197">
            <a:extLst>
              <a:ext uri="{FF2B5EF4-FFF2-40B4-BE49-F238E27FC236}">
                <a16:creationId xmlns:a16="http://schemas.microsoft.com/office/drawing/2014/main" id="{5C1AB4DA-BE3F-42E0-BE34-26FF798A9C54}"/>
              </a:ext>
            </a:extLst>
          </p:cNvPr>
          <p:cNvSpPr txBox="1">
            <a:spLocks noChangeArrowheads="1"/>
          </p:cNvSpPr>
          <p:nvPr/>
        </p:nvSpPr>
        <p:spPr bwMode="auto">
          <a:xfrm>
            <a:off x="2760663" y="2543592"/>
            <a:ext cx="3239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a:t>
            </a:r>
          </a:p>
        </p:txBody>
      </p:sp>
      <p:sp>
        <p:nvSpPr>
          <p:cNvPr id="261" name="TextBox 198">
            <a:extLst>
              <a:ext uri="{FF2B5EF4-FFF2-40B4-BE49-F238E27FC236}">
                <a16:creationId xmlns:a16="http://schemas.microsoft.com/office/drawing/2014/main" id="{D0E21C76-F921-43BF-95A5-F66FE2037DAF}"/>
              </a:ext>
            </a:extLst>
          </p:cNvPr>
          <p:cNvSpPr txBox="1">
            <a:spLocks noChangeArrowheads="1"/>
          </p:cNvSpPr>
          <p:nvPr/>
        </p:nvSpPr>
        <p:spPr bwMode="auto">
          <a:xfrm>
            <a:off x="4156075" y="2313357"/>
            <a:ext cx="4143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3.4</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62" name="TextBox 199">
            <a:extLst>
              <a:ext uri="{FF2B5EF4-FFF2-40B4-BE49-F238E27FC236}">
                <a16:creationId xmlns:a16="http://schemas.microsoft.com/office/drawing/2014/main" id="{43CCC93B-9C1C-497F-90B5-18D2E42E7E72}"/>
              </a:ext>
            </a:extLst>
          </p:cNvPr>
          <p:cNvSpPr txBox="1">
            <a:spLocks noChangeArrowheads="1"/>
          </p:cNvSpPr>
          <p:nvPr/>
        </p:nvSpPr>
        <p:spPr bwMode="auto">
          <a:xfrm>
            <a:off x="4170363" y="3099217"/>
            <a:ext cx="3270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63" name="TextBox 202">
            <a:extLst>
              <a:ext uri="{FF2B5EF4-FFF2-40B4-BE49-F238E27FC236}">
                <a16:creationId xmlns:a16="http://schemas.microsoft.com/office/drawing/2014/main" id="{CB08DE7D-A1B7-4B88-B9F8-A7D81829DB84}"/>
              </a:ext>
            </a:extLst>
          </p:cNvPr>
          <p:cNvSpPr txBox="1">
            <a:spLocks noChangeArrowheads="1"/>
          </p:cNvSpPr>
          <p:nvPr/>
        </p:nvSpPr>
        <p:spPr bwMode="auto">
          <a:xfrm>
            <a:off x="5661025" y="3288768"/>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0.0</a:t>
            </a:r>
          </a:p>
        </p:txBody>
      </p:sp>
      <p:sp>
        <p:nvSpPr>
          <p:cNvPr id="264" name="TextBox 203">
            <a:extLst>
              <a:ext uri="{FF2B5EF4-FFF2-40B4-BE49-F238E27FC236}">
                <a16:creationId xmlns:a16="http://schemas.microsoft.com/office/drawing/2014/main" id="{471C2A48-536D-47E9-9798-FB6A2319034D}"/>
              </a:ext>
            </a:extLst>
          </p:cNvPr>
          <p:cNvSpPr txBox="1">
            <a:spLocks noChangeArrowheads="1"/>
          </p:cNvSpPr>
          <p:nvPr/>
        </p:nvSpPr>
        <p:spPr bwMode="auto">
          <a:xfrm>
            <a:off x="5634038" y="2792831"/>
            <a:ext cx="3365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1.7*</a:t>
            </a:r>
          </a:p>
        </p:txBody>
      </p:sp>
      <p:sp>
        <p:nvSpPr>
          <p:cNvPr id="265" name="TextBox 204">
            <a:extLst>
              <a:ext uri="{FF2B5EF4-FFF2-40B4-BE49-F238E27FC236}">
                <a16:creationId xmlns:a16="http://schemas.microsoft.com/office/drawing/2014/main" id="{6512A15F-1872-44A4-8F78-88B32AE111DC}"/>
              </a:ext>
            </a:extLst>
          </p:cNvPr>
          <p:cNvSpPr txBox="1">
            <a:spLocks noChangeArrowheads="1"/>
          </p:cNvSpPr>
          <p:nvPr/>
        </p:nvSpPr>
        <p:spPr bwMode="auto">
          <a:xfrm>
            <a:off x="6356350" y="2669402"/>
            <a:ext cx="4345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2.2*</a:t>
            </a:r>
          </a:p>
        </p:txBody>
      </p:sp>
      <p:sp>
        <p:nvSpPr>
          <p:cNvPr id="266" name="TextBox 205">
            <a:extLst>
              <a:ext uri="{FF2B5EF4-FFF2-40B4-BE49-F238E27FC236}">
                <a16:creationId xmlns:a16="http://schemas.microsoft.com/office/drawing/2014/main" id="{3F3AD959-FCE9-460D-844E-C4F97CBBEC07}"/>
              </a:ext>
            </a:extLst>
          </p:cNvPr>
          <p:cNvSpPr txBox="1">
            <a:spLocks noChangeArrowheads="1"/>
          </p:cNvSpPr>
          <p:nvPr/>
        </p:nvSpPr>
        <p:spPr bwMode="auto">
          <a:xfrm>
            <a:off x="7773987" y="2310440"/>
            <a:ext cx="28098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3.4</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67" name="TextBox 206">
            <a:extLst>
              <a:ext uri="{FF2B5EF4-FFF2-40B4-BE49-F238E27FC236}">
                <a16:creationId xmlns:a16="http://schemas.microsoft.com/office/drawing/2014/main" id="{72A46E8C-E86E-4848-AA09-63FFC2225428}"/>
              </a:ext>
            </a:extLst>
          </p:cNvPr>
          <p:cNvSpPr txBox="1">
            <a:spLocks noChangeArrowheads="1"/>
          </p:cNvSpPr>
          <p:nvPr/>
        </p:nvSpPr>
        <p:spPr bwMode="auto">
          <a:xfrm>
            <a:off x="7791450" y="3118267"/>
            <a:ext cx="3000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68" name="TextBox 207">
            <a:extLst>
              <a:ext uri="{FF2B5EF4-FFF2-40B4-BE49-F238E27FC236}">
                <a16:creationId xmlns:a16="http://schemas.microsoft.com/office/drawing/2014/main" id="{03C03E88-E21A-422A-9FF7-87C5B9CFDB6D}"/>
              </a:ext>
            </a:extLst>
          </p:cNvPr>
          <p:cNvSpPr txBox="1">
            <a:spLocks noChangeArrowheads="1"/>
          </p:cNvSpPr>
          <p:nvPr/>
        </p:nvSpPr>
        <p:spPr bwMode="auto">
          <a:xfrm>
            <a:off x="6335713" y="329209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269" name="TextBox 208">
            <a:extLst>
              <a:ext uri="{FF2B5EF4-FFF2-40B4-BE49-F238E27FC236}">
                <a16:creationId xmlns:a16="http://schemas.microsoft.com/office/drawing/2014/main" id="{BB2DE0AC-139D-4B09-82C5-94A0A6A2A944}"/>
              </a:ext>
            </a:extLst>
          </p:cNvPr>
          <p:cNvSpPr txBox="1">
            <a:spLocks noChangeArrowheads="1"/>
          </p:cNvSpPr>
          <p:nvPr/>
        </p:nvSpPr>
        <p:spPr bwMode="auto">
          <a:xfrm>
            <a:off x="2020888" y="4846260"/>
            <a:ext cx="3679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p:txBody>
      </p:sp>
      <p:sp>
        <p:nvSpPr>
          <p:cNvPr id="270" name="TextBox 209">
            <a:extLst>
              <a:ext uri="{FF2B5EF4-FFF2-40B4-BE49-F238E27FC236}">
                <a16:creationId xmlns:a16="http://schemas.microsoft.com/office/drawing/2014/main" id="{2A0878A0-FDDA-4B27-84C7-04B853E51869}"/>
              </a:ext>
            </a:extLst>
          </p:cNvPr>
          <p:cNvSpPr txBox="1">
            <a:spLocks noChangeArrowheads="1"/>
          </p:cNvSpPr>
          <p:nvPr/>
        </p:nvSpPr>
        <p:spPr bwMode="auto">
          <a:xfrm>
            <a:off x="2733675" y="4558129"/>
            <a:ext cx="35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a:t>
            </a:r>
          </a:p>
        </p:txBody>
      </p:sp>
      <p:sp>
        <p:nvSpPr>
          <p:cNvPr id="271" name="TextBox 210">
            <a:extLst>
              <a:ext uri="{FF2B5EF4-FFF2-40B4-BE49-F238E27FC236}">
                <a16:creationId xmlns:a16="http://schemas.microsoft.com/office/drawing/2014/main" id="{032C4C8C-BC5C-4E27-89FA-829BAE78098B}"/>
              </a:ext>
            </a:extLst>
          </p:cNvPr>
          <p:cNvSpPr txBox="1">
            <a:spLocks noChangeArrowheads="1"/>
          </p:cNvSpPr>
          <p:nvPr/>
        </p:nvSpPr>
        <p:spPr bwMode="auto">
          <a:xfrm>
            <a:off x="2740025" y="5114069"/>
            <a:ext cx="3730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0.8*</a:t>
            </a:r>
          </a:p>
        </p:txBody>
      </p:sp>
      <p:sp>
        <p:nvSpPr>
          <p:cNvPr id="272" name="TextBox 211">
            <a:extLst>
              <a:ext uri="{FF2B5EF4-FFF2-40B4-BE49-F238E27FC236}">
                <a16:creationId xmlns:a16="http://schemas.microsoft.com/office/drawing/2014/main" id="{EDCC9B63-53CB-409E-B193-F1759A9FDE6C}"/>
              </a:ext>
            </a:extLst>
          </p:cNvPr>
          <p:cNvSpPr txBox="1">
            <a:spLocks noChangeArrowheads="1"/>
          </p:cNvSpPr>
          <p:nvPr/>
        </p:nvSpPr>
        <p:spPr bwMode="auto">
          <a:xfrm>
            <a:off x="2038350" y="5267742"/>
            <a:ext cx="212725" cy="152400"/>
          </a:xfrm>
          <a:prstGeom prst="rect">
            <a:avLst/>
          </a:prstGeom>
          <a:noFill/>
          <a:ln w="9525">
            <a:solidFill>
              <a:srgbClr val="D5C48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0.2</a:t>
            </a:r>
          </a:p>
        </p:txBody>
      </p:sp>
      <p:sp>
        <p:nvSpPr>
          <p:cNvPr id="273" name="TextBox 212">
            <a:extLst>
              <a:ext uri="{FF2B5EF4-FFF2-40B4-BE49-F238E27FC236}">
                <a16:creationId xmlns:a16="http://schemas.microsoft.com/office/drawing/2014/main" id="{1486806C-81B9-4D88-A737-B04443A6C4FD}"/>
              </a:ext>
            </a:extLst>
          </p:cNvPr>
          <p:cNvSpPr txBox="1">
            <a:spLocks noChangeArrowheads="1"/>
          </p:cNvSpPr>
          <p:nvPr/>
        </p:nvSpPr>
        <p:spPr bwMode="auto">
          <a:xfrm>
            <a:off x="4162425" y="5024530"/>
            <a:ext cx="2905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2.7</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4" name="TextBox 213">
            <a:extLst>
              <a:ext uri="{FF2B5EF4-FFF2-40B4-BE49-F238E27FC236}">
                <a16:creationId xmlns:a16="http://schemas.microsoft.com/office/drawing/2014/main" id="{DA9AFC90-3FD5-4DA9-A805-2FB154B14CA0}"/>
              </a:ext>
            </a:extLst>
          </p:cNvPr>
          <p:cNvSpPr txBox="1">
            <a:spLocks noChangeArrowheads="1"/>
          </p:cNvSpPr>
          <p:nvPr/>
        </p:nvSpPr>
        <p:spPr bwMode="auto">
          <a:xfrm>
            <a:off x="4160837" y="4255873"/>
            <a:ext cx="3015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4.6</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75" name="TextBox 214">
            <a:extLst>
              <a:ext uri="{FF2B5EF4-FFF2-40B4-BE49-F238E27FC236}">
                <a16:creationId xmlns:a16="http://schemas.microsoft.com/office/drawing/2014/main" id="{13258BA5-B688-4F74-88F7-57A34BE85498}"/>
              </a:ext>
            </a:extLst>
          </p:cNvPr>
          <p:cNvSpPr txBox="1">
            <a:spLocks noChangeArrowheads="1"/>
          </p:cNvSpPr>
          <p:nvPr/>
        </p:nvSpPr>
        <p:spPr bwMode="auto">
          <a:xfrm>
            <a:off x="7773987" y="4750696"/>
            <a:ext cx="3508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0.7*</a:t>
            </a:r>
          </a:p>
        </p:txBody>
      </p:sp>
      <p:sp>
        <p:nvSpPr>
          <p:cNvPr id="276" name="TextBox 215">
            <a:extLst>
              <a:ext uri="{FF2B5EF4-FFF2-40B4-BE49-F238E27FC236}">
                <a16:creationId xmlns:a16="http://schemas.microsoft.com/office/drawing/2014/main" id="{A0F820E6-0DBA-46AD-B035-275D46A19559}"/>
              </a:ext>
            </a:extLst>
          </p:cNvPr>
          <p:cNvSpPr txBox="1">
            <a:spLocks noChangeArrowheads="1"/>
          </p:cNvSpPr>
          <p:nvPr/>
        </p:nvSpPr>
        <p:spPr bwMode="auto">
          <a:xfrm>
            <a:off x="6353336" y="4807263"/>
            <a:ext cx="3888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0.6*</a:t>
            </a:r>
          </a:p>
        </p:txBody>
      </p:sp>
      <p:sp>
        <p:nvSpPr>
          <p:cNvPr id="277" name="TextBox 217">
            <a:extLst>
              <a:ext uri="{FF2B5EF4-FFF2-40B4-BE49-F238E27FC236}">
                <a16:creationId xmlns:a16="http://schemas.microsoft.com/office/drawing/2014/main" id="{4B8B597B-E3F0-4E02-949C-BAE67BE29C88}"/>
              </a:ext>
            </a:extLst>
          </p:cNvPr>
          <p:cNvSpPr txBox="1">
            <a:spLocks noChangeArrowheads="1"/>
          </p:cNvSpPr>
          <p:nvPr/>
        </p:nvSpPr>
        <p:spPr bwMode="auto">
          <a:xfrm>
            <a:off x="5668963" y="4997231"/>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278" name="TextBox 218">
            <a:extLst>
              <a:ext uri="{FF2B5EF4-FFF2-40B4-BE49-F238E27FC236}">
                <a16:creationId xmlns:a16="http://schemas.microsoft.com/office/drawing/2014/main" id="{FD47FABD-3AAB-48A5-A74E-33014D29215F}"/>
              </a:ext>
            </a:extLst>
          </p:cNvPr>
          <p:cNvSpPr txBox="1">
            <a:spLocks noChangeArrowheads="1"/>
          </p:cNvSpPr>
          <p:nvPr/>
        </p:nvSpPr>
        <p:spPr bwMode="auto">
          <a:xfrm>
            <a:off x="5668963" y="5483060"/>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279" name="TextBox 219">
            <a:extLst>
              <a:ext uri="{FF2B5EF4-FFF2-40B4-BE49-F238E27FC236}">
                <a16:creationId xmlns:a16="http://schemas.microsoft.com/office/drawing/2014/main" id="{9A8C4DF8-DC62-4760-8ED4-796B10987DCC}"/>
              </a:ext>
            </a:extLst>
          </p:cNvPr>
          <p:cNvSpPr txBox="1">
            <a:spLocks noChangeArrowheads="1"/>
          </p:cNvSpPr>
          <p:nvPr/>
        </p:nvSpPr>
        <p:spPr bwMode="auto">
          <a:xfrm>
            <a:off x="6329363" y="549411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280" name="TextBox 220">
            <a:extLst>
              <a:ext uri="{FF2B5EF4-FFF2-40B4-BE49-F238E27FC236}">
                <a16:creationId xmlns:a16="http://schemas.microsoft.com/office/drawing/2014/main" id="{61B98BEC-39DF-4321-9595-02ACB9C22A8F}"/>
              </a:ext>
            </a:extLst>
          </p:cNvPr>
          <p:cNvSpPr txBox="1">
            <a:spLocks noChangeArrowheads="1"/>
          </p:cNvSpPr>
          <p:nvPr/>
        </p:nvSpPr>
        <p:spPr bwMode="auto">
          <a:xfrm>
            <a:off x="7773988" y="5103016"/>
            <a:ext cx="3175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0.6</a:t>
            </a:r>
            <a:r>
              <a:rPr kumimoji="0" lang="en-US" altLang="en-US" sz="1000" b="0"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rPr>
              <a:t>‡</a:t>
            </a:r>
            <a:endPar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81" name="Straight Connector 221">
            <a:extLst>
              <a:ext uri="{FF2B5EF4-FFF2-40B4-BE49-F238E27FC236}">
                <a16:creationId xmlns:a16="http://schemas.microsoft.com/office/drawing/2014/main" id="{4E9B3294-5227-43A9-A0B3-94956A0A0B1B}"/>
              </a:ext>
            </a:extLst>
          </p:cNvPr>
          <p:cNvCxnSpPr>
            <a:cxnSpLocks noChangeShapeType="1"/>
          </p:cNvCxnSpPr>
          <p:nvPr/>
        </p:nvCxnSpPr>
        <p:spPr bwMode="auto">
          <a:xfrm>
            <a:off x="3635375" y="1899067"/>
            <a:ext cx="420688" cy="0"/>
          </a:xfrm>
          <a:prstGeom prst="line">
            <a:avLst/>
          </a:prstGeom>
          <a:noFill/>
          <a:ln w="38100" algn="ctr">
            <a:solidFill>
              <a:srgbClr val="E2D6AC"/>
            </a:solidFill>
            <a:round/>
            <a:headEnd/>
            <a:tailEnd/>
          </a:ln>
          <a:extLst>
            <a:ext uri="{909E8E84-426E-40DD-AFC4-6F175D3DCCD1}">
              <a14:hiddenFill xmlns:a14="http://schemas.microsoft.com/office/drawing/2010/main">
                <a:noFill/>
              </a14:hiddenFill>
            </a:ext>
          </a:extLst>
        </p:spPr>
      </p:cxnSp>
      <p:sp>
        <p:nvSpPr>
          <p:cNvPr id="282" name="TextBox 223">
            <a:extLst>
              <a:ext uri="{FF2B5EF4-FFF2-40B4-BE49-F238E27FC236}">
                <a16:creationId xmlns:a16="http://schemas.microsoft.com/office/drawing/2014/main" id="{CD6AD685-0920-4C82-908A-A5B1971F8F45}"/>
              </a:ext>
            </a:extLst>
          </p:cNvPr>
          <p:cNvSpPr txBox="1">
            <a:spLocks noChangeArrowheads="1"/>
          </p:cNvSpPr>
          <p:nvPr/>
        </p:nvSpPr>
        <p:spPr bwMode="auto">
          <a:xfrm>
            <a:off x="4024030" y="1760637"/>
            <a:ext cx="212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Cross-over denosumab</a:t>
            </a:r>
          </a:p>
        </p:txBody>
      </p:sp>
      <p:sp>
        <p:nvSpPr>
          <p:cNvPr id="283" name="Rectangle 191">
            <a:extLst>
              <a:ext uri="{FF2B5EF4-FFF2-40B4-BE49-F238E27FC236}">
                <a16:creationId xmlns:a16="http://schemas.microsoft.com/office/drawing/2014/main" id="{13D20362-86FB-4323-BC7F-F31EEF351722}"/>
              </a:ext>
            </a:extLst>
          </p:cNvPr>
          <p:cNvSpPr>
            <a:spLocks noChangeArrowheads="1"/>
          </p:cNvSpPr>
          <p:nvPr/>
        </p:nvSpPr>
        <p:spPr bwMode="auto">
          <a:xfrm>
            <a:off x="1430338"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4" name="Freeform 192">
            <a:extLst>
              <a:ext uri="{FF2B5EF4-FFF2-40B4-BE49-F238E27FC236}">
                <a16:creationId xmlns:a16="http://schemas.microsoft.com/office/drawing/2014/main" id="{D1A50228-6CB0-46EC-B1D4-867D69A4A8DC}"/>
              </a:ext>
            </a:extLst>
          </p:cNvPr>
          <p:cNvSpPr>
            <a:spLocks noEditPoints="1"/>
          </p:cNvSpPr>
          <p:nvPr/>
        </p:nvSpPr>
        <p:spPr bwMode="auto">
          <a:xfrm>
            <a:off x="1390650"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5" name="Rectangle 193">
            <a:extLst>
              <a:ext uri="{FF2B5EF4-FFF2-40B4-BE49-F238E27FC236}">
                <a16:creationId xmlns:a16="http://schemas.microsoft.com/office/drawing/2014/main" id="{FCA2DE57-85B3-4C60-B27D-4911268B551D}"/>
              </a:ext>
            </a:extLst>
          </p:cNvPr>
          <p:cNvSpPr>
            <a:spLocks noChangeArrowheads="1"/>
          </p:cNvSpPr>
          <p:nvPr/>
        </p:nvSpPr>
        <p:spPr bwMode="auto">
          <a:xfrm>
            <a:off x="1435100"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6" name="Freeform 194">
            <a:extLst>
              <a:ext uri="{FF2B5EF4-FFF2-40B4-BE49-F238E27FC236}">
                <a16:creationId xmlns:a16="http://schemas.microsoft.com/office/drawing/2014/main" id="{AD5A9534-EB27-45A6-9B48-8B5CC2837862}"/>
              </a:ext>
            </a:extLst>
          </p:cNvPr>
          <p:cNvSpPr>
            <a:spLocks noEditPoints="1"/>
          </p:cNvSpPr>
          <p:nvPr/>
        </p:nvSpPr>
        <p:spPr bwMode="auto">
          <a:xfrm>
            <a:off x="1430338"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7" name="Freeform 195">
            <a:extLst>
              <a:ext uri="{FF2B5EF4-FFF2-40B4-BE49-F238E27FC236}">
                <a16:creationId xmlns:a16="http://schemas.microsoft.com/office/drawing/2014/main" id="{68199BCC-AFEE-4A2C-B526-C2DF5C1287D4}"/>
              </a:ext>
            </a:extLst>
          </p:cNvPr>
          <p:cNvSpPr>
            <a:spLocks/>
          </p:cNvSpPr>
          <p:nvPr/>
        </p:nvSpPr>
        <p:spPr bwMode="auto">
          <a:xfrm>
            <a:off x="1419225"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0"/>
                </a:moveTo>
                <a:lnTo>
                  <a:pt x="1278" y="934"/>
                </a:lnTo>
                <a:cubicBezTo>
                  <a:pt x="1281" y="933"/>
                  <a:pt x="1283" y="932"/>
                  <a:pt x="1285" y="931"/>
                </a:cubicBezTo>
                <a:lnTo>
                  <a:pt x="2565" y="579"/>
                </a:lnTo>
                <a:lnTo>
                  <a:pt x="5110" y="3"/>
                </a:lnTo>
                <a:cubicBezTo>
                  <a:pt x="5123" y="0"/>
                  <a:pt x="5136" y="8"/>
                  <a:pt x="5139" y="21"/>
                </a:cubicBezTo>
                <a:cubicBezTo>
                  <a:pt x="5142" y="34"/>
                  <a:pt x="5134" y="47"/>
                  <a:pt x="5121" y="50"/>
                </a:cubicBezTo>
                <a:lnTo>
                  <a:pt x="2578" y="626"/>
                </a:lnTo>
                <a:lnTo>
                  <a:pt x="1298" y="978"/>
                </a:lnTo>
                <a:lnTo>
                  <a:pt x="1304" y="975"/>
                </a:lnTo>
                <a:lnTo>
                  <a:pt x="40" y="1791"/>
                </a:lnTo>
                <a:cubicBezTo>
                  <a:pt x="29" y="1798"/>
                  <a:pt x="14" y="1795"/>
                  <a:pt x="7" y="1783"/>
                </a:cubicBezTo>
                <a:cubicBezTo>
                  <a:pt x="0" y="1772"/>
                  <a:pt x="3" y="1757"/>
                  <a:pt x="14" y="1750"/>
                </a:cubicBezTo>
                <a:close/>
              </a:path>
            </a:pathLst>
          </a:custGeom>
          <a:solidFill>
            <a:srgbClr val="D5C485"/>
          </a:solidFill>
          <a:ln w="9525" cap="flat">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8" name="Freeform 200">
            <a:extLst>
              <a:ext uri="{FF2B5EF4-FFF2-40B4-BE49-F238E27FC236}">
                <a16:creationId xmlns:a16="http://schemas.microsoft.com/office/drawing/2014/main" id="{5E76DF93-1F7E-4342-98D5-DC8D7F9B332B}"/>
              </a:ext>
            </a:extLst>
          </p:cNvPr>
          <p:cNvSpPr>
            <a:spLocks/>
          </p:cNvSpPr>
          <p:nvPr/>
        </p:nvSpPr>
        <p:spPr bwMode="auto">
          <a:xfrm>
            <a:off x="2849563" y="2908717"/>
            <a:ext cx="1462087" cy="525462"/>
          </a:xfrm>
          <a:custGeom>
            <a:avLst/>
            <a:gdLst>
              <a:gd name="T0" fmla="*/ 2147483646 w 2598"/>
              <a:gd name="T1" fmla="*/ 2147483646 h 934"/>
              <a:gd name="T2" fmla="*/ 2147483646 w 2598"/>
              <a:gd name="T3" fmla="*/ 2147483646 h 934"/>
              <a:gd name="T4" fmla="*/ 2147483646 w 2598"/>
              <a:gd name="T5" fmla="*/ 2147483646 h 934"/>
              <a:gd name="T6" fmla="*/ 2147483646 w 2598"/>
              <a:gd name="T7" fmla="*/ 2147483646 h 934"/>
              <a:gd name="T8" fmla="*/ 2147483646 w 2598"/>
              <a:gd name="T9" fmla="*/ 2147483646 h 934"/>
              <a:gd name="T10" fmla="*/ 2147483646 w 2598"/>
              <a:gd name="T11" fmla="*/ 2147483646 h 934"/>
              <a:gd name="T12" fmla="*/ 2147483646 w 2598"/>
              <a:gd name="T13" fmla="*/ 2147483646 h 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8" h="934">
                <a:moveTo>
                  <a:pt x="20" y="885"/>
                </a:moveTo>
                <a:lnTo>
                  <a:pt x="2564" y="5"/>
                </a:lnTo>
                <a:cubicBezTo>
                  <a:pt x="2576" y="0"/>
                  <a:pt x="2590" y="7"/>
                  <a:pt x="2594" y="20"/>
                </a:cubicBezTo>
                <a:cubicBezTo>
                  <a:pt x="2598" y="32"/>
                  <a:pt x="2592" y="46"/>
                  <a:pt x="2579" y="50"/>
                </a:cubicBezTo>
                <a:lnTo>
                  <a:pt x="35" y="930"/>
                </a:lnTo>
                <a:cubicBezTo>
                  <a:pt x="23" y="934"/>
                  <a:pt x="9" y="928"/>
                  <a:pt x="5" y="915"/>
                </a:cubicBezTo>
                <a:cubicBezTo>
                  <a:pt x="0" y="903"/>
                  <a:pt x="7" y="889"/>
                  <a:pt x="20" y="885"/>
                </a:cubicBezTo>
                <a:close/>
              </a:path>
            </a:pathLst>
          </a:custGeom>
          <a:solidFill>
            <a:srgbClr val="E2D6AC"/>
          </a:solidFill>
          <a:ln w="9525" cap="flat">
            <a:solidFill>
              <a:srgbClr val="E2D6AC"/>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89" name="Rectangle 206">
            <a:extLst>
              <a:ext uri="{FF2B5EF4-FFF2-40B4-BE49-F238E27FC236}">
                <a16:creationId xmlns:a16="http://schemas.microsoft.com/office/drawing/2014/main" id="{BC4F3AC7-A3F9-475B-9A63-D982882B4EE4}"/>
              </a:ext>
            </a:extLst>
          </p:cNvPr>
          <p:cNvSpPr>
            <a:spLocks noChangeArrowheads="1"/>
          </p:cNvSpPr>
          <p:nvPr/>
        </p:nvSpPr>
        <p:spPr bwMode="auto">
          <a:xfrm>
            <a:off x="13890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0" name="Rectangle 207">
            <a:extLst>
              <a:ext uri="{FF2B5EF4-FFF2-40B4-BE49-F238E27FC236}">
                <a16:creationId xmlns:a16="http://schemas.microsoft.com/office/drawing/2014/main" id="{C2588238-6079-4645-83EA-BE873DC75978}"/>
              </a:ext>
            </a:extLst>
          </p:cNvPr>
          <p:cNvSpPr>
            <a:spLocks noChangeArrowheads="1"/>
          </p:cNvSpPr>
          <p:nvPr/>
        </p:nvSpPr>
        <p:spPr bwMode="auto">
          <a:xfrm>
            <a:off x="2105025"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1" name="Rectangle 208">
            <a:extLst>
              <a:ext uri="{FF2B5EF4-FFF2-40B4-BE49-F238E27FC236}">
                <a16:creationId xmlns:a16="http://schemas.microsoft.com/office/drawing/2014/main" id="{C7A84B98-8793-4117-8F1E-20C2829DA59F}"/>
              </a:ext>
            </a:extLst>
          </p:cNvPr>
          <p:cNvSpPr>
            <a:spLocks noChangeArrowheads="1"/>
          </p:cNvSpPr>
          <p:nvPr/>
        </p:nvSpPr>
        <p:spPr bwMode="auto">
          <a:xfrm>
            <a:off x="27860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2" name="Rectangle 209">
            <a:extLst>
              <a:ext uri="{FF2B5EF4-FFF2-40B4-BE49-F238E27FC236}">
                <a16:creationId xmlns:a16="http://schemas.microsoft.com/office/drawing/2014/main" id="{AB61C69A-F794-452B-AC36-84783C6970A7}"/>
              </a:ext>
            </a:extLst>
          </p:cNvPr>
          <p:cNvSpPr>
            <a:spLocks noChangeArrowheads="1"/>
          </p:cNvSpPr>
          <p:nvPr/>
        </p:nvSpPr>
        <p:spPr bwMode="auto">
          <a:xfrm>
            <a:off x="35020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3" name="Rectangle 210">
            <a:extLst>
              <a:ext uri="{FF2B5EF4-FFF2-40B4-BE49-F238E27FC236}">
                <a16:creationId xmlns:a16="http://schemas.microsoft.com/office/drawing/2014/main" id="{1165281C-728B-4D00-9ABE-45B7DD164E63}"/>
              </a:ext>
            </a:extLst>
          </p:cNvPr>
          <p:cNvSpPr>
            <a:spLocks noChangeArrowheads="1"/>
          </p:cNvSpPr>
          <p:nvPr/>
        </p:nvSpPr>
        <p:spPr bwMode="auto">
          <a:xfrm>
            <a:off x="4217988"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4" name="Rectangle 214">
            <a:extLst>
              <a:ext uri="{FF2B5EF4-FFF2-40B4-BE49-F238E27FC236}">
                <a16:creationId xmlns:a16="http://schemas.microsoft.com/office/drawing/2014/main" id="{26E51A12-B5B5-42B8-BCFF-25E274E50036}"/>
              </a:ext>
            </a:extLst>
          </p:cNvPr>
          <p:cNvSpPr>
            <a:spLocks noChangeArrowheads="1"/>
          </p:cNvSpPr>
          <p:nvPr/>
        </p:nvSpPr>
        <p:spPr bwMode="auto">
          <a:xfrm>
            <a:off x="5045075"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5" name="Freeform 215">
            <a:extLst>
              <a:ext uri="{FF2B5EF4-FFF2-40B4-BE49-F238E27FC236}">
                <a16:creationId xmlns:a16="http://schemas.microsoft.com/office/drawing/2014/main" id="{1AA4F456-2D9E-4354-8CB9-00ECF2E43F79}"/>
              </a:ext>
            </a:extLst>
          </p:cNvPr>
          <p:cNvSpPr>
            <a:spLocks noEditPoints="1"/>
          </p:cNvSpPr>
          <p:nvPr/>
        </p:nvSpPr>
        <p:spPr bwMode="auto">
          <a:xfrm>
            <a:off x="5005388"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6" name="Rectangle 216">
            <a:extLst>
              <a:ext uri="{FF2B5EF4-FFF2-40B4-BE49-F238E27FC236}">
                <a16:creationId xmlns:a16="http://schemas.microsoft.com/office/drawing/2014/main" id="{F3EE342B-5A30-42F9-A026-7AB18950CEE9}"/>
              </a:ext>
            </a:extLst>
          </p:cNvPr>
          <p:cNvSpPr>
            <a:spLocks noChangeArrowheads="1"/>
          </p:cNvSpPr>
          <p:nvPr/>
        </p:nvSpPr>
        <p:spPr bwMode="auto">
          <a:xfrm>
            <a:off x="5049838"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7" name="Freeform 217">
            <a:extLst>
              <a:ext uri="{FF2B5EF4-FFF2-40B4-BE49-F238E27FC236}">
                <a16:creationId xmlns:a16="http://schemas.microsoft.com/office/drawing/2014/main" id="{66CFE709-5410-4171-A13E-56A0494362F4}"/>
              </a:ext>
            </a:extLst>
          </p:cNvPr>
          <p:cNvSpPr>
            <a:spLocks noEditPoints="1"/>
          </p:cNvSpPr>
          <p:nvPr/>
        </p:nvSpPr>
        <p:spPr bwMode="auto">
          <a:xfrm>
            <a:off x="5045075"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8" name="Freeform 218">
            <a:extLst>
              <a:ext uri="{FF2B5EF4-FFF2-40B4-BE49-F238E27FC236}">
                <a16:creationId xmlns:a16="http://schemas.microsoft.com/office/drawing/2014/main" id="{7E606682-FF53-4981-B76A-E38701597424}"/>
              </a:ext>
            </a:extLst>
          </p:cNvPr>
          <p:cNvSpPr>
            <a:spLocks/>
          </p:cNvSpPr>
          <p:nvPr/>
        </p:nvSpPr>
        <p:spPr bwMode="auto">
          <a:xfrm>
            <a:off x="5033963"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1"/>
                </a:moveTo>
                <a:lnTo>
                  <a:pt x="1278" y="887"/>
                </a:lnTo>
                <a:cubicBezTo>
                  <a:pt x="1281" y="885"/>
                  <a:pt x="1284" y="884"/>
                  <a:pt x="1287" y="883"/>
                </a:cubicBezTo>
                <a:lnTo>
                  <a:pt x="2567" y="627"/>
                </a:lnTo>
                <a:lnTo>
                  <a:pt x="5110" y="3"/>
                </a:lnTo>
                <a:cubicBezTo>
                  <a:pt x="5123" y="0"/>
                  <a:pt x="5136" y="8"/>
                  <a:pt x="5139" y="21"/>
                </a:cubicBezTo>
                <a:cubicBezTo>
                  <a:pt x="5142" y="34"/>
                  <a:pt x="5134" y="47"/>
                  <a:pt x="5121" y="50"/>
                </a:cubicBezTo>
                <a:lnTo>
                  <a:pt x="2576" y="674"/>
                </a:lnTo>
                <a:lnTo>
                  <a:pt x="1296" y="930"/>
                </a:lnTo>
                <a:lnTo>
                  <a:pt x="1305" y="926"/>
                </a:lnTo>
                <a:lnTo>
                  <a:pt x="41" y="1790"/>
                </a:lnTo>
                <a:cubicBezTo>
                  <a:pt x="30" y="1798"/>
                  <a:pt x="15" y="1795"/>
                  <a:pt x="8" y="1784"/>
                </a:cubicBezTo>
                <a:cubicBezTo>
                  <a:pt x="0" y="1773"/>
                  <a:pt x="3" y="1758"/>
                  <a:pt x="14" y="1751"/>
                </a:cubicBezTo>
                <a:close/>
              </a:path>
            </a:pathLst>
          </a:custGeom>
          <a:solidFill>
            <a:srgbClr val="D5C485"/>
          </a:solidFill>
          <a:ln w="9525" cap="flat">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99" name="Freeform 223">
            <a:extLst>
              <a:ext uri="{FF2B5EF4-FFF2-40B4-BE49-F238E27FC236}">
                <a16:creationId xmlns:a16="http://schemas.microsoft.com/office/drawing/2014/main" id="{9E4DBB48-94AB-4CD9-ADCB-A6B6613C102A}"/>
              </a:ext>
            </a:extLst>
          </p:cNvPr>
          <p:cNvSpPr>
            <a:spLocks/>
          </p:cNvSpPr>
          <p:nvPr/>
        </p:nvSpPr>
        <p:spPr bwMode="auto">
          <a:xfrm>
            <a:off x="6464300" y="2972217"/>
            <a:ext cx="1462088" cy="579437"/>
          </a:xfrm>
          <a:custGeom>
            <a:avLst/>
            <a:gdLst>
              <a:gd name="T0" fmla="*/ 2147483646 w 2599"/>
              <a:gd name="T1" fmla="*/ 2147483646 h 1031"/>
              <a:gd name="T2" fmla="*/ 2147483646 w 2599"/>
              <a:gd name="T3" fmla="*/ 2147483646 h 1031"/>
              <a:gd name="T4" fmla="*/ 2147483646 w 2599"/>
              <a:gd name="T5" fmla="*/ 2147483646 h 1031"/>
              <a:gd name="T6" fmla="*/ 2147483646 w 2599"/>
              <a:gd name="T7" fmla="*/ 2147483646 h 1031"/>
              <a:gd name="T8" fmla="*/ 2147483646 w 2599"/>
              <a:gd name="T9" fmla="*/ 2147483646 h 1031"/>
              <a:gd name="T10" fmla="*/ 2147483646 w 2599"/>
              <a:gd name="T11" fmla="*/ 2147483646 h 1031"/>
              <a:gd name="T12" fmla="*/ 2147483646 w 2599"/>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9" h="1031">
                <a:moveTo>
                  <a:pt x="19" y="981"/>
                </a:moveTo>
                <a:lnTo>
                  <a:pt x="2563" y="5"/>
                </a:lnTo>
                <a:cubicBezTo>
                  <a:pt x="2575" y="0"/>
                  <a:pt x="2589" y="6"/>
                  <a:pt x="2594" y="19"/>
                </a:cubicBezTo>
                <a:cubicBezTo>
                  <a:pt x="2599" y="31"/>
                  <a:pt x="2592" y="45"/>
                  <a:pt x="2580" y="50"/>
                </a:cubicBezTo>
                <a:lnTo>
                  <a:pt x="36" y="1026"/>
                </a:lnTo>
                <a:cubicBezTo>
                  <a:pt x="24" y="1031"/>
                  <a:pt x="10" y="1024"/>
                  <a:pt x="5" y="1012"/>
                </a:cubicBezTo>
                <a:cubicBezTo>
                  <a:pt x="0" y="1000"/>
                  <a:pt x="6" y="986"/>
                  <a:pt x="19" y="981"/>
                </a:cubicBezTo>
                <a:close/>
              </a:path>
            </a:pathLst>
          </a:custGeom>
          <a:solidFill>
            <a:srgbClr val="E2D6AC"/>
          </a:solidFill>
          <a:ln w="9525" cap="flat">
            <a:solidFill>
              <a:srgbClr val="E2D6AC"/>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0" name="Rectangle 229">
            <a:extLst>
              <a:ext uri="{FF2B5EF4-FFF2-40B4-BE49-F238E27FC236}">
                <a16:creationId xmlns:a16="http://schemas.microsoft.com/office/drawing/2014/main" id="{9DF3C9B1-8692-458E-BD18-E634647D90D5}"/>
              </a:ext>
            </a:extLst>
          </p:cNvPr>
          <p:cNvSpPr>
            <a:spLocks noChangeArrowheads="1"/>
          </p:cNvSpPr>
          <p:nvPr/>
        </p:nvSpPr>
        <p:spPr bwMode="auto">
          <a:xfrm>
            <a:off x="5003800"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1" name="Rectangle 230">
            <a:extLst>
              <a:ext uri="{FF2B5EF4-FFF2-40B4-BE49-F238E27FC236}">
                <a16:creationId xmlns:a16="http://schemas.microsoft.com/office/drawing/2014/main" id="{1A4A7DE7-9D70-4529-99C5-1AB9A3170035}"/>
              </a:ext>
            </a:extLst>
          </p:cNvPr>
          <p:cNvSpPr>
            <a:spLocks noChangeArrowheads="1"/>
          </p:cNvSpPr>
          <p:nvPr/>
        </p:nvSpPr>
        <p:spPr bwMode="auto">
          <a:xfrm>
            <a:off x="57197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2" name="Rectangle 231">
            <a:extLst>
              <a:ext uri="{FF2B5EF4-FFF2-40B4-BE49-F238E27FC236}">
                <a16:creationId xmlns:a16="http://schemas.microsoft.com/office/drawing/2014/main" id="{BBF5A4F3-0973-4B67-B57A-3F1A67259C1C}"/>
              </a:ext>
            </a:extLst>
          </p:cNvPr>
          <p:cNvSpPr>
            <a:spLocks noChangeArrowheads="1"/>
          </p:cNvSpPr>
          <p:nvPr/>
        </p:nvSpPr>
        <p:spPr bwMode="auto">
          <a:xfrm>
            <a:off x="6400800"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3" name="Rectangle 232">
            <a:extLst>
              <a:ext uri="{FF2B5EF4-FFF2-40B4-BE49-F238E27FC236}">
                <a16:creationId xmlns:a16="http://schemas.microsoft.com/office/drawing/2014/main" id="{BCADB0A6-D3D0-42F2-8170-DF5D8E969340}"/>
              </a:ext>
            </a:extLst>
          </p:cNvPr>
          <p:cNvSpPr>
            <a:spLocks noChangeArrowheads="1"/>
          </p:cNvSpPr>
          <p:nvPr/>
        </p:nvSpPr>
        <p:spPr bwMode="auto">
          <a:xfrm>
            <a:off x="71167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4" name="Rectangle 233">
            <a:extLst>
              <a:ext uri="{FF2B5EF4-FFF2-40B4-BE49-F238E27FC236}">
                <a16:creationId xmlns:a16="http://schemas.microsoft.com/office/drawing/2014/main" id="{36C4D027-5885-4A6F-B268-6679F583BFDB}"/>
              </a:ext>
            </a:extLst>
          </p:cNvPr>
          <p:cNvSpPr>
            <a:spLocks noChangeArrowheads="1"/>
          </p:cNvSpPr>
          <p:nvPr/>
        </p:nvSpPr>
        <p:spPr bwMode="auto">
          <a:xfrm>
            <a:off x="78327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5" name="Rectangle 237">
            <a:extLst>
              <a:ext uri="{FF2B5EF4-FFF2-40B4-BE49-F238E27FC236}">
                <a16:creationId xmlns:a16="http://schemas.microsoft.com/office/drawing/2014/main" id="{C4E391EB-630A-46D2-AF05-07C5D4CE7706}"/>
              </a:ext>
            </a:extLst>
          </p:cNvPr>
          <p:cNvSpPr>
            <a:spLocks noChangeArrowheads="1"/>
          </p:cNvSpPr>
          <p:nvPr/>
        </p:nvSpPr>
        <p:spPr bwMode="auto">
          <a:xfrm>
            <a:off x="1430338"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6" name="Freeform 238">
            <a:extLst>
              <a:ext uri="{FF2B5EF4-FFF2-40B4-BE49-F238E27FC236}">
                <a16:creationId xmlns:a16="http://schemas.microsoft.com/office/drawing/2014/main" id="{1DB97903-4905-4F82-83FF-367DAD750692}"/>
              </a:ext>
            </a:extLst>
          </p:cNvPr>
          <p:cNvSpPr>
            <a:spLocks noEditPoints="1"/>
          </p:cNvSpPr>
          <p:nvPr/>
        </p:nvSpPr>
        <p:spPr bwMode="auto">
          <a:xfrm>
            <a:off x="1390650"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2147483646 h 914"/>
              <a:gd name="T32" fmla="*/ 2147483646 w 28"/>
              <a:gd name="T33" fmla="*/ 2147483646 h 914"/>
              <a:gd name="T34" fmla="*/ 2147483646 w 28"/>
              <a:gd name="T35" fmla="*/ 2147483646 h 914"/>
              <a:gd name="T36" fmla="*/ 0 w 28"/>
              <a:gd name="T37" fmla="*/ 2147483646 h 914"/>
              <a:gd name="T38" fmla="*/ 0 w 28"/>
              <a:gd name="T39" fmla="*/ 2147483646 h 914"/>
              <a:gd name="T40" fmla="*/ 0 w 28"/>
              <a:gd name="T41" fmla="*/ 2147483646 h 914"/>
              <a:gd name="T42" fmla="*/ 2147483646 w 28"/>
              <a:gd name="T43" fmla="*/ 2147483646 h 914"/>
              <a:gd name="T44" fmla="*/ 2147483646 w 28"/>
              <a:gd name="T45" fmla="*/ 2147483646 h 914"/>
              <a:gd name="T46" fmla="*/ 0 w 28"/>
              <a:gd name="T47" fmla="*/ 2147483646 h 914"/>
              <a:gd name="T48" fmla="*/ 0 w 28"/>
              <a:gd name="T49" fmla="*/ 2147483646 h 914"/>
              <a:gd name="T50" fmla="*/ 0 w 28"/>
              <a:gd name="T51" fmla="*/ 2147483646 h 914"/>
              <a:gd name="T52" fmla="*/ 2147483646 w 28"/>
              <a:gd name="T53" fmla="*/ 2147483646 h 914"/>
              <a:gd name="T54" fmla="*/ 2147483646 w 28"/>
              <a:gd name="T55" fmla="*/ 2147483646 h 914"/>
              <a:gd name="T56" fmla="*/ 0 w 28"/>
              <a:gd name="T57" fmla="*/ 2147483646 h 914"/>
              <a:gd name="T58" fmla="*/ 0 w 28"/>
              <a:gd name="T59" fmla="*/ 2147483646 h 914"/>
              <a:gd name="T60" fmla="*/ 0 w 28"/>
              <a:gd name="T61" fmla="*/ 0 h 914"/>
              <a:gd name="T62" fmla="*/ 2147483646 w 28"/>
              <a:gd name="T63" fmla="*/ 0 h 914"/>
              <a:gd name="T64" fmla="*/ 2147483646 w 28"/>
              <a:gd name="T65" fmla="*/ 2147483646 h 914"/>
              <a:gd name="T66" fmla="*/ 0 w 28"/>
              <a:gd name="T67" fmla="*/ 2147483646 h 914"/>
              <a:gd name="T68" fmla="*/ 0 w 28"/>
              <a:gd name="T69" fmla="*/ 0 h 9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914">
                <a:moveTo>
                  <a:pt x="0" y="908"/>
                </a:moveTo>
                <a:lnTo>
                  <a:pt x="28" y="908"/>
                </a:lnTo>
                <a:lnTo>
                  <a:pt x="28" y="914"/>
                </a:lnTo>
                <a:lnTo>
                  <a:pt x="0" y="914"/>
                </a:lnTo>
                <a:lnTo>
                  <a:pt x="0" y="908"/>
                </a:lnTo>
                <a:close/>
                <a:moveTo>
                  <a:pt x="0" y="760"/>
                </a:moveTo>
                <a:lnTo>
                  <a:pt x="28" y="760"/>
                </a:lnTo>
                <a:lnTo>
                  <a:pt x="28" y="766"/>
                </a:lnTo>
                <a:lnTo>
                  <a:pt x="0" y="766"/>
                </a:lnTo>
                <a:lnTo>
                  <a:pt x="0" y="760"/>
                </a:lnTo>
                <a:close/>
                <a:moveTo>
                  <a:pt x="0" y="607"/>
                </a:moveTo>
                <a:lnTo>
                  <a:pt x="28" y="607"/>
                </a:lnTo>
                <a:lnTo>
                  <a:pt x="28" y="613"/>
                </a:lnTo>
                <a:lnTo>
                  <a:pt x="0" y="613"/>
                </a:lnTo>
                <a:lnTo>
                  <a:pt x="0" y="607"/>
                </a:lnTo>
                <a:close/>
                <a:moveTo>
                  <a:pt x="0" y="454"/>
                </a:moveTo>
                <a:lnTo>
                  <a:pt x="28" y="454"/>
                </a:lnTo>
                <a:lnTo>
                  <a:pt x="28" y="460"/>
                </a:lnTo>
                <a:lnTo>
                  <a:pt x="0" y="460"/>
                </a:lnTo>
                <a:lnTo>
                  <a:pt x="0" y="454"/>
                </a:lnTo>
                <a:close/>
                <a:moveTo>
                  <a:pt x="0" y="306"/>
                </a:moveTo>
                <a:lnTo>
                  <a:pt x="28" y="306"/>
                </a:lnTo>
                <a:lnTo>
                  <a:pt x="28" y="312"/>
                </a:lnTo>
                <a:lnTo>
                  <a:pt x="0" y="312"/>
                </a:lnTo>
                <a:lnTo>
                  <a:pt x="0" y="306"/>
                </a:lnTo>
                <a:close/>
                <a:moveTo>
                  <a:pt x="0" y="153"/>
                </a:moveTo>
                <a:lnTo>
                  <a:pt x="28" y="153"/>
                </a:lnTo>
                <a:lnTo>
                  <a:pt x="28" y="159"/>
                </a:lnTo>
                <a:lnTo>
                  <a:pt x="0" y="159"/>
                </a:lnTo>
                <a:lnTo>
                  <a:pt x="0" y="153"/>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7" name="Rectangle 239">
            <a:extLst>
              <a:ext uri="{FF2B5EF4-FFF2-40B4-BE49-F238E27FC236}">
                <a16:creationId xmlns:a16="http://schemas.microsoft.com/office/drawing/2014/main" id="{8FD33374-97DB-4D9B-9482-41D057EA3F89}"/>
              </a:ext>
            </a:extLst>
          </p:cNvPr>
          <p:cNvSpPr>
            <a:spLocks noChangeArrowheads="1"/>
          </p:cNvSpPr>
          <p:nvPr/>
        </p:nvSpPr>
        <p:spPr bwMode="auto">
          <a:xfrm>
            <a:off x="1435100"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8" name="Freeform 240">
            <a:extLst>
              <a:ext uri="{FF2B5EF4-FFF2-40B4-BE49-F238E27FC236}">
                <a16:creationId xmlns:a16="http://schemas.microsoft.com/office/drawing/2014/main" id="{6ACD9DFD-1256-4EFE-BF19-57F72819C2F6}"/>
              </a:ext>
            </a:extLst>
          </p:cNvPr>
          <p:cNvSpPr>
            <a:spLocks noEditPoints="1"/>
          </p:cNvSpPr>
          <p:nvPr/>
        </p:nvSpPr>
        <p:spPr bwMode="auto">
          <a:xfrm>
            <a:off x="1430338"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09" name="Freeform 241">
            <a:extLst>
              <a:ext uri="{FF2B5EF4-FFF2-40B4-BE49-F238E27FC236}">
                <a16:creationId xmlns:a16="http://schemas.microsoft.com/office/drawing/2014/main" id="{CAD2E7AF-AFFE-4A0E-BBAB-0B1180B6D268}"/>
              </a:ext>
            </a:extLst>
          </p:cNvPr>
          <p:cNvSpPr>
            <a:spLocks/>
          </p:cNvSpPr>
          <p:nvPr/>
        </p:nvSpPr>
        <p:spPr bwMode="auto">
          <a:xfrm>
            <a:off x="1419225" y="4429542"/>
            <a:ext cx="2892425" cy="1138237"/>
          </a:xfrm>
          <a:custGeom>
            <a:avLst/>
            <a:gdLst>
              <a:gd name="T0" fmla="*/ 2147483646 w 5142"/>
              <a:gd name="T1" fmla="*/ 2147483646 h 2022"/>
              <a:gd name="T2" fmla="*/ 2147483646 w 5142"/>
              <a:gd name="T3" fmla="*/ 2147483646 h 2022"/>
              <a:gd name="T4" fmla="*/ 2147483646 w 5142"/>
              <a:gd name="T5" fmla="*/ 2147483646 h 2022"/>
              <a:gd name="T6" fmla="*/ 2147483646 w 5142"/>
              <a:gd name="T7" fmla="*/ 2147483646 h 2022"/>
              <a:gd name="T8" fmla="*/ 2147483646 w 5142"/>
              <a:gd name="T9" fmla="*/ 2147483646 h 2022"/>
              <a:gd name="T10" fmla="*/ 2147483646 w 5142"/>
              <a:gd name="T11" fmla="*/ 2147483646 h 2022"/>
              <a:gd name="T12" fmla="*/ 2147483646 w 5142"/>
              <a:gd name="T13" fmla="*/ 2147483646 h 2022"/>
              <a:gd name="T14" fmla="*/ 2147483646 w 5142"/>
              <a:gd name="T15" fmla="*/ 2147483646 h 2022"/>
              <a:gd name="T16" fmla="*/ 2147483646 w 5142"/>
              <a:gd name="T17" fmla="*/ 2147483646 h 2022"/>
              <a:gd name="T18" fmla="*/ 2147483646 w 5142"/>
              <a:gd name="T19" fmla="*/ 2147483646 h 2022"/>
              <a:gd name="T20" fmla="*/ 2147483646 w 5142"/>
              <a:gd name="T21" fmla="*/ 2147483646 h 2022"/>
              <a:gd name="T22" fmla="*/ 2147483646 w 5142"/>
              <a:gd name="T23" fmla="*/ 2147483646 h 2022"/>
              <a:gd name="T24" fmla="*/ 2147483646 w 5142"/>
              <a:gd name="T25" fmla="*/ 2147483646 h 20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2022">
                <a:moveTo>
                  <a:pt x="15" y="1974"/>
                </a:moveTo>
                <a:lnTo>
                  <a:pt x="1279" y="1206"/>
                </a:lnTo>
                <a:lnTo>
                  <a:pt x="2561" y="597"/>
                </a:lnTo>
                <a:cubicBezTo>
                  <a:pt x="2563" y="596"/>
                  <a:pt x="2564" y="595"/>
                  <a:pt x="2566" y="595"/>
                </a:cubicBezTo>
                <a:lnTo>
                  <a:pt x="5110" y="3"/>
                </a:lnTo>
                <a:cubicBezTo>
                  <a:pt x="5123" y="0"/>
                  <a:pt x="5136" y="8"/>
                  <a:pt x="5139" y="21"/>
                </a:cubicBezTo>
                <a:cubicBezTo>
                  <a:pt x="5142" y="34"/>
                  <a:pt x="5134" y="47"/>
                  <a:pt x="5121" y="50"/>
                </a:cubicBezTo>
                <a:lnTo>
                  <a:pt x="2577" y="642"/>
                </a:lnTo>
                <a:lnTo>
                  <a:pt x="2582" y="640"/>
                </a:lnTo>
                <a:lnTo>
                  <a:pt x="1304" y="1247"/>
                </a:lnTo>
                <a:lnTo>
                  <a:pt x="40" y="2015"/>
                </a:lnTo>
                <a:cubicBezTo>
                  <a:pt x="29" y="2022"/>
                  <a:pt x="14" y="2018"/>
                  <a:pt x="7" y="2007"/>
                </a:cubicBezTo>
                <a:cubicBezTo>
                  <a:pt x="0" y="1996"/>
                  <a:pt x="4" y="1981"/>
                  <a:pt x="15" y="1974"/>
                </a:cubicBezTo>
                <a:close/>
              </a:path>
            </a:pathLst>
          </a:custGeom>
          <a:solidFill>
            <a:srgbClr val="C9B469"/>
          </a:solidFill>
          <a:ln w="9525" cap="flat">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0" name="Freeform 246">
            <a:extLst>
              <a:ext uri="{FF2B5EF4-FFF2-40B4-BE49-F238E27FC236}">
                <a16:creationId xmlns:a16="http://schemas.microsoft.com/office/drawing/2014/main" id="{A96AF07F-C4D7-47BA-A8F6-74DECA4B8E9D}"/>
              </a:ext>
            </a:extLst>
          </p:cNvPr>
          <p:cNvSpPr>
            <a:spLocks/>
          </p:cNvSpPr>
          <p:nvPr/>
        </p:nvSpPr>
        <p:spPr bwMode="auto">
          <a:xfrm>
            <a:off x="2851150" y="4888329"/>
            <a:ext cx="1460500" cy="481013"/>
          </a:xfrm>
          <a:custGeom>
            <a:avLst/>
            <a:gdLst>
              <a:gd name="T0" fmla="*/ 2147483646 w 2597"/>
              <a:gd name="T1" fmla="*/ 2147483646 h 853"/>
              <a:gd name="T2" fmla="*/ 2147483646 w 2597"/>
              <a:gd name="T3" fmla="*/ 2147483646 h 853"/>
              <a:gd name="T4" fmla="*/ 2147483646 w 2597"/>
              <a:gd name="T5" fmla="*/ 2147483646 h 853"/>
              <a:gd name="T6" fmla="*/ 2147483646 w 2597"/>
              <a:gd name="T7" fmla="*/ 2147483646 h 853"/>
              <a:gd name="T8" fmla="*/ 2147483646 w 2597"/>
              <a:gd name="T9" fmla="*/ 2147483646 h 853"/>
              <a:gd name="T10" fmla="*/ 2147483646 w 2597"/>
              <a:gd name="T11" fmla="*/ 2147483646 h 853"/>
              <a:gd name="T12" fmla="*/ 2147483646 w 2597"/>
              <a:gd name="T13" fmla="*/ 2147483646 h 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53">
                <a:moveTo>
                  <a:pt x="19" y="804"/>
                </a:moveTo>
                <a:lnTo>
                  <a:pt x="2563" y="4"/>
                </a:lnTo>
                <a:cubicBezTo>
                  <a:pt x="2576" y="0"/>
                  <a:pt x="2589" y="7"/>
                  <a:pt x="2593" y="19"/>
                </a:cubicBezTo>
                <a:cubicBezTo>
                  <a:pt x="2597" y="32"/>
                  <a:pt x="2590" y="45"/>
                  <a:pt x="2578" y="49"/>
                </a:cubicBezTo>
                <a:lnTo>
                  <a:pt x="34" y="849"/>
                </a:lnTo>
                <a:cubicBezTo>
                  <a:pt x="21" y="853"/>
                  <a:pt x="8" y="846"/>
                  <a:pt x="4" y="834"/>
                </a:cubicBezTo>
                <a:cubicBezTo>
                  <a:pt x="0" y="821"/>
                  <a:pt x="7" y="808"/>
                  <a:pt x="19" y="804"/>
                </a:cubicBezTo>
                <a:close/>
              </a:path>
            </a:pathLst>
          </a:custGeom>
          <a:solidFill>
            <a:srgbClr val="E2D6AC"/>
          </a:solidFill>
          <a:ln w="9525" cap="flat">
            <a:solidFill>
              <a:srgbClr val="E2D6AC"/>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1" name="Rectangle 252">
            <a:extLst>
              <a:ext uri="{FF2B5EF4-FFF2-40B4-BE49-F238E27FC236}">
                <a16:creationId xmlns:a16="http://schemas.microsoft.com/office/drawing/2014/main" id="{46213884-2F59-43E2-A66A-D5CBFDD0D92F}"/>
              </a:ext>
            </a:extLst>
          </p:cNvPr>
          <p:cNvSpPr>
            <a:spLocks noChangeArrowheads="1"/>
          </p:cNvSpPr>
          <p:nvPr/>
        </p:nvSpPr>
        <p:spPr bwMode="auto">
          <a:xfrm>
            <a:off x="13890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2" name="Rectangle 253">
            <a:extLst>
              <a:ext uri="{FF2B5EF4-FFF2-40B4-BE49-F238E27FC236}">
                <a16:creationId xmlns:a16="http://schemas.microsoft.com/office/drawing/2014/main" id="{C5A5DF3F-CF45-4915-A614-B629D31CDD22}"/>
              </a:ext>
            </a:extLst>
          </p:cNvPr>
          <p:cNvSpPr>
            <a:spLocks noChangeArrowheads="1"/>
          </p:cNvSpPr>
          <p:nvPr/>
        </p:nvSpPr>
        <p:spPr bwMode="auto">
          <a:xfrm>
            <a:off x="2105025"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3" name="Rectangle 254">
            <a:extLst>
              <a:ext uri="{FF2B5EF4-FFF2-40B4-BE49-F238E27FC236}">
                <a16:creationId xmlns:a16="http://schemas.microsoft.com/office/drawing/2014/main" id="{B24EDEC3-BCA2-4F00-914E-E815B3E661F1}"/>
              </a:ext>
            </a:extLst>
          </p:cNvPr>
          <p:cNvSpPr>
            <a:spLocks noChangeArrowheads="1"/>
          </p:cNvSpPr>
          <p:nvPr/>
        </p:nvSpPr>
        <p:spPr bwMode="auto">
          <a:xfrm>
            <a:off x="27860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4" name="Rectangle 255">
            <a:extLst>
              <a:ext uri="{FF2B5EF4-FFF2-40B4-BE49-F238E27FC236}">
                <a16:creationId xmlns:a16="http://schemas.microsoft.com/office/drawing/2014/main" id="{BBC692D9-5EAB-42A1-847A-C30305831A4D}"/>
              </a:ext>
            </a:extLst>
          </p:cNvPr>
          <p:cNvSpPr>
            <a:spLocks noChangeArrowheads="1"/>
          </p:cNvSpPr>
          <p:nvPr/>
        </p:nvSpPr>
        <p:spPr bwMode="auto">
          <a:xfrm>
            <a:off x="35020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5" name="Rectangle 256">
            <a:extLst>
              <a:ext uri="{FF2B5EF4-FFF2-40B4-BE49-F238E27FC236}">
                <a16:creationId xmlns:a16="http://schemas.microsoft.com/office/drawing/2014/main" id="{2B383D33-5123-4B48-97E1-087ADE74515F}"/>
              </a:ext>
            </a:extLst>
          </p:cNvPr>
          <p:cNvSpPr>
            <a:spLocks noChangeArrowheads="1"/>
          </p:cNvSpPr>
          <p:nvPr/>
        </p:nvSpPr>
        <p:spPr bwMode="auto">
          <a:xfrm>
            <a:off x="4217988"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6" name="Rectangle 261">
            <a:extLst>
              <a:ext uri="{FF2B5EF4-FFF2-40B4-BE49-F238E27FC236}">
                <a16:creationId xmlns:a16="http://schemas.microsoft.com/office/drawing/2014/main" id="{C29503FC-1BE4-4797-9E0C-7D987470DD0F}"/>
              </a:ext>
            </a:extLst>
          </p:cNvPr>
          <p:cNvSpPr>
            <a:spLocks noChangeArrowheads="1"/>
          </p:cNvSpPr>
          <p:nvPr/>
        </p:nvSpPr>
        <p:spPr bwMode="auto">
          <a:xfrm>
            <a:off x="5045075"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7" name="Freeform 262">
            <a:extLst>
              <a:ext uri="{FF2B5EF4-FFF2-40B4-BE49-F238E27FC236}">
                <a16:creationId xmlns:a16="http://schemas.microsoft.com/office/drawing/2014/main" id="{26DB0D83-5AD3-4E56-9B11-F41855C8B972}"/>
              </a:ext>
            </a:extLst>
          </p:cNvPr>
          <p:cNvSpPr>
            <a:spLocks noEditPoints="1"/>
          </p:cNvSpPr>
          <p:nvPr/>
        </p:nvSpPr>
        <p:spPr bwMode="auto">
          <a:xfrm>
            <a:off x="5005388"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0 h 914"/>
              <a:gd name="T32" fmla="*/ 2147483646 w 28"/>
              <a:gd name="T33" fmla="*/ 0 h 914"/>
              <a:gd name="T34" fmla="*/ 2147483646 w 28"/>
              <a:gd name="T35" fmla="*/ 2147483646 h 914"/>
              <a:gd name="T36" fmla="*/ 0 w 28"/>
              <a:gd name="T37" fmla="*/ 2147483646 h 914"/>
              <a:gd name="T38" fmla="*/ 0 w 28"/>
              <a:gd name="T39" fmla="*/ 0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 h="914">
                <a:moveTo>
                  <a:pt x="0" y="908"/>
                </a:moveTo>
                <a:lnTo>
                  <a:pt x="28" y="908"/>
                </a:lnTo>
                <a:lnTo>
                  <a:pt x="28" y="914"/>
                </a:lnTo>
                <a:lnTo>
                  <a:pt x="0" y="914"/>
                </a:lnTo>
                <a:lnTo>
                  <a:pt x="0" y="908"/>
                </a:lnTo>
                <a:close/>
                <a:moveTo>
                  <a:pt x="0" y="607"/>
                </a:moveTo>
                <a:lnTo>
                  <a:pt x="28" y="607"/>
                </a:lnTo>
                <a:lnTo>
                  <a:pt x="28" y="613"/>
                </a:lnTo>
                <a:lnTo>
                  <a:pt x="0" y="613"/>
                </a:lnTo>
                <a:lnTo>
                  <a:pt x="0" y="607"/>
                </a:lnTo>
                <a:close/>
                <a:moveTo>
                  <a:pt x="0" y="306"/>
                </a:moveTo>
                <a:lnTo>
                  <a:pt x="28" y="306"/>
                </a:lnTo>
                <a:lnTo>
                  <a:pt x="28" y="312"/>
                </a:lnTo>
                <a:lnTo>
                  <a:pt x="0" y="312"/>
                </a:lnTo>
                <a:lnTo>
                  <a:pt x="0" y="306"/>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8" name="Rectangle 263">
            <a:extLst>
              <a:ext uri="{FF2B5EF4-FFF2-40B4-BE49-F238E27FC236}">
                <a16:creationId xmlns:a16="http://schemas.microsoft.com/office/drawing/2014/main" id="{CD048319-85D3-4DF3-A9E6-63D656727446}"/>
              </a:ext>
            </a:extLst>
          </p:cNvPr>
          <p:cNvSpPr>
            <a:spLocks noChangeArrowheads="1"/>
          </p:cNvSpPr>
          <p:nvPr/>
        </p:nvSpPr>
        <p:spPr bwMode="auto">
          <a:xfrm>
            <a:off x="5049838"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9" name="Freeform 264">
            <a:extLst>
              <a:ext uri="{FF2B5EF4-FFF2-40B4-BE49-F238E27FC236}">
                <a16:creationId xmlns:a16="http://schemas.microsoft.com/office/drawing/2014/main" id="{344DB085-2507-468A-BCEA-517F5CCE5888}"/>
              </a:ext>
            </a:extLst>
          </p:cNvPr>
          <p:cNvSpPr>
            <a:spLocks noEditPoints="1"/>
          </p:cNvSpPr>
          <p:nvPr/>
        </p:nvSpPr>
        <p:spPr bwMode="auto">
          <a:xfrm>
            <a:off x="5045075"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0" name="Freeform 265">
            <a:extLst>
              <a:ext uri="{FF2B5EF4-FFF2-40B4-BE49-F238E27FC236}">
                <a16:creationId xmlns:a16="http://schemas.microsoft.com/office/drawing/2014/main" id="{C7E4D858-46F4-4D9C-9E58-D9AD1A07EEFF}"/>
              </a:ext>
            </a:extLst>
          </p:cNvPr>
          <p:cNvSpPr>
            <a:spLocks/>
          </p:cNvSpPr>
          <p:nvPr/>
        </p:nvSpPr>
        <p:spPr bwMode="auto">
          <a:xfrm>
            <a:off x="5035550" y="4962942"/>
            <a:ext cx="2889250" cy="360362"/>
          </a:xfrm>
          <a:custGeom>
            <a:avLst/>
            <a:gdLst>
              <a:gd name="T0" fmla="*/ 2147483646 w 5137"/>
              <a:gd name="T1" fmla="*/ 2147483646 h 641"/>
              <a:gd name="T2" fmla="*/ 2147483646 w 5137"/>
              <a:gd name="T3" fmla="*/ 2147483646 h 641"/>
              <a:gd name="T4" fmla="*/ 2147483646 w 5137"/>
              <a:gd name="T5" fmla="*/ 2147483646 h 641"/>
              <a:gd name="T6" fmla="*/ 2147483646 w 5137"/>
              <a:gd name="T7" fmla="*/ 2147483646 h 641"/>
              <a:gd name="T8" fmla="*/ 2147483646 w 5137"/>
              <a:gd name="T9" fmla="*/ 2147483646 h 641"/>
              <a:gd name="T10" fmla="*/ 2147483646 w 5137"/>
              <a:gd name="T11" fmla="*/ 0 h 641"/>
              <a:gd name="T12" fmla="*/ 2147483646 w 5137"/>
              <a:gd name="T13" fmla="*/ 2147483646 h 641"/>
              <a:gd name="T14" fmla="*/ 2147483646 w 5137"/>
              <a:gd name="T15" fmla="*/ 2147483646 h 641"/>
              <a:gd name="T16" fmla="*/ 2147483646 w 5137"/>
              <a:gd name="T17" fmla="*/ 2147483646 h 641"/>
              <a:gd name="T18" fmla="*/ 2147483646 w 5137"/>
              <a:gd name="T19" fmla="*/ 2147483646 h 641"/>
              <a:gd name="T20" fmla="*/ 2147483646 w 5137"/>
              <a:gd name="T21" fmla="*/ 2147483646 h 641"/>
              <a:gd name="T22" fmla="*/ 2147483646 w 5137"/>
              <a:gd name="T23" fmla="*/ 2147483646 h 641"/>
              <a:gd name="T24" fmla="*/ 2147483646 w 5137"/>
              <a:gd name="T25" fmla="*/ 2147483646 h 641"/>
              <a:gd name="T26" fmla="*/ 2147483646 w 5137"/>
              <a:gd name="T27" fmla="*/ 2147483646 h 641"/>
              <a:gd name="T28" fmla="*/ 2147483646 w 5137"/>
              <a:gd name="T29" fmla="*/ 2147483646 h 6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37" h="641">
                <a:moveTo>
                  <a:pt x="23" y="593"/>
                </a:moveTo>
                <a:lnTo>
                  <a:pt x="1287" y="513"/>
                </a:lnTo>
                <a:lnTo>
                  <a:pt x="1281" y="514"/>
                </a:lnTo>
                <a:lnTo>
                  <a:pt x="2561" y="82"/>
                </a:lnTo>
                <a:cubicBezTo>
                  <a:pt x="2563" y="81"/>
                  <a:pt x="2565" y="81"/>
                  <a:pt x="2568" y="80"/>
                </a:cubicBezTo>
                <a:lnTo>
                  <a:pt x="5112" y="0"/>
                </a:lnTo>
                <a:cubicBezTo>
                  <a:pt x="5125" y="0"/>
                  <a:pt x="5136" y="10"/>
                  <a:pt x="5136" y="24"/>
                </a:cubicBezTo>
                <a:cubicBezTo>
                  <a:pt x="5137" y="37"/>
                  <a:pt x="5126" y="48"/>
                  <a:pt x="5113" y="48"/>
                </a:cubicBezTo>
                <a:lnTo>
                  <a:pt x="2569" y="128"/>
                </a:lnTo>
                <a:lnTo>
                  <a:pt x="2576" y="127"/>
                </a:lnTo>
                <a:lnTo>
                  <a:pt x="1296" y="559"/>
                </a:lnTo>
                <a:cubicBezTo>
                  <a:pt x="1294" y="560"/>
                  <a:pt x="1292" y="560"/>
                  <a:pt x="1290" y="560"/>
                </a:cubicBezTo>
                <a:lnTo>
                  <a:pt x="26" y="640"/>
                </a:lnTo>
                <a:cubicBezTo>
                  <a:pt x="13" y="641"/>
                  <a:pt x="1" y="631"/>
                  <a:pt x="1" y="618"/>
                </a:cubicBezTo>
                <a:cubicBezTo>
                  <a:pt x="0" y="605"/>
                  <a:pt x="10" y="593"/>
                  <a:pt x="23" y="593"/>
                </a:cubicBezTo>
                <a:close/>
              </a:path>
            </a:pathLst>
          </a:custGeom>
          <a:solidFill>
            <a:srgbClr val="C9B469"/>
          </a:solidFill>
          <a:ln w="9525" cap="flat">
            <a:solidFill>
              <a:srgbClr val="C9B469"/>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1" name="Freeform 270">
            <a:extLst>
              <a:ext uri="{FF2B5EF4-FFF2-40B4-BE49-F238E27FC236}">
                <a16:creationId xmlns:a16="http://schemas.microsoft.com/office/drawing/2014/main" id="{69670E14-7DDB-4AD4-AC2F-594809A602B0}"/>
              </a:ext>
            </a:extLst>
          </p:cNvPr>
          <p:cNvSpPr>
            <a:spLocks/>
          </p:cNvSpPr>
          <p:nvPr/>
        </p:nvSpPr>
        <p:spPr bwMode="auto">
          <a:xfrm>
            <a:off x="6465888" y="5005804"/>
            <a:ext cx="1460500" cy="461963"/>
          </a:xfrm>
          <a:custGeom>
            <a:avLst/>
            <a:gdLst>
              <a:gd name="T0" fmla="*/ 2147483646 w 2597"/>
              <a:gd name="T1" fmla="*/ 2147483646 h 821"/>
              <a:gd name="T2" fmla="*/ 2147483646 w 2597"/>
              <a:gd name="T3" fmla="*/ 2147483646 h 821"/>
              <a:gd name="T4" fmla="*/ 2147483646 w 2597"/>
              <a:gd name="T5" fmla="*/ 2147483646 h 821"/>
              <a:gd name="T6" fmla="*/ 2147483646 w 2597"/>
              <a:gd name="T7" fmla="*/ 2147483646 h 821"/>
              <a:gd name="T8" fmla="*/ 2147483646 w 2597"/>
              <a:gd name="T9" fmla="*/ 2147483646 h 821"/>
              <a:gd name="T10" fmla="*/ 2147483646 w 2597"/>
              <a:gd name="T11" fmla="*/ 2147483646 h 821"/>
              <a:gd name="T12" fmla="*/ 2147483646 w 2597"/>
              <a:gd name="T13" fmla="*/ 2147483646 h 8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21">
                <a:moveTo>
                  <a:pt x="20" y="771"/>
                </a:moveTo>
                <a:lnTo>
                  <a:pt x="2564" y="3"/>
                </a:lnTo>
                <a:cubicBezTo>
                  <a:pt x="2576" y="0"/>
                  <a:pt x="2590" y="7"/>
                  <a:pt x="2593" y="20"/>
                </a:cubicBezTo>
                <a:cubicBezTo>
                  <a:pt x="2597" y="32"/>
                  <a:pt x="2590" y="46"/>
                  <a:pt x="2577" y="49"/>
                </a:cubicBezTo>
                <a:lnTo>
                  <a:pt x="33" y="817"/>
                </a:lnTo>
                <a:cubicBezTo>
                  <a:pt x="21" y="821"/>
                  <a:pt x="7" y="814"/>
                  <a:pt x="3" y="801"/>
                </a:cubicBezTo>
                <a:cubicBezTo>
                  <a:pt x="0" y="789"/>
                  <a:pt x="7" y="775"/>
                  <a:pt x="20" y="771"/>
                </a:cubicBezTo>
                <a:close/>
              </a:path>
            </a:pathLst>
          </a:custGeom>
          <a:solidFill>
            <a:srgbClr val="E2D6AC"/>
          </a:solidFill>
          <a:ln w="9525" cap="flat">
            <a:solidFill>
              <a:srgbClr val="E2D6AC"/>
            </a:solidFill>
            <a:prstDash val="solid"/>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2" name="Rectangle 276">
            <a:extLst>
              <a:ext uri="{FF2B5EF4-FFF2-40B4-BE49-F238E27FC236}">
                <a16:creationId xmlns:a16="http://schemas.microsoft.com/office/drawing/2014/main" id="{1C9A694E-9E4F-4855-8837-65A3E725EF71}"/>
              </a:ext>
            </a:extLst>
          </p:cNvPr>
          <p:cNvSpPr>
            <a:spLocks noChangeArrowheads="1"/>
          </p:cNvSpPr>
          <p:nvPr/>
        </p:nvSpPr>
        <p:spPr bwMode="auto">
          <a:xfrm>
            <a:off x="5003800"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0</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3" name="Rectangle 277">
            <a:extLst>
              <a:ext uri="{FF2B5EF4-FFF2-40B4-BE49-F238E27FC236}">
                <a16:creationId xmlns:a16="http://schemas.microsoft.com/office/drawing/2014/main" id="{47C6E2A2-F037-4338-81A1-33F7FA4E320C}"/>
              </a:ext>
            </a:extLst>
          </p:cNvPr>
          <p:cNvSpPr>
            <a:spLocks noChangeArrowheads="1"/>
          </p:cNvSpPr>
          <p:nvPr/>
        </p:nvSpPr>
        <p:spPr bwMode="auto">
          <a:xfrm>
            <a:off x="57197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6</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4" name="Rectangle 278">
            <a:extLst>
              <a:ext uri="{FF2B5EF4-FFF2-40B4-BE49-F238E27FC236}">
                <a16:creationId xmlns:a16="http://schemas.microsoft.com/office/drawing/2014/main" id="{90F6A276-A30A-4A80-93AA-CB651F79A578}"/>
              </a:ext>
            </a:extLst>
          </p:cNvPr>
          <p:cNvSpPr>
            <a:spLocks noChangeArrowheads="1"/>
          </p:cNvSpPr>
          <p:nvPr/>
        </p:nvSpPr>
        <p:spPr bwMode="auto">
          <a:xfrm>
            <a:off x="6400800"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12</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5" name="Rectangle 279">
            <a:extLst>
              <a:ext uri="{FF2B5EF4-FFF2-40B4-BE49-F238E27FC236}">
                <a16:creationId xmlns:a16="http://schemas.microsoft.com/office/drawing/2014/main" id="{E91E663B-5DD2-4AC4-995B-F18C213D7076}"/>
              </a:ext>
            </a:extLst>
          </p:cNvPr>
          <p:cNvSpPr>
            <a:spLocks noChangeArrowheads="1"/>
          </p:cNvSpPr>
          <p:nvPr/>
        </p:nvSpPr>
        <p:spPr bwMode="auto">
          <a:xfrm>
            <a:off x="71167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18</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6" name="Rectangle 280">
            <a:extLst>
              <a:ext uri="{FF2B5EF4-FFF2-40B4-BE49-F238E27FC236}">
                <a16:creationId xmlns:a16="http://schemas.microsoft.com/office/drawing/2014/main" id="{A3DF0B3D-AC8D-47DB-BF13-07ECD76C2B15}"/>
              </a:ext>
            </a:extLst>
          </p:cNvPr>
          <p:cNvSpPr>
            <a:spLocks noChangeArrowheads="1"/>
          </p:cNvSpPr>
          <p:nvPr/>
        </p:nvSpPr>
        <p:spPr bwMode="auto">
          <a:xfrm>
            <a:off x="78327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rPr>
              <a:t>24</a:t>
            </a: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7" name="Freeform 119">
            <a:extLst>
              <a:ext uri="{FF2B5EF4-FFF2-40B4-BE49-F238E27FC236}">
                <a16:creationId xmlns:a16="http://schemas.microsoft.com/office/drawing/2014/main" id="{AF1519EC-3956-4C40-AB8E-E6106AFC999B}"/>
              </a:ext>
            </a:extLst>
          </p:cNvPr>
          <p:cNvSpPr/>
          <p:nvPr/>
        </p:nvSpPr>
        <p:spPr bwMode="auto">
          <a:xfrm>
            <a:off x="1442720" y="3422749"/>
            <a:ext cx="1426210" cy="76835"/>
          </a:xfrm>
          <a:custGeom>
            <a:avLst/>
            <a:gdLst>
              <a:gd name="connsiteX0" fmla="*/ 1422400 w 1422400"/>
              <a:gd name="connsiteY0" fmla="*/ 0 h 86360"/>
              <a:gd name="connsiteX1" fmla="*/ 0 w 1422400"/>
              <a:gd name="connsiteY1" fmla="*/ 86360 h 86360"/>
              <a:gd name="connsiteX0" fmla="*/ 1426210 w 1426210"/>
              <a:gd name="connsiteY0" fmla="*/ 0 h 76835"/>
              <a:gd name="connsiteX1" fmla="*/ 0 w 1426210"/>
              <a:gd name="connsiteY1" fmla="*/ 76835 h 76835"/>
            </a:gdLst>
            <a:ahLst/>
            <a:cxnLst>
              <a:cxn ang="0">
                <a:pos x="connsiteX0" y="connsiteY0"/>
              </a:cxn>
              <a:cxn ang="0">
                <a:pos x="connsiteX1" y="connsiteY1"/>
              </a:cxn>
            </a:cxnLst>
            <a:rect l="l" t="t" r="r" b="b"/>
            <a:pathLst>
              <a:path w="1426210" h="76835">
                <a:moveTo>
                  <a:pt x="1426210" y="0"/>
                </a:moveTo>
                <a:lnTo>
                  <a:pt x="0" y="76835"/>
                </a:lnTo>
              </a:path>
            </a:pathLst>
          </a:custGeom>
          <a:solidFill>
            <a:srgbClr val="F93482">
              <a:lumMod val="50000"/>
            </a:srgbClr>
          </a:solidFill>
          <a:ln w="38100" cap="flat">
            <a:solidFill>
              <a:srgbClr val="D5C485"/>
            </a:solidFill>
            <a:prstDash val="sysDot"/>
            <a:bevel/>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28" name="TextBox 196">
            <a:extLst>
              <a:ext uri="{FF2B5EF4-FFF2-40B4-BE49-F238E27FC236}">
                <a16:creationId xmlns:a16="http://schemas.microsoft.com/office/drawing/2014/main" id="{2830D6BF-CB7D-4DAA-AB3C-3DBFC754B147}"/>
              </a:ext>
            </a:extLst>
          </p:cNvPr>
          <p:cNvSpPr txBox="1">
            <a:spLocks noChangeArrowheads="1"/>
          </p:cNvSpPr>
          <p:nvPr/>
        </p:nvSpPr>
        <p:spPr bwMode="auto">
          <a:xfrm>
            <a:off x="2039938" y="3241799"/>
            <a:ext cx="250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0.1</a:t>
            </a:r>
          </a:p>
        </p:txBody>
      </p:sp>
      <p:sp>
        <p:nvSpPr>
          <p:cNvPr id="329" name="TextBox 196">
            <a:extLst>
              <a:ext uri="{FF2B5EF4-FFF2-40B4-BE49-F238E27FC236}">
                <a16:creationId xmlns:a16="http://schemas.microsoft.com/office/drawing/2014/main" id="{D2A7F59A-FB4B-46C7-9EAE-97959FA808D1}"/>
              </a:ext>
            </a:extLst>
          </p:cNvPr>
          <p:cNvSpPr txBox="1">
            <a:spLocks noChangeArrowheads="1"/>
          </p:cNvSpPr>
          <p:nvPr/>
        </p:nvSpPr>
        <p:spPr bwMode="auto">
          <a:xfrm>
            <a:off x="2768855" y="3199755"/>
            <a:ext cx="2508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0.3</a:t>
            </a:r>
          </a:p>
        </p:txBody>
      </p:sp>
      <p:sp>
        <p:nvSpPr>
          <p:cNvPr id="330" name="Freeform 122">
            <a:extLst>
              <a:ext uri="{FF2B5EF4-FFF2-40B4-BE49-F238E27FC236}">
                <a16:creationId xmlns:a16="http://schemas.microsoft.com/office/drawing/2014/main" id="{B1ABCB3E-B0F4-4470-984D-8530FE352628}"/>
              </a:ext>
            </a:extLst>
          </p:cNvPr>
          <p:cNvSpPr/>
          <p:nvPr/>
        </p:nvSpPr>
        <p:spPr bwMode="auto">
          <a:xfrm>
            <a:off x="5052060" y="3499584"/>
            <a:ext cx="1424940" cy="40640"/>
          </a:xfrm>
          <a:custGeom>
            <a:avLst/>
            <a:gdLst>
              <a:gd name="connsiteX0" fmla="*/ 0 w 1424940"/>
              <a:gd name="connsiteY0" fmla="*/ 0 h 40640"/>
              <a:gd name="connsiteX1" fmla="*/ 711200 w 1424940"/>
              <a:gd name="connsiteY1" fmla="*/ 7620 h 40640"/>
              <a:gd name="connsiteX2" fmla="*/ 1424940 w 1424940"/>
              <a:gd name="connsiteY2" fmla="*/ 40640 h 40640"/>
            </a:gdLst>
            <a:ahLst/>
            <a:cxnLst>
              <a:cxn ang="0">
                <a:pos x="connsiteX0" y="connsiteY0"/>
              </a:cxn>
              <a:cxn ang="0">
                <a:pos x="connsiteX1" y="connsiteY1"/>
              </a:cxn>
              <a:cxn ang="0">
                <a:pos x="connsiteX2" y="connsiteY2"/>
              </a:cxn>
            </a:cxnLst>
            <a:rect l="l" t="t" r="r" b="b"/>
            <a:pathLst>
              <a:path w="1424940" h="40640">
                <a:moveTo>
                  <a:pt x="0" y="0"/>
                </a:moveTo>
                <a:lnTo>
                  <a:pt x="711200" y="7620"/>
                </a:lnTo>
                <a:lnTo>
                  <a:pt x="1424940" y="40640"/>
                </a:lnTo>
              </a:path>
            </a:pathLst>
          </a:custGeom>
          <a:noFill/>
          <a:ln w="38100" cap="flat" cmpd="sng" algn="ctr">
            <a:solidFill>
              <a:srgbClr val="D5C485"/>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31" name="Freeform 123">
            <a:extLst>
              <a:ext uri="{FF2B5EF4-FFF2-40B4-BE49-F238E27FC236}">
                <a16:creationId xmlns:a16="http://schemas.microsoft.com/office/drawing/2014/main" id="{E7358E28-592F-485D-A7C8-C8B930F3621B}"/>
              </a:ext>
            </a:extLst>
          </p:cNvPr>
          <p:cNvSpPr/>
          <p:nvPr/>
        </p:nvSpPr>
        <p:spPr bwMode="auto">
          <a:xfrm>
            <a:off x="1447800" y="5363944"/>
            <a:ext cx="1407160" cy="208280"/>
          </a:xfrm>
          <a:custGeom>
            <a:avLst/>
            <a:gdLst>
              <a:gd name="connsiteX0" fmla="*/ 0 w 1407160"/>
              <a:gd name="connsiteY0" fmla="*/ 208280 h 208280"/>
              <a:gd name="connsiteX1" fmla="*/ 711200 w 1407160"/>
              <a:gd name="connsiteY1" fmla="*/ 137160 h 208280"/>
              <a:gd name="connsiteX2" fmla="*/ 1407160 w 1407160"/>
              <a:gd name="connsiteY2" fmla="*/ 0 h 208280"/>
            </a:gdLst>
            <a:ahLst/>
            <a:cxnLst>
              <a:cxn ang="0">
                <a:pos x="connsiteX0" y="connsiteY0"/>
              </a:cxn>
              <a:cxn ang="0">
                <a:pos x="connsiteX1" y="connsiteY1"/>
              </a:cxn>
              <a:cxn ang="0">
                <a:pos x="connsiteX2" y="connsiteY2"/>
              </a:cxn>
            </a:cxnLst>
            <a:rect l="l" t="t" r="r" b="b"/>
            <a:pathLst>
              <a:path w="1407160" h="208280">
                <a:moveTo>
                  <a:pt x="0" y="208280"/>
                </a:moveTo>
                <a:lnTo>
                  <a:pt x="711200" y="137160"/>
                </a:lnTo>
                <a:lnTo>
                  <a:pt x="1407160" y="0"/>
                </a:lnTo>
              </a:path>
            </a:pathLst>
          </a:custGeom>
          <a:noFill/>
          <a:ln w="38100" cap="flat" cmpd="sng" algn="ctr">
            <a:solidFill>
              <a:srgbClr val="D5C485"/>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32" name="Freeform 124">
            <a:extLst>
              <a:ext uri="{FF2B5EF4-FFF2-40B4-BE49-F238E27FC236}">
                <a16:creationId xmlns:a16="http://schemas.microsoft.com/office/drawing/2014/main" id="{C54F3FFF-3747-4B3A-B09D-C681918D73C9}"/>
              </a:ext>
            </a:extLst>
          </p:cNvPr>
          <p:cNvSpPr/>
          <p:nvPr/>
        </p:nvSpPr>
        <p:spPr bwMode="auto">
          <a:xfrm>
            <a:off x="5050155" y="5322669"/>
            <a:ext cx="1419225" cy="140970"/>
          </a:xfrm>
          <a:custGeom>
            <a:avLst/>
            <a:gdLst>
              <a:gd name="connsiteX0" fmla="*/ 1419225 w 1419225"/>
              <a:gd name="connsiteY0" fmla="*/ 140970 h 140970"/>
              <a:gd name="connsiteX1" fmla="*/ 708660 w 1419225"/>
              <a:gd name="connsiteY1" fmla="*/ 140970 h 140970"/>
              <a:gd name="connsiteX2" fmla="*/ 0 w 1419225"/>
              <a:gd name="connsiteY2" fmla="*/ 0 h 140970"/>
            </a:gdLst>
            <a:ahLst/>
            <a:cxnLst>
              <a:cxn ang="0">
                <a:pos x="connsiteX0" y="connsiteY0"/>
              </a:cxn>
              <a:cxn ang="0">
                <a:pos x="connsiteX1" y="connsiteY1"/>
              </a:cxn>
              <a:cxn ang="0">
                <a:pos x="connsiteX2" y="connsiteY2"/>
              </a:cxn>
            </a:cxnLst>
            <a:rect l="l" t="t" r="r" b="b"/>
            <a:pathLst>
              <a:path w="1419225" h="140970">
                <a:moveTo>
                  <a:pt x="1419225" y="140970"/>
                </a:moveTo>
                <a:lnTo>
                  <a:pt x="708660" y="140970"/>
                </a:lnTo>
                <a:lnTo>
                  <a:pt x="0" y="0"/>
                </a:lnTo>
              </a:path>
            </a:pathLst>
          </a:custGeom>
          <a:noFill/>
          <a:ln w="38100" cap="flat" cmpd="sng" algn="ctr">
            <a:solidFill>
              <a:srgbClr val="D5C485"/>
            </a:solidFill>
            <a:prstDash val="sysDot"/>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333" name="Straight Connector 221">
            <a:extLst>
              <a:ext uri="{FF2B5EF4-FFF2-40B4-BE49-F238E27FC236}">
                <a16:creationId xmlns:a16="http://schemas.microsoft.com/office/drawing/2014/main" id="{BF8C69D7-966C-4A5C-B26B-8F17DC9BAE84}"/>
              </a:ext>
            </a:extLst>
          </p:cNvPr>
          <p:cNvCxnSpPr>
            <a:cxnSpLocks noChangeShapeType="1"/>
          </p:cNvCxnSpPr>
          <p:nvPr/>
        </p:nvCxnSpPr>
        <p:spPr bwMode="auto">
          <a:xfrm>
            <a:off x="6015037" y="1899067"/>
            <a:ext cx="420688" cy="0"/>
          </a:xfrm>
          <a:prstGeom prst="line">
            <a:avLst/>
          </a:prstGeom>
          <a:noFill/>
          <a:ln w="38100" cap="flat" cmpd="sng" algn="ctr">
            <a:solidFill>
              <a:srgbClr val="D5C485"/>
            </a:solidFill>
            <a:prstDash val="sysDot"/>
            <a:round/>
            <a:headEnd type="none" w="med" len="med"/>
            <a:tailEnd type="none" w="med" len="med"/>
          </a:ln>
          <a:effectLst/>
        </p:spPr>
      </p:cxnSp>
      <p:sp>
        <p:nvSpPr>
          <p:cNvPr id="334" name="TextBox 223">
            <a:extLst>
              <a:ext uri="{FF2B5EF4-FFF2-40B4-BE49-F238E27FC236}">
                <a16:creationId xmlns:a16="http://schemas.microsoft.com/office/drawing/2014/main" id="{78E6AE04-143B-4D8B-9B99-A53D478ABC08}"/>
              </a:ext>
            </a:extLst>
          </p:cNvPr>
          <p:cNvSpPr txBox="1">
            <a:spLocks noChangeArrowheads="1"/>
          </p:cNvSpPr>
          <p:nvPr/>
        </p:nvSpPr>
        <p:spPr bwMode="auto">
          <a:xfrm>
            <a:off x="6470650" y="1753017"/>
            <a:ext cx="1938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p>
        </p:txBody>
      </p:sp>
    </p:spTree>
    <p:extLst>
      <p:ext uri="{BB962C8B-B14F-4D97-AF65-F5344CB8AC3E}">
        <p14:creationId xmlns:p14="http://schemas.microsoft.com/office/powerpoint/2010/main" val="1204557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Teriparatide: BMD Increases in Male OP</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p&lt;0.001 compared with placebo; ‡p&lt;0.05 compared with placebo.</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Forteo</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-Drug Label Information.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DailyMed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February 10, 2015. Accessed on June 1, 2016 at https://dailymed.nlm.nih.gov/dailymed/drugInfo.cfm?setid=aae667c5-381f-4f92-93df-2ed6158d07b0.</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8" name="Table 7">
            <a:extLst>
              <a:ext uri="{FF2B5EF4-FFF2-40B4-BE49-F238E27FC236}">
                <a16:creationId xmlns:a16="http://schemas.microsoft.com/office/drawing/2014/main" id="{66DEE96A-C4C3-4801-9889-6976BD366796}"/>
              </a:ext>
            </a:extLst>
          </p:cNvPr>
          <p:cNvGraphicFramePr>
            <a:graphicFrameLocks noGrp="1"/>
          </p:cNvGraphicFramePr>
          <p:nvPr/>
        </p:nvGraphicFramePr>
        <p:xfrm>
          <a:off x="1229005" y="2116332"/>
          <a:ext cx="6664320" cy="4060080"/>
        </p:xfrm>
        <a:graphic>
          <a:graphicData uri="http://schemas.openxmlformats.org/drawingml/2006/table">
            <a:tbl>
              <a:tblPr/>
              <a:tblGrid>
                <a:gridCol w="2560320">
                  <a:extLst>
                    <a:ext uri="{9D8B030D-6E8A-4147-A177-3AD203B41FA5}">
                      <a16:colId xmlns:a16="http://schemas.microsoft.com/office/drawing/2014/main" val="2874337281"/>
                    </a:ext>
                  </a:extLst>
                </a:gridCol>
                <a:gridCol w="2052000">
                  <a:extLst>
                    <a:ext uri="{9D8B030D-6E8A-4147-A177-3AD203B41FA5}">
                      <a16:colId xmlns:a16="http://schemas.microsoft.com/office/drawing/2014/main" val="1623803189"/>
                    </a:ext>
                  </a:extLst>
                </a:gridCol>
                <a:gridCol w="2052000">
                  <a:extLst>
                    <a:ext uri="{9D8B030D-6E8A-4147-A177-3AD203B41FA5}">
                      <a16:colId xmlns:a16="http://schemas.microsoft.com/office/drawing/2014/main" val="2476488955"/>
                    </a:ext>
                  </a:extLst>
                </a:gridCol>
              </a:tblGrid>
              <a:tr h="365760">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endParaRPr kumimoji="0" lang="en-US" sz="18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CA" sz="1800" b="0" dirty="0">
                          <a:solidFill>
                            <a:schemeClr val="tx1"/>
                          </a:solidFill>
                          <a:latin typeface="Arial Narrow" panose="020B0606020202030204" pitchFamily="34" charset="0"/>
                        </a:rPr>
                        <a:t>(N=151)</a:t>
                      </a:r>
                      <a:endParaRPr kumimoji="0" lang="en-CA"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lnTlToBr w="12700" cmpd="sng">
                      <a:noFill/>
                      <a:prstDash val="solid"/>
                    </a:lnTlToBr>
                    <a:lnBlToTr w="12700" cmpd="sng">
                      <a:noFill/>
                      <a:prstDash val="solid"/>
                    </a:lnBlToTr>
                    <a:solidFill>
                      <a:srgbClr val="C9B469"/>
                    </a:solidFill>
                  </a:tcPr>
                </a:tc>
                <a:tc>
                  <a:txBody>
                    <a:bodyPr/>
                    <a:lstStyle/>
                    <a:p>
                      <a:pPr algn="ctr"/>
                      <a:r>
                        <a:rPr lang="en-CA" sz="1800" b="1" dirty="0">
                          <a:latin typeface="Arial Narrow" panose="020B0606020202030204" pitchFamily="34" charset="0"/>
                        </a:rPr>
                        <a:t>Placebo</a:t>
                      </a:r>
                      <a:br>
                        <a:rPr lang="en-CA" sz="1800" b="1" dirty="0">
                          <a:latin typeface="Arial Narrow" panose="020B0606020202030204" pitchFamily="34" charset="0"/>
                        </a:rPr>
                      </a:br>
                      <a:r>
                        <a:rPr lang="en-CA" sz="1800" b="0" dirty="0">
                          <a:latin typeface="Arial Narrow" panose="020B0606020202030204" pitchFamily="34" charset="0"/>
                        </a:rPr>
                        <a:t>(N=147)</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AE2C4"/>
                    </a:solidFill>
                  </a:tcPr>
                </a:tc>
                <a:extLst>
                  <a:ext uri="{0D108BD9-81ED-4DB2-BD59-A6C34878D82A}">
                    <a16:rowId xmlns:a16="http://schemas.microsoft.com/office/drawing/2014/main" val="986509406"/>
                  </a:ext>
                </a:extLst>
              </a:tr>
              <a:tr h="684000">
                <a:tc>
                  <a:txBody>
                    <a:bodyPr/>
                    <a:lstStyle/>
                    <a:p>
                      <a:r>
                        <a:rPr lang="en-CA" sz="1800" dirty="0">
                          <a:latin typeface="Arial Narrow" panose="020B0606020202030204" pitchFamily="34" charset="0"/>
                        </a:rPr>
                        <a:t>Lumbar spine</a:t>
                      </a:r>
                      <a:r>
                        <a:rPr lang="en-CA" sz="1800" baseline="0" dirty="0">
                          <a:latin typeface="Arial Narrow" panose="020B0606020202030204" pitchFamily="34" charset="0"/>
                        </a:rPr>
                        <a:t> BMD</a:t>
                      </a:r>
                      <a:endParaRPr lang="en-CA" sz="1800" dirty="0">
                        <a:latin typeface="Arial Narrow" panose="020B0606020202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9F3"/>
                    </a:solidFill>
                  </a:tcPr>
                </a:tc>
                <a:tc>
                  <a:txBody>
                    <a:bodyPr/>
                    <a:lstStyle/>
                    <a:p>
                      <a:pPr algn="ctr"/>
                      <a:r>
                        <a:rPr lang="en-CA" sz="1800" dirty="0">
                          <a:latin typeface="Arial Narrow" panose="020B0606020202030204" pitchFamily="34" charset="0"/>
                        </a:rPr>
                        <a:t>5.9</a:t>
                      </a:r>
                      <a:r>
                        <a:rPr lang="en-CA" sz="1800" baseline="30000" dirty="0">
                          <a:latin typeface="Arial Narrow" panose="020B060602020203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p>
                      <a:pPr algn="ctr"/>
                      <a:r>
                        <a:rPr lang="en-CA" sz="1800" dirty="0">
                          <a:latin typeface="Arial Narrow" panose="020B0606020202030204" pitchFamily="34" charset="0"/>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extLst>
                  <a:ext uri="{0D108BD9-81ED-4DB2-BD59-A6C34878D82A}">
                    <a16:rowId xmlns:a16="http://schemas.microsoft.com/office/drawing/2014/main" val="81756907"/>
                  </a:ext>
                </a:extLst>
              </a:tr>
              <a:tr h="684000">
                <a:tc>
                  <a:txBody>
                    <a:bodyPr/>
                    <a:lstStyle/>
                    <a:p>
                      <a:r>
                        <a:rPr lang="en-CA" sz="1800" dirty="0">
                          <a:latin typeface="Arial Narrow" panose="020B0606020202030204" pitchFamily="34" charset="0"/>
                        </a:rPr>
                        <a:t>Femoral Neck BMD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9F3"/>
                    </a:solidFill>
                  </a:tcPr>
                </a:tc>
                <a:tc>
                  <a:txBody>
                    <a:bodyPr/>
                    <a:lstStyle/>
                    <a:p>
                      <a:pPr algn="ctr"/>
                      <a:r>
                        <a:rPr lang="en-CA" sz="1800" dirty="0">
                          <a:latin typeface="Arial Narrow" panose="020B0606020202030204" pitchFamily="34" charset="0"/>
                        </a:rPr>
                        <a:t>1.5</a:t>
                      </a:r>
                      <a:r>
                        <a:rPr lang="en-CA" sz="1800" baseline="30000" dirty="0">
                          <a:latin typeface="Arial Narrow" panose="020B060602020203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tc>
                  <a:txBody>
                    <a:bodyPr/>
                    <a:lstStyle/>
                    <a:p>
                      <a:pPr algn="ctr"/>
                      <a:r>
                        <a:rPr lang="en-CA" sz="1800" dirty="0">
                          <a:latin typeface="Arial Narrow" panose="020B0606020202030204" pitchFamily="34" charset="0"/>
                        </a:rPr>
                        <a:t>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extLst>
                  <a:ext uri="{0D108BD9-81ED-4DB2-BD59-A6C34878D82A}">
                    <a16:rowId xmlns:a16="http://schemas.microsoft.com/office/drawing/2014/main" val="3408704026"/>
                  </a:ext>
                </a:extLst>
              </a:tr>
              <a:tr h="684000">
                <a:tc>
                  <a:txBody>
                    <a:bodyPr/>
                    <a:lstStyle/>
                    <a:p>
                      <a:r>
                        <a:rPr lang="en-CA" sz="1800" dirty="0">
                          <a:latin typeface="Arial Narrow" panose="020B0606020202030204" pitchFamily="34" charset="0"/>
                        </a:rPr>
                        <a:t>Total Hip BMD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9F3"/>
                    </a:solidFill>
                  </a:tcPr>
                </a:tc>
                <a:tc>
                  <a:txBody>
                    <a:bodyPr/>
                    <a:lstStyle/>
                    <a:p>
                      <a:pPr algn="ctr"/>
                      <a:r>
                        <a:rPr lang="en-CA" sz="1800" dirty="0">
                          <a:latin typeface="Arial Narrow" panose="020B0606020202030204" pitchFamily="34" charset="0"/>
                        </a:rPr>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p>
                      <a:pPr algn="ctr"/>
                      <a:r>
                        <a:rPr lang="en-CA" sz="1800" dirty="0">
                          <a:latin typeface="Arial Narrow" panose="020B0606020202030204" pitchFamily="34" charset="0"/>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extLst>
                  <a:ext uri="{0D108BD9-81ED-4DB2-BD59-A6C34878D82A}">
                    <a16:rowId xmlns:a16="http://schemas.microsoft.com/office/drawing/2014/main" val="1545785357"/>
                  </a:ext>
                </a:extLst>
              </a:tr>
              <a:tr h="684000">
                <a:tc>
                  <a:txBody>
                    <a:bodyPr/>
                    <a:lstStyle/>
                    <a:p>
                      <a:pPr marL="0" algn="l" defTabSz="685800" rtl="0" eaLnBrk="1" latinLnBrk="0" hangingPunct="1"/>
                      <a:r>
                        <a:rPr lang="en-CA" sz="1800" kern="1200" dirty="0">
                          <a:solidFill>
                            <a:schemeClr val="tx1"/>
                          </a:solidFill>
                          <a:latin typeface="Arial Narrow" panose="020B0606020202030204" pitchFamily="34" charset="0"/>
                          <a:ea typeface="+mn-ea"/>
                          <a:cs typeface="+mn-cs"/>
                        </a:rPr>
                        <a:t>Trochanter BMD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9F3"/>
                    </a:solidFill>
                  </a:tcPr>
                </a:tc>
                <a:tc>
                  <a:txBody>
                    <a:bodyPr/>
                    <a:lstStyle/>
                    <a:p>
                      <a:pPr algn="ctr"/>
                      <a:r>
                        <a:rPr lang="en-CA" sz="1800" dirty="0">
                          <a:latin typeface="Arial Narrow" panose="020B0606020202030204" pitchFamily="34" charset="0"/>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40000"/>
                      </a:srgbClr>
                    </a:solidFill>
                  </a:tcPr>
                </a:tc>
                <a:tc>
                  <a:txBody>
                    <a:bodyPr/>
                    <a:lstStyle/>
                    <a:p>
                      <a:pPr algn="ctr"/>
                      <a:r>
                        <a:rPr lang="en-CA" sz="1800" dirty="0">
                          <a:latin typeface="Arial Narrow" panose="020B0606020202030204" pitchFamily="34" charset="0"/>
                        </a:rPr>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2C4">
                        <a:alpha val="40000"/>
                      </a:srgbClr>
                    </a:solidFill>
                  </a:tcPr>
                </a:tc>
                <a:extLst>
                  <a:ext uri="{0D108BD9-81ED-4DB2-BD59-A6C34878D82A}">
                    <a16:rowId xmlns:a16="http://schemas.microsoft.com/office/drawing/2014/main" val="2633707732"/>
                  </a:ext>
                </a:extLst>
              </a:tr>
              <a:tr h="684000">
                <a:tc>
                  <a:txBody>
                    <a:bodyPr/>
                    <a:lstStyle/>
                    <a:p>
                      <a:r>
                        <a:rPr lang="en-CA" sz="1800" dirty="0">
                          <a:latin typeface="Arial Narrow" panose="020B0606020202030204" pitchFamily="34" charset="0"/>
                        </a:rPr>
                        <a:t>Distal</a:t>
                      </a:r>
                      <a:r>
                        <a:rPr lang="en-CA" sz="1800" baseline="0" dirty="0">
                          <a:latin typeface="Arial Narrow" panose="020B0606020202030204" pitchFamily="34" charset="0"/>
                        </a:rPr>
                        <a:t> 1/3 radius BMD</a:t>
                      </a:r>
                      <a:endParaRPr lang="en-CA" sz="1800" dirty="0">
                        <a:latin typeface="Arial Narrow" panose="020B0606020202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F9F3"/>
                    </a:solidFill>
                  </a:tcPr>
                </a:tc>
                <a:tc>
                  <a:txBody>
                    <a:bodyPr/>
                    <a:lstStyle/>
                    <a:p>
                      <a:pPr algn="ctr"/>
                      <a:r>
                        <a:rPr lang="en-CA" sz="1800" dirty="0">
                          <a:latin typeface="Arial Narrow" panose="020B0606020202030204" pitchFamily="34" charset="0"/>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9B469">
                        <a:alpha val="60000"/>
                      </a:srgbClr>
                    </a:solidFill>
                  </a:tcPr>
                </a:tc>
                <a:tc>
                  <a:txBody>
                    <a:bodyPr/>
                    <a:lstStyle/>
                    <a:p>
                      <a:pPr algn="ctr"/>
                      <a:r>
                        <a:rPr lang="en-CA" sz="1800" dirty="0">
                          <a:latin typeface="Arial Narrow" panose="020B0606020202030204" pitchFamily="34" charset="0"/>
                        </a:rPr>
                        <a:t>-0.2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extLst>
                  <a:ext uri="{0D108BD9-81ED-4DB2-BD59-A6C34878D82A}">
                    <a16:rowId xmlns:a16="http://schemas.microsoft.com/office/drawing/2014/main" val="1903194716"/>
                  </a:ext>
                </a:extLst>
              </a:tr>
            </a:tbl>
          </a:graphicData>
        </a:graphic>
      </p:graphicFrame>
      <p:sp>
        <p:nvSpPr>
          <p:cNvPr id="10" name="Rectangle 26">
            <a:extLst>
              <a:ext uri="{FF2B5EF4-FFF2-40B4-BE49-F238E27FC236}">
                <a16:creationId xmlns:a16="http://schemas.microsoft.com/office/drawing/2014/main" id="{040192F6-9E54-4AD4-8D40-6887A274A8F2}"/>
              </a:ext>
            </a:extLst>
          </p:cNvPr>
          <p:cNvSpPr>
            <a:spLocks noChangeArrowheads="1"/>
          </p:cNvSpPr>
          <p:nvPr/>
        </p:nvSpPr>
        <p:spPr bwMode="auto">
          <a:xfrm>
            <a:off x="580572" y="1397221"/>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Mean Percent Change in BMD from Baseline to Endpoint in Men with Primary Hypogonadal OP Treated for a Median of 10 months </a:t>
            </a:r>
          </a:p>
        </p:txBody>
      </p:sp>
    </p:spTree>
    <p:extLst>
      <p:ext uri="{BB962C8B-B14F-4D97-AF65-F5344CB8AC3E}">
        <p14:creationId xmlns:p14="http://schemas.microsoft.com/office/powerpoint/2010/main" val="180936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EAE2C4"/>
              </a:gs>
              <a:gs pos="100000">
                <a:srgbClr val="F7F4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1323439"/>
          </a:xfrm>
          <a:prstGeom prst="rect">
            <a:avLst/>
          </a:prstGeom>
        </p:spPr>
        <p:txBody>
          <a:bodyPr wrap="square">
            <a:spAutoFit/>
          </a:bodyPr>
          <a:lstStyle/>
          <a:p>
            <a:pPr lvl="0" defTabSz="342991">
              <a:defRPr/>
            </a:pPr>
            <a:r>
              <a:rPr lang="en-US" sz="4000" b="1" dirty="0">
                <a:solidFill>
                  <a:srgbClr val="A16040"/>
                </a:solidFill>
                <a:latin typeface="Arial Narrow" panose="020B0606020202030204" pitchFamily="34" charset="0"/>
              </a:rPr>
              <a:t>Program Development</a:t>
            </a:r>
            <a:br>
              <a:rPr lang="en-US" sz="4000" b="1" dirty="0">
                <a:solidFill>
                  <a:srgbClr val="A16040"/>
                </a:solidFill>
                <a:latin typeface="Arial Narrow" panose="020B0606020202030204" pitchFamily="34" charset="0"/>
              </a:rPr>
            </a:br>
            <a:endParaRPr lang="en-US" sz="4000" b="1" dirty="0">
              <a:solidFill>
                <a:srgbClr val="A16040"/>
              </a:solidFill>
              <a:latin typeface="Arial Narrow" panose="020B0606020202030204" pitchFamily="34" charset="0"/>
            </a:endParaRP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
        <p:nvSpPr>
          <p:cNvPr id="8" name="Content Placeholder 2">
            <a:extLst>
              <a:ext uri="{FF2B5EF4-FFF2-40B4-BE49-F238E27FC236}">
                <a16:creationId xmlns:a16="http://schemas.microsoft.com/office/drawing/2014/main" id="{933F5AED-EEB3-4AE4-8351-EFE790BA3CBD}"/>
              </a:ext>
            </a:extLst>
          </p:cNvPr>
          <p:cNvSpPr txBox="1">
            <a:spLocks/>
          </p:cNvSpPr>
          <p:nvPr/>
        </p:nvSpPr>
        <p:spPr>
          <a:xfrm>
            <a:off x="1294804" y="1778639"/>
            <a:ext cx="7823832" cy="18895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b="1" dirty="0">
                <a:solidFill>
                  <a:schemeClr val="tx1">
                    <a:lumMod val="65000"/>
                    <a:lumOff val="35000"/>
                  </a:schemeClr>
                </a:solidFill>
                <a:latin typeface="Arial Narrow" panose="020B0606020202030204" pitchFamily="34" charset="0"/>
                <a:ea typeface="Calibri"/>
                <a:cs typeface="Lato"/>
              </a:rPr>
              <a:t>This program was planned by the Canadian Centre for Professional Development in Health and Medicine, a not-for-profit academic organization to achieve scientific integrity, objectivity, and balance. </a:t>
            </a:r>
          </a:p>
        </p:txBody>
      </p:sp>
      <p:sp>
        <p:nvSpPr>
          <p:cNvPr id="10" name="Rectangle 9">
            <a:extLst>
              <a:ext uri="{FF2B5EF4-FFF2-40B4-BE49-F238E27FC236}">
                <a16:creationId xmlns:a16="http://schemas.microsoft.com/office/drawing/2014/main" id="{F9167939-A6BF-4A38-8432-B6BBC2E9172A}"/>
              </a:ext>
            </a:extLst>
          </p:cNvPr>
          <p:cNvSpPr/>
          <p:nvPr/>
        </p:nvSpPr>
        <p:spPr>
          <a:xfrm>
            <a:off x="1269440" y="5296529"/>
            <a:ext cx="7849196" cy="338554"/>
          </a:xfrm>
          <a:prstGeom prst="rect">
            <a:avLst/>
          </a:prstGeom>
        </p:spPr>
        <p:txBody>
          <a:bodyPr wrap="square">
            <a:spAutoFit/>
          </a:bodyPr>
          <a:lstStyle/>
          <a:p>
            <a:pPr algn="ctr"/>
            <a:r>
              <a:rPr lang="en-CA" sz="1600" b="1" dirty="0">
                <a:solidFill>
                  <a:srgbClr val="A16040"/>
                </a:solidFill>
                <a:latin typeface="Arial Narrow" panose="020B0606020202030204" pitchFamily="34" charset="0"/>
                <a:cs typeface="Lato"/>
              </a:rPr>
              <a:t>This program has received an educational grant and in-kind support from Amgen Canada</a:t>
            </a:r>
          </a:p>
        </p:txBody>
      </p:sp>
      <p:pic>
        <p:nvPicPr>
          <p:cNvPr id="11" name="Picture 10" descr="A screenshot of a cell phone&#10;&#10;Description generated with high confidence">
            <a:extLst>
              <a:ext uri="{FF2B5EF4-FFF2-40B4-BE49-F238E27FC236}">
                <a16:creationId xmlns:a16="http://schemas.microsoft.com/office/drawing/2014/main" id="{3F200623-C5F2-438D-8979-DDA2207C8570}"/>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3678546" y="3569214"/>
            <a:ext cx="3056348" cy="1685904"/>
          </a:xfrm>
          <a:prstGeom prst="rect">
            <a:avLst/>
          </a:prstGeom>
        </p:spPr>
      </p:pic>
    </p:spTree>
    <p:extLst>
      <p:ext uri="{BB962C8B-B14F-4D97-AF65-F5344CB8AC3E}">
        <p14:creationId xmlns:p14="http://schemas.microsoft.com/office/powerpoint/2010/main" val="4145185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person wearing a suit and tie&#10;&#10;Description generated with very high confidence">
            <a:extLst>
              <a:ext uri="{FF2B5EF4-FFF2-40B4-BE49-F238E27FC236}">
                <a16:creationId xmlns:a16="http://schemas.microsoft.com/office/drawing/2014/main" id="{6E7B4FD9-1129-4117-A4C5-70ED01E2DCA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9822" y="-576478"/>
            <a:ext cx="4023360" cy="6035040"/>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2564465"/>
            <a:ext cx="5491986" cy="3047404"/>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9810" y="2143993"/>
            <a:ext cx="2602289"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Follow-up visit post recent hip fracture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History of COPD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Previous smoker </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9810" y="3277136"/>
            <a:ext cx="2307464"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Noted height loss (3 cm)</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Esophageal abnormalities due to GERD</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T-score: -2.4</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625722"/>
            <a:ext cx="220597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LABA/LAMA</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Statin</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PPI</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832256"/>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745" y="4908215"/>
              <a:ext cx="560861" cy="560861"/>
            </a:xfrm>
            <a:prstGeom prst="rect">
              <a:avLst/>
            </a:prstGeom>
          </p:spPr>
        </p:pic>
      </p:grpSp>
      <p:sp>
        <p:nvSpPr>
          <p:cNvPr id="40" name="TextBox 39">
            <a:extLst>
              <a:ext uri="{FF2B5EF4-FFF2-40B4-BE49-F238E27FC236}">
                <a16:creationId xmlns:a16="http://schemas.microsoft.com/office/drawing/2014/main" id="{876058FE-5E3B-47D9-A6B2-C26C05FB776C}"/>
              </a:ext>
            </a:extLst>
          </p:cNvPr>
          <p:cNvSpPr txBox="1"/>
          <p:nvPr/>
        </p:nvSpPr>
        <p:spPr>
          <a:xfrm>
            <a:off x="5935897" y="229430"/>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49" name="Rectangle 48">
            <a:extLst>
              <a:ext uri="{FF2B5EF4-FFF2-40B4-BE49-F238E27FC236}">
                <a16:creationId xmlns:a16="http://schemas.microsoft.com/office/drawing/2014/main" id="{BE5A237F-A1B9-4A64-A0DD-0A0B75837D9E}"/>
              </a:ext>
            </a:extLst>
          </p:cNvPr>
          <p:cNvSpPr/>
          <p:nvPr/>
        </p:nvSpPr>
        <p:spPr>
          <a:xfrm>
            <a:off x="5226627" y="2913053"/>
            <a:ext cx="3764817"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factors would guide your choice for OP therapy for James?</a:t>
            </a:r>
          </a:p>
        </p:txBody>
      </p:sp>
      <p:pic>
        <p:nvPicPr>
          <p:cNvPr id="47" name="Graphic 46" descr="Customer review RTL">
            <a:extLst>
              <a:ext uri="{FF2B5EF4-FFF2-40B4-BE49-F238E27FC236}">
                <a16:creationId xmlns:a16="http://schemas.microsoft.com/office/drawing/2014/main" id="{486457A2-3972-4DE3-B353-9E5673C87D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6568" y="2819936"/>
            <a:ext cx="756000" cy="756000"/>
          </a:xfrm>
          <a:prstGeom prst="rect">
            <a:avLst/>
          </a:prstGeom>
        </p:spPr>
      </p:pic>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1728" y="4653456"/>
            <a:ext cx="756000" cy="7560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5226627" y="4736727"/>
            <a:ext cx="3751702"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therapy would you start James on?</a:t>
            </a:r>
          </a:p>
        </p:txBody>
      </p:sp>
      <p:sp>
        <p:nvSpPr>
          <p:cNvPr id="31" name="Rectangle 30">
            <a:extLst>
              <a:ext uri="{FF2B5EF4-FFF2-40B4-BE49-F238E27FC236}">
                <a16:creationId xmlns:a16="http://schemas.microsoft.com/office/drawing/2014/main" id="{7DA37514-4396-4F0A-B878-C39674928E11}"/>
              </a:ext>
            </a:extLst>
          </p:cNvPr>
          <p:cNvSpPr/>
          <p:nvPr/>
        </p:nvSpPr>
        <p:spPr>
          <a:xfrm>
            <a:off x="5226627" y="3853647"/>
            <a:ext cx="3764817"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How would you address adherence with BPs?</a:t>
            </a:r>
          </a:p>
        </p:txBody>
      </p:sp>
      <p:pic>
        <p:nvPicPr>
          <p:cNvPr id="32" name="Graphic 31" descr="Customer review RTL">
            <a:extLst>
              <a:ext uri="{FF2B5EF4-FFF2-40B4-BE49-F238E27FC236}">
                <a16:creationId xmlns:a16="http://schemas.microsoft.com/office/drawing/2014/main" id="{FF0A24F0-F945-4265-8B3F-AC346FAD26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60909" y="3767799"/>
            <a:ext cx="756000" cy="756000"/>
          </a:xfrm>
          <a:prstGeom prst="rect">
            <a:avLst/>
          </a:prstGeom>
        </p:spPr>
      </p:pic>
    </p:spTree>
    <p:extLst>
      <p:ext uri="{BB962C8B-B14F-4D97-AF65-F5344CB8AC3E}">
        <p14:creationId xmlns:p14="http://schemas.microsoft.com/office/powerpoint/2010/main" val="683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P spid="31"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Men are at high fracture risk, similar to women with the same risk factors</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Men have a higher mortality risk than women after hip fracture </a:t>
            </a:r>
          </a:p>
          <a:p>
            <a:pPr marL="514350" marR="0" lvl="1" indent="-514350" algn="l" defTabSz="457200" rtl="0" eaLnBrk="1" fontAlgn="auto" latinLnBrk="0" hangingPunct="1">
              <a:lnSpc>
                <a:spcPct val="150000"/>
              </a:lnSpc>
              <a:spcBef>
                <a:spcPts val="0"/>
              </a:spcBef>
              <a:spcAft>
                <a:spcPts val="600"/>
              </a:spcAft>
              <a:buClr>
                <a:srgbClr val="C18567"/>
              </a:buClr>
              <a:buSzTx/>
              <a:buFont typeface="+mj-lt"/>
              <a:buAutoNum type="arabicPeriod"/>
              <a:tabLst/>
              <a:defRPr/>
            </a:pPr>
            <a:r>
              <a:rPr kumimoji="0" lang="en-CA" sz="2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Treatment for men is the same as for women</a:t>
            </a:r>
          </a:p>
          <a:p>
            <a:pPr marL="514350" marR="0" lvl="1" indent="-514350" algn="l" defTabSz="457200" rtl="0" eaLnBrk="1" fontAlgn="auto" latinLnBrk="0" hangingPunct="1">
              <a:lnSpc>
                <a:spcPct val="150000"/>
              </a:lnSpc>
              <a:spcBef>
                <a:spcPts val="0"/>
              </a:spcBef>
              <a:spcAft>
                <a:spcPts val="600"/>
              </a:spcAft>
              <a:buClr>
                <a:srgbClr val="C18567"/>
              </a:buClr>
              <a:buSzTx/>
              <a:buFont typeface="+mj-lt"/>
              <a:buAutoNum type="arabicPeriod"/>
              <a:tabLst/>
              <a:defRPr/>
            </a:pPr>
            <a:r>
              <a:rPr kumimoji="0" lang="en-CA" sz="2800" b="1" i="0" u="sng" strike="noStrike" kern="1200" cap="none" spc="0" normalizeH="0" baseline="0" noProof="0" dirty="0">
                <a:ln>
                  <a:noFill/>
                </a:ln>
                <a:solidFill>
                  <a:srgbClr val="B47F74"/>
                </a:solidFill>
                <a:effectLst/>
                <a:uLnTx/>
                <a:uFillTx/>
                <a:latin typeface="Arial Narrow" panose="020B0606020202030204" pitchFamily="34" charset="0"/>
                <a:ea typeface="+mn-ea"/>
              </a:rPr>
              <a:t>For men we have to think of it!...It is not spontaneous</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1" y="5046827"/>
            <a:ext cx="2724004" cy="2043003"/>
          </a:xfrm>
          <a:prstGeom prst="rect">
            <a:avLst/>
          </a:prstGeom>
        </p:spPr>
      </p:pic>
      <p:pic>
        <p:nvPicPr>
          <p:cNvPr id="9" name="Graphic 8" descr="Circle with right arrow">
            <a:hlinkClick r:id="rId5" action="ppaction://hlinksldjump"/>
            <a:extLst>
              <a:ext uri="{FF2B5EF4-FFF2-40B4-BE49-F238E27FC236}">
                <a16:creationId xmlns:a16="http://schemas.microsoft.com/office/drawing/2014/main" id="{878E5E01-1CC5-4B30-A9F2-62FBFB0F92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2500" y="6418812"/>
            <a:ext cx="432000" cy="432000"/>
          </a:xfrm>
          <a:prstGeom prst="rect">
            <a:avLst/>
          </a:prstGeom>
        </p:spPr>
      </p:pic>
    </p:spTree>
    <p:extLst>
      <p:ext uri="{BB962C8B-B14F-4D97-AF65-F5344CB8AC3E}">
        <p14:creationId xmlns:p14="http://schemas.microsoft.com/office/powerpoint/2010/main" val="25700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0"/>
                                  </p:iterate>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0"/>
                                  </p:iterate>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5</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092378"/>
            <a:ext cx="5611230" cy="2583400"/>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Do patients on glucocorticoid require osteoporosis pharmacotherapy?</a:t>
            </a:r>
          </a:p>
        </p:txBody>
      </p:sp>
    </p:spTree>
    <p:extLst>
      <p:ext uri="{BB962C8B-B14F-4D97-AF65-F5344CB8AC3E}">
        <p14:creationId xmlns:p14="http://schemas.microsoft.com/office/powerpoint/2010/main" val="1678139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975468"/>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impact of co-morbidities on the risk profile of patients with osteoporosis</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3476240"/>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why glucocorticoid treatment is associated with bone loss and increased fracture risk</a:t>
            </a:r>
          </a:p>
        </p:txBody>
      </p:sp>
      <p:sp>
        <p:nvSpPr>
          <p:cNvPr id="66" name="Rectangle 65">
            <a:extLst>
              <a:ext uri="{FF2B5EF4-FFF2-40B4-BE49-F238E27FC236}">
                <a16:creationId xmlns:a16="http://schemas.microsoft.com/office/drawing/2014/main" id="{1DFCE6F9-B665-46F0-9FBE-1AA845F594E0}"/>
              </a:ext>
            </a:extLst>
          </p:cNvPr>
          <p:cNvSpPr/>
          <p:nvPr/>
        </p:nvSpPr>
        <p:spPr>
          <a:xfrm>
            <a:off x="1811824" y="4978040"/>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Mitigate the impact of medication-related factors which may increase the risk of bone loss and fragility fractures</a:t>
            </a:r>
          </a:p>
        </p:txBody>
      </p:sp>
    </p:spTree>
    <p:extLst>
      <p:ext uri="{BB962C8B-B14F-4D97-AF65-F5344CB8AC3E}">
        <p14:creationId xmlns:p14="http://schemas.microsoft.com/office/powerpoint/2010/main" val="604731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1848360"/>
            <a:ext cx="8651631" cy="757130"/>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4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Do patients on glucocorticoid require osteoporosis pharmacotherapy?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5</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019716"/>
            <a:ext cx="8340969" cy="1975028"/>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18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Patients initiating long-term high dose glucocorticoid therapy (≥ 7.5 mg prednisone or equivalent daily for at least three months cumulative therapy in the previous year*) require osteoporosis prophylaxis of bone loss. FRAX may underestimate fracture risk in patients on high dose glucocorticoid and strong consideration should be given to early initiation of antiresorptive therapy to prevent the initial bone loss which occurs with glucocorticoid therapy.</a:t>
            </a:r>
          </a:p>
        </p:txBody>
      </p:sp>
      <p:sp>
        <p:nvSpPr>
          <p:cNvPr id="2" name="Rectangle 1">
            <a:extLst>
              <a:ext uri="{FF2B5EF4-FFF2-40B4-BE49-F238E27FC236}">
                <a16:creationId xmlns:a16="http://schemas.microsoft.com/office/drawing/2014/main" id="{4C96BA54-C826-4250-AB19-5790F8BA6282}"/>
              </a:ext>
            </a:extLst>
          </p:cNvPr>
          <p:cNvSpPr/>
          <p:nvPr/>
        </p:nvSpPr>
        <p:spPr>
          <a:xfrm>
            <a:off x="0" y="6553511"/>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2010 </a:t>
            </a:r>
            <a:r>
              <a:rPr kumimoji="0" lang="fr-CA" sz="9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Clinical</a:t>
            </a: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Practice Guidelines </a:t>
            </a:r>
            <a:r>
              <a:rPr kumimoji="0" lang="fr-CA" sz="9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from</a:t>
            </a: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9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Osteoporosis</a:t>
            </a:r>
            <a:r>
              <a:rPr kumimoji="0" lang="fr-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Canada</a:t>
            </a:r>
            <a:r>
              <a:rPr kumimoji="0" lang="nl-NL"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77712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A person wearing a suit and tie&#10;&#10;Description generated with very high confidence">
            <a:extLst>
              <a:ext uri="{FF2B5EF4-FFF2-40B4-BE49-F238E27FC236}">
                <a16:creationId xmlns:a16="http://schemas.microsoft.com/office/drawing/2014/main" id="{683CA17F-D352-4811-A436-8A6956D0119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6438790" y="-608989"/>
            <a:ext cx="3308960" cy="496344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2564465"/>
            <a:ext cx="5491986" cy="3047404"/>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9811" y="2236520"/>
            <a:ext cx="2307464"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Recent complaints of severe back pain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Polymyalgia Rheumatica (PMR)</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8043" y="3460019"/>
            <a:ext cx="230746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Noted height loss (3 cm)</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T-score: -2.8</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783569"/>
            <a:ext cx="2205974"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Prednisone 15 mg/day for 5 months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PPI</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832256"/>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8745" y="4908215"/>
              <a:ext cx="560861" cy="560861"/>
            </a:xfrm>
            <a:prstGeom prst="rect">
              <a:avLst/>
            </a:prstGeom>
          </p:spPr>
        </p:pic>
      </p:grpSp>
      <p:sp>
        <p:nvSpPr>
          <p:cNvPr id="40" name="TextBox 39">
            <a:extLst>
              <a:ext uri="{FF2B5EF4-FFF2-40B4-BE49-F238E27FC236}">
                <a16:creationId xmlns:a16="http://schemas.microsoft.com/office/drawing/2014/main" id="{876058FE-5E3B-47D9-A6B2-C26C05FB776C}"/>
              </a:ext>
            </a:extLst>
          </p:cNvPr>
          <p:cNvSpPr txBox="1"/>
          <p:nvPr/>
        </p:nvSpPr>
        <p:spPr>
          <a:xfrm>
            <a:off x="5576668" y="590151"/>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70 </a:t>
            </a:r>
            <a:r>
              <a:rPr kumimoji="0" lang="en-US"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49" name="Rectangle 48">
            <a:extLst>
              <a:ext uri="{FF2B5EF4-FFF2-40B4-BE49-F238E27FC236}">
                <a16:creationId xmlns:a16="http://schemas.microsoft.com/office/drawing/2014/main" id="{BE5A237F-A1B9-4A64-A0DD-0A0B75837D9E}"/>
              </a:ext>
            </a:extLst>
          </p:cNvPr>
          <p:cNvSpPr/>
          <p:nvPr/>
        </p:nvSpPr>
        <p:spPr>
          <a:xfrm>
            <a:off x="5259439" y="2786473"/>
            <a:ext cx="3764817"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are your current strategies for assessing fracture risk in patients on glucocorticoid therapy?</a:t>
            </a:r>
          </a:p>
        </p:txBody>
      </p:sp>
      <p:pic>
        <p:nvPicPr>
          <p:cNvPr id="47" name="Graphic 46" descr="Customer review RTL">
            <a:extLst>
              <a:ext uri="{FF2B5EF4-FFF2-40B4-BE49-F238E27FC236}">
                <a16:creationId xmlns:a16="http://schemas.microsoft.com/office/drawing/2014/main" id="{486457A2-3972-4DE3-B353-9E5673C87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6568" y="2819936"/>
            <a:ext cx="914400" cy="914400"/>
          </a:xfrm>
          <a:prstGeom prst="rect">
            <a:avLst/>
          </a:prstGeom>
        </p:spPr>
      </p:pic>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1574" y="4290574"/>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5294136" y="4441351"/>
            <a:ext cx="3751702"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Would you treat Ken for Glucocorticoid induced bone loss? </a:t>
            </a:r>
          </a:p>
        </p:txBody>
      </p:sp>
    </p:spTree>
    <p:extLst>
      <p:ext uri="{BB962C8B-B14F-4D97-AF65-F5344CB8AC3E}">
        <p14:creationId xmlns:p14="http://schemas.microsoft.com/office/powerpoint/2010/main" val="12445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1" y="77456"/>
            <a:ext cx="7814387" cy="1046440"/>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Long-Term GIOP Causes Osteoporotic Fractures in 30% - 50% of Treated Adult Patients</a:t>
            </a:r>
            <a:r>
              <a:rPr kumimoji="0" lang="en-US" sz="31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1</a:t>
            </a:r>
            <a:endParaRPr kumimoji="0" lang="en-US" sz="31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nl-NL"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*With prednisone equivalent doses of 10–12 mg/day for &gt; 3 months in the past year.</a:t>
            </a:r>
            <a:endPar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Amiche</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MA et al. </a:t>
            </a:r>
            <a:r>
              <a:rPr kumimoji="0" lang="en-US" sz="8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2016;27: 1709–1718;</a:t>
            </a:r>
            <a:r>
              <a:rPr kumimoji="0" lang="en-US"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 </a:t>
            </a:r>
            <a:r>
              <a:rPr kumimoji="0" lang="en-US" altLang="en-US"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Mazziotti</a:t>
            </a:r>
            <a:r>
              <a:rPr kumimoji="0" lang="en-US"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G, et al. </a:t>
            </a:r>
            <a:r>
              <a:rPr kumimoji="0" lang="en-US" alt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Am J Med</a:t>
            </a:r>
            <a:r>
              <a:rPr kumimoji="0" lang="en-US"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2010;123, 877-884; 3. Diez-Perez A, et al. </a:t>
            </a:r>
            <a:r>
              <a:rPr kumimoji="0" lang="de-DE"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Bone.2011;49, 493-498; 4. Buehring B, et al. </a:t>
            </a:r>
            <a:r>
              <a:rPr kumimoji="0" lang="de-DE" alt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Allergy Clin Immunol</a:t>
            </a:r>
            <a:r>
              <a:rPr kumimoji="0" lang="de-DE"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.2013;132, 1019-1030; 5. van Staa TP, et al. </a:t>
            </a:r>
            <a:r>
              <a:rPr kumimoji="0" lang="de-DE" alt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Osteoporos Int</a:t>
            </a:r>
            <a:r>
              <a:rPr kumimoji="0" lang="de-DE" alt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2002;13, 777-787. </a:t>
            </a:r>
            <a:endPar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3">
            <a:extLst>
              <a:ext uri="{FF2B5EF4-FFF2-40B4-BE49-F238E27FC236}">
                <a16:creationId xmlns:a16="http://schemas.microsoft.com/office/drawing/2014/main" id="{E8042C47-CD16-47A3-8991-9612D85ECB9A}"/>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GIOP is the most common form of secondary osteoporosis</a:t>
            </a:r>
            <a:r>
              <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An estimated 3.6% of Canadian postmenopausal women currently take oral glucocorticoids</a:t>
            </a:r>
            <a:r>
              <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3</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7-fold higher hip fracture risk</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4* </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17-fold higher vertebral fracture risk</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4*</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Risk independent of underlying disease, age, and gender</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5</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Morbidity, mortality, and healthcare costs</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4</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Decreased quality of life</a:t>
            </a:r>
            <a:r>
              <a:rPr kumimoji="0" lang="en-CA"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4</a:t>
            </a: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675124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8342"/>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GIOP Associated with Reduced Bone Formation</a:t>
            </a:r>
            <a:r>
              <a:rPr kumimoji="0" lang="en-US" sz="36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1</a:t>
            </a:r>
            <a:endParaRPr kumimoji="0" lang="en-US" sz="3600" b="1" i="0" u="none" strike="noStrike" kern="1200" cap="none" spc="0" normalizeH="0" baseline="30000" noProof="0" dirty="0">
              <a:ln>
                <a:noFill/>
              </a:ln>
              <a:solidFill>
                <a:srgbClr val="392217"/>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Khosla S</a:t>
            </a:r>
            <a:r>
              <a:rPr kumimoji="0" 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Endocrinology</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2001;142:5050-3.; 2. </a:t>
            </a:r>
            <a:r>
              <a:rPr kumimoji="0" lang="en-US"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Amiche</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MA et al. </a:t>
            </a:r>
            <a:r>
              <a:rPr kumimoji="0" lang="en-US" sz="8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US"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2016;27:1709–1718. </a:t>
            </a:r>
            <a:endPar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3">
            <a:extLst>
              <a:ext uri="{FF2B5EF4-FFF2-40B4-BE49-F238E27FC236}">
                <a16:creationId xmlns:a16="http://schemas.microsoft.com/office/drawing/2014/main" id="{E8042C47-CD16-47A3-8991-9612D85ECB9A}"/>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GIOP causes biphasic bone loss:</a:t>
            </a:r>
            <a:r>
              <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Rapid bone loss of up to 12% during the first 12 months of GC treatment</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Followed by slower bone loss of 2-3% annually</a:t>
            </a:r>
          </a:p>
          <a:p>
            <a:pPr marL="457200" marR="0" lvl="1" indent="0" algn="l" defTabSz="457200" rtl="0" eaLnBrk="1" fontAlgn="auto" latinLnBrk="0" hangingPunct="1">
              <a:lnSpc>
                <a:spcPct val="100000"/>
              </a:lnSpc>
              <a:spcBef>
                <a:spcPts val="0"/>
              </a:spcBef>
              <a:spcAft>
                <a:spcPts val="1000"/>
              </a:spcAft>
              <a:buClr>
                <a:srgbClr val="B47F74"/>
              </a:buClr>
              <a:buSzTx/>
              <a:buFont typeface="Arial"/>
              <a:buNone/>
              <a:tabLst/>
              <a:defRPr/>
            </a:pPr>
            <a:endParaRPr kumimoji="0" lang="en-US" sz="11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Glucocorticoids induce: </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Stimulators of osteoclast differentiation and increasing bone resorption</a:t>
            </a:r>
            <a:r>
              <a:rPr kumimoji="0" lang="en-US"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Inhibitors of bone formation and stimulate the differentiation of osteoblast precursors toward adipogenesis</a:t>
            </a:r>
            <a:r>
              <a:rPr kumimoji="0" lang="en-US" sz="24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51850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27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8342"/>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Glucocorticoid-Induced Osteoporosis</a:t>
            </a:r>
            <a:b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2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Risk of Vertebral Fracture Stratified By Dose</a:t>
            </a:r>
            <a:endParaRPr kumimoji="0" lang="en-US" sz="3600" b="1" i="0" u="none" strike="noStrike" kern="1200" cap="none" spc="0" normalizeH="0" baseline="3000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van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Staa</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TP</a:t>
            </a:r>
            <a:r>
              <a:rPr kumimoji="0" lang="en-CA"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CA" sz="8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8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2002:13;777-787.</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45" name="Straight Connector 44">
            <a:extLst>
              <a:ext uri="{FF2B5EF4-FFF2-40B4-BE49-F238E27FC236}">
                <a16:creationId xmlns:a16="http://schemas.microsoft.com/office/drawing/2014/main" id="{FA07E1BC-B724-47C9-B758-62FF1AF8E432}"/>
              </a:ext>
            </a:extLst>
          </p:cNvPr>
          <p:cNvCxnSpPr>
            <a:cxnSpLocks/>
          </p:cNvCxnSpPr>
          <p:nvPr/>
        </p:nvCxnSpPr>
        <p:spPr>
          <a:xfrm>
            <a:off x="1182274" y="2405079"/>
            <a:ext cx="0" cy="2913921"/>
          </a:xfrm>
          <a:prstGeom prst="line">
            <a:avLst/>
          </a:prstGeom>
          <a:noFill/>
          <a:ln w="25400" cap="flat" cmpd="sng" algn="ctr">
            <a:solidFill>
              <a:sysClr val="windowText" lastClr="000000"/>
            </a:solidFill>
            <a:prstDash val="solid"/>
          </a:ln>
          <a:effectLst/>
        </p:spPr>
      </p:cxnSp>
      <p:cxnSp>
        <p:nvCxnSpPr>
          <p:cNvPr id="46" name="Straight Connector 45">
            <a:extLst>
              <a:ext uri="{FF2B5EF4-FFF2-40B4-BE49-F238E27FC236}">
                <a16:creationId xmlns:a16="http://schemas.microsoft.com/office/drawing/2014/main" id="{4B4AC917-AA3B-4DC0-ADEB-0684C21CBBA1}"/>
              </a:ext>
            </a:extLst>
          </p:cNvPr>
          <p:cNvCxnSpPr>
            <a:cxnSpLocks/>
          </p:cNvCxnSpPr>
          <p:nvPr/>
        </p:nvCxnSpPr>
        <p:spPr>
          <a:xfrm>
            <a:off x="1103543" y="5235180"/>
            <a:ext cx="7606115" cy="0"/>
          </a:xfrm>
          <a:prstGeom prst="line">
            <a:avLst/>
          </a:prstGeom>
          <a:noFill/>
          <a:ln w="25400" cap="flat" cmpd="sng" algn="ctr">
            <a:solidFill>
              <a:sysClr val="windowText" lastClr="000000"/>
            </a:solidFill>
            <a:prstDash val="solid"/>
          </a:ln>
          <a:effectLst/>
        </p:spPr>
      </p:cxnSp>
      <p:sp>
        <p:nvSpPr>
          <p:cNvPr id="47" name="TextBox 46">
            <a:extLst>
              <a:ext uri="{FF2B5EF4-FFF2-40B4-BE49-F238E27FC236}">
                <a16:creationId xmlns:a16="http://schemas.microsoft.com/office/drawing/2014/main" id="{869D420C-2AA6-4185-861D-079AB5FA5E0A}"/>
              </a:ext>
            </a:extLst>
          </p:cNvPr>
          <p:cNvSpPr txBox="1"/>
          <p:nvPr/>
        </p:nvSpPr>
        <p:spPr>
          <a:xfrm>
            <a:off x="694753" y="2563257"/>
            <a:ext cx="408790"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a:t>
            </a:r>
          </a:p>
        </p:txBody>
      </p:sp>
      <p:sp>
        <p:nvSpPr>
          <p:cNvPr id="48" name="TextBox 47">
            <a:extLst>
              <a:ext uri="{FF2B5EF4-FFF2-40B4-BE49-F238E27FC236}">
                <a16:creationId xmlns:a16="http://schemas.microsoft.com/office/drawing/2014/main" id="{943ABE55-F1C3-4C77-907F-D97627871104}"/>
              </a:ext>
            </a:extLst>
          </p:cNvPr>
          <p:cNvSpPr txBox="1"/>
          <p:nvPr/>
        </p:nvSpPr>
        <p:spPr>
          <a:xfrm>
            <a:off x="694753" y="2300148"/>
            <a:ext cx="408790"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p:txBody>
      </p:sp>
      <p:sp>
        <p:nvSpPr>
          <p:cNvPr id="49" name="TextBox 48">
            <a:extLst>
              <a:ext uri="{FF2B5EF4-FFF2-40B4-BE49-F238E27FC236}">
                <a16:creationId xmlns:a16="http://schemas.microsoft.com/office/drawing/2014/main" id="{605F13EF-E1CD-483D-9E64-66C3149782D6}"/>
              </a:ext>
            </a:extLst>
          </p:cNvPr>
          <p:cNvSpPr txBox="1"/>
          <p:nvPr/>
        </p:nvSpPr>
        <p:spPr>
          <a:xfrm>
            <a:off x="694753" y="3813254"/>
            <a:ext cx="408790"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0.5</a:t>
            </a:r>
          </a:p>
        </p:txBody>
      </p:sp>
      <p:sp>
        <p:nvSpPr>
          <p:cNvPr id="50" name="TextBox 49">
            <a:extLst>
              <a:ext uri="{FF2B5EF4-FFF2-40B4-BE49-F238E27FC236}">
                <a16:creationId xmlns:a16="http://schemas.microsoft.com/office/drawing/2014/main" id="{0C9971A2-0D8E-4CCF-87B3-CD77280295E2}"/>
              </a:ext>
            </a:extLst>
          </p:cNvPr>
          <p:cNvSpPr txBox="1"/>
          <p:nvPr/>
        </p:nvSpPr>
        <p:spPr>
          <a:xfrm>
            <a:off x="694753" y="5096680"/>
            <a:ext cx="408790"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52" name="TextBox 51">
            <a:extLst>
              <a:ext uri="{FF2B5EF4-FFF2-40B4-BE49-F238E27FC236}">
                <a16:creationId xmlns:a16="http://schemas.microsoft.com/office/drawing/2014/main" id="{14E3234A-6B60-4F29-B120-6945C92832D1}"/>
              </a:ext>
            </a:extLst>
          </p:cNvPr>
          <p:cNvSpPr txBox="1"/>
          <p:nvPr/>
        </p:nvSpPr>
        <p:spPr>
          <a:xfrm>
            <a:off x="1298002" y="5281275"/>
            <a:ext cx="93719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 year before</a:t>
            </a:r>
          </a:p>
        </p:txBody>
      </p:sp>
      <p:sp>
        <p:nvSpPr>
          <p:cNvPr id="54" name="TextBox 53">
            <a:extLst>
              <a:ext uri="{FF2B5EF4-FFF2-40B4-BE49-F238E27FC236}">
                <a16:creationId xmlns:a16="http://schemas.microsoft.com/office/drawing/2014/main" id="{90757817-64A2-46C6-8E58-7CB2CBDB0285}"/>
              </a:ext>
            </a:extLst>
          </p:cNvPr>
          <p:cNvSpPr txBox="1"/>
          <p:nvPr/>
        </p:nvSpPr>
        <p:spPr>
          <a:xfrm>
            <a:off x="3757343" y="5281275"/>
            <a:ext cx="93719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0-3</a:t>
            </a:r>
          </a:p>
        </p:txBody>
      </p:sp>
      <p:sp>
        <p:nvSpPr>
          <p:cNvPr id="55" name="TextBox 54">
            <a:extLst>
              <a:ext uri="{FF2B5EF4-FFF2-40B4-BE49-F238E27FC236}">
                <a16:creationId xmlns:a16="http://schemas.microsoft.com/office/drawing/2014/main" id="{86C747B1-5999-4CE7-8AC0-E68CE25734C1}"/>
              </a:ext>
            </a:extLst>
          </p:cNvPr>
          <p:cNvSpPr txBox="1"/>
          <p:nvPr/>
        </p:nvSpPr>
        <p:spPr>
          <a:xfrm>
            <a:off x="5014643" y="5281275"/>
            <a:ext cx="93719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3-6</a:t>
            </a:r>
          </a:p>
        </p:txBody>
      </p:sp>
      <p:sp>
        <p:nvSpPr>
          <p:cNvPr id="56" name="TextBox 55">
            <a:extLst>
              <a:ext uri="{FF2B5EF4-FFF2-40B4-BE49-F238E27FC236}">
                <a16:creationId xmlns:a16="http://schemas.microsoft.com/office/drawing/2014/main" id="{B3DFA188-4976-48D2-A1F7-5529887FBED1}"/>
              </a:ext>
            </a:extLst>
          </p:cNvPr>
          <p:cNvSpPr txBox="1"/>
          <p:nvPr/>
        </p:nvSpPr>
        <p:spPr>
          <a:xfrm>
            <a:off x="6235142" y="5281275"/>
            <a:ext cx="93719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6-9</a:t>
            </a:r>
          </a:p>
        </p:txBody>
      </p:sp>
      <p:sp>
        <p:nvSpPr>
          <p:cNvPr id="57" name="TextBox 56">
            <a:extLst>
              <a:ext uri="{FF2B5EF4-FFF2-40B4-BE49-F238E27FC236}">
                <a16:creationId xmlns:a16="http://schemas.microsoft.com/office/drawing/2014/main" id="{E32D75AB-3FB1-433F-AAE6-D2BD996D4AD9}"/>
              </a:ext>
            </a:extLst>
          </p:cNvPr>
          <p:cNvSpPr txBox="1"/>
          <p:nvPr/>
        </p:nvSpPr>
        <p:spPr>
          <a:xfrm>
            <a:off x="7493128" y="5281275"/>
            <a:ext cx="93719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9-12</a:t>
            </a:r>
          </a:p>
        </p:txBody>
      </p:sp>
      <p:sp>
        <p:nvSpPr>
          <p:cNvPr id="58" name="TextBox 57">
            <a:extLst>
              <a:ext uri="{FF2B5EF4-FFF2-40B4-BE49-F238E27FC236}">
                <a16:creationId xmlns:a16="http://schemas.microsoft.com/office/drawing/2014/main" id="{F8969FD0-2A50-43E4-AB5C-2576D618DC99}"/>
              </a:ext>
            </a:extLst>
          </p:cNvPr>
          <p:cNvSpPr txBox="1"/>
          <p:nvPr/>
        </p:nvSpPr>
        <p:spPr>
          <a:xfrm>
            <a:off x="1182274" y="1678128"/>
            <a:ext cx="768413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VERTEBRAL</a:t>
            </a:r>
            <a:endParaRPr kumimoji="0" lang="en-CA" sz="24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endParaRPr>
          </a:p>
        </p:txBody>
      </p:sp>
      <p:sp>
        <p:nvSpPr>
          <p:cNvPr id="59" name="Freeform: Shape 58">
            <a:extLst>
              <a:ext uri="{FF2B5EF4-FFF2-40B4-BE49-F238E27FC236}">
                <a16:creationId xmlns:a16="http://schemas.microsoft.com/office/drawing/2014/main" id="{839CD8FA-AAE3-4579-84D4-E04638C89113}"/>
              </a:ext>
            </a:extLst>
          </p:cNvPr>
          <p:cNvSpPr/>
          <p:nvPr/>
        </p:nvSpPr>
        <p:spPr>
          <a:xfrm>
            <a:off x="4273550" y="3052050"/>
            <a:ext cx="3708400" cy="1492250"/>
          </a:xfrm>
          <a:custGeom>
            <a:avLst/>
            <a:gdLst>
              <a:gd name="connsiteX0" fmla="*/ 0 w 3708400"/>
              <a:gd name="connsiteY0" fmla="*/ 1492250 h 1492250"/>
              <a:gd name="connsiteX1" fmla="*/ 1231900 w 3708400"/>
              <a:gd name="connsiteY1" fmla="*/ 196850 h 1492250"/>
              <a:gd name="connsiteX2" fmla="*/ 2463800 w 3708400"/>
              <a:gd name="connsiteY2" fmla="*/ 146050 h 1492250"/>
              <a:gd name="connsiteX3" fmla="*/ 3708400 w 3708400"/>
              <a:gd name="connsiteY3" fmla="*/ 0 h 1492250"/>
            </a:gdLst>
            <a:ahLst/>
            <a:cxnLst>
              <a:cxn ang="0">
                <a:pos x="connsiteX0" y="connsiteY0"/>
              </a:cxn>
              <a:cxn ang="0">
                <a:pos x="connsiteX1" y="connsiteY1"/>
              </a:cxn>
              <a:cxn ang="0">
                <a:pos x="connsiteX2" y="connsiteY2"/>
              </a:cxn>
              <a:cxn ang="0">
                <a:pos x="connsiteX3" y="connsiteY3"/>
              </a:cxn>
            </a:cxnLst>
            <a:rect l="l" t="t" r="r" b="b"/>
            <a:pathLst>
              <a:path w="3708400" h="1492250">
                <a:moveTo>
                  <a:pt x="0" y="1492250"/>
                </a:moveTo>
                <a:lnTo>
                  <a:pt x="1231900" y="196850"/>
                </a:lnTo>
                <a:lnTo>
                  <a:pt x="2463800" y="146050"/>
                </a:lnTo>
                <a:lnTo>
                  <a:pt x="3708400" y="0"/>
                </a:lnTo>
              </a:path>
            </a:pathLst>
          </a:custGeom>
          <a:noFill/>
          <a:ln w="38100" cap="flat" cmpd="sng" algn="ctr">
            <a:solidFill>
              <a:schemeClr val="tx1">
                <a:lumMod val="75000"/>
                <a:lumOff val="25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0" name="Freeform: Shape 59">
            <a:extLst>
              <a:ext uri="{FF2B5EF4-FFF2-40B4-BE49-F238E27FC236}">
                <a16:creationId xmlns:a16="http://schemas.microsoft.com/office/drawing/2014/main" id="{3EF6E16C-BFB7-4627-B250-273C8564AC15}"/>
              </a:ext>
            </a:extLst>
          </p:cNvPr>
          <p:cNvSpPr/>
          <p:nvPr/>
        </p:nvSpPr>
        <p:spPr>
          <a:xfrm>
            <a:off x="4286250" y="3769600"/>
            <a:ext cx="3632200" cy="901700"/>
          </a:xfrm>
          <a:custGeom>
            <a:avLst/>
            <a:gdLst>
              <a:gd name="connsiteX0" fmla="*/ 0 w 3632200"/>
              <a:gd name="connsiteY0" fmla="*/ 901700 h 901700"/>
              <a:gd name="connsiteX1" fmla="*/ 1212850 w 3632200"/>
              <a:gd name="connsiteY1" fmla="*/ 0 h 901700"/>
              <a:gd name="connsiteX2" fmla="*/ 2451100 w 3632200"/>
              <a:gd name="connsiteY2" fmla="*/ 190500 h 901700"/>
              <a:gd name="connsiteX3" fmla="*/ 3632200 w 3632200"/>
              <a:gd name="connsiteY3" fmla="*/ 476250 h 901700"/>
            </a:gdLst>
            <a:ahLst/>
            <a:cxnLst>
              <a:cxn ang="0">
                <a:pos x="connsiteX0" y="connsiteY0"/>
              </a:cxn>
              <a:cxn ang="0">
                <a:pos x="connsiteX1" y="connsiteY1"/>
              </a:cxn>
              <a:cxn ang="0">
                <a:pos x="connsiteX2" y="connsiteY2"/>
              </a:cxn>
              <a:cxn ang="0">
                <a:pos x="connsiteX3" y="connsiteY3"/>
              </a:cxn>
            </a:cxnLst>
            <a:rect l="l" t="t" r="r" b="b"/>
            <a:pathLst>
              <a:path w="3632200" h="901700">
                <a:moveTo>
                  <a:pt x="0" y="901700"/>
                </a:moveTo>
                <a:lnTo>
                  <a:pt x="1212850" y="0"/>
                </a:lnTo>
                <a:lnTo>
                  <a:pt x="2451100" y="190500"/>
                </a:lnTo>
                <a:lnTo>
                  <a:pt x="3632200" y="476250"/>
                </a:lnTo>
              </a:path>
            </a:pathLst>
          </a:custGeom>
          <a:noFill/>
          <a:ln w="38100" cap="flat" cmpd="sng" algn="ctr">
            <a:solidFill>
              <a:schemeClr val="tx1">
                <a:lumMod val="75000"/>
                <a:lumOff val="2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3" name="Freeform: Shape 62">
            <a:extLst>
              <a:ext uri="{FF2B5EF4-FFF2-40B4-BE49-F238E27FC236}">
                <a16:creationId xmlns:a16="http://schemas.microsoft.com/office/drawing/2014/main" id="{013D302A-B821-4F25-83AC-8A8A7972FBB5}"/>
              </a:ext>
            </a:extLst>
          </p:cNvPr>
          <p:cNvSpPr/>
          <p:nvPr/>
        </p:nvSpPr>
        <p:spPr>
          <a:xfrm>
            <a:off x="4267200" y="4791950"/>
            <a:ext cx="3663950" cy="209550"/>
          </a:xfrm>
          <a:custGeom>
            <a:avLst/>
            <a:gdLst>
              <a:gd name="connsiteX0" fmla="*/ 0 w 3663950"/>
              <a:gd name="connsiteY0" fmla="*/ 76200 h 209550"/>
              <a:gd name="connsiteX1" fmla="*/ 1206500 w 3663950"/>
              <a:gd name="connsiteY1" fmla="*/ 101600 h 209550"/>
              <a:gd name="connsiteX2" fmla="*/ 2444750 w 3663950"/>
              <a:gd name="connsiteY2" fmla="*/ 0 h 209550"/>
              <a:gd name="connsiteX3" fmla="*/ 3663950 w 366395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3663950" h="209550">
                <a:moveTo>
                  <a:pt x="0" y="76200"/>
                </a:moveTo>
                <a:lnTo>
                  <a:pt x="1206500" y="101600"/>
                </a:lnTo>
                <a:lnTo>
                  <a:pt x="2444750" y="0"/>
                </a:lnTo>
                <a:lnTo>
                  <a:pt x="3663950" y="209550"/>
                </a:lnTo>
              </a:path>
            </a:pathLst>
          </a:custGeom>
          <a:noFill/>
          <a:ln w="38100" cap="flat" cmpd="sng" algn="ctr">
            <a:solidFill>
              <a:schemeClr val="tx1">
                <a:lumMod val="75000"/>
                <a:lumOff val="2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Isosceles Triangle 63">
            <a:extLst>
              <a:ext uri="{FF2B5EF4-FFF2-40B4-BE49-F238E27FC236}">
                <a16:creationId xmlns:a16="http://schemas.microsoft.com/office/drawing/2014/main" id="{0CD0627E-7132-4D5E-BEAE-5D1F4A3A3BBE}"/>
              </a:ext>
            </a:extLst>
          </p:cNvPr>
          <p:cNvSpPr/>
          <p:nvPr/>
        </p:nvSpPr>
        <p:spPr>
          <a:xfrm>
            <a:off x="4138615" y="4459748"/>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5" name="Isosceles Triangle 64">
            <a:extLst>
              <a:ext uri="{FF2B5EF4-FFF2-40B4-BE49-F238E27FC236}">
                <a16:creationId xmlns:a16="http://schemas.microsoft.com/office/drawing/2014/main" id="{49D2934F-511C-42AA-9DF2-A1125805D38D}"/>
              </a:ext>
            </a:extLst>
          </p:cNvPr>
          <p:cNvSpPr/>
          <p:nvPr/>
        </p:nvSpPr>
        <p:spPr>
          <a:xfrm>
            <a:off x="5396215" y="3176601"/>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6" name="Isosceles Triangle 65">
            <a:extLst>
              <a:ext uri="{FF2B5EF4-FFF2-40B4-BE49-F238E27FC236}">
                <a16:creationId xmlns:a16="http://schemas.microsoft.com/office/drawing/2014/main" id="{AFA5F0C1-2CC7-4268-9B72-0A8BADF850F4}"/>
              </a:ext>
            </a:extLst>
          </p:cNvPr>
          <p:cNvSpPr/>
          <p:nvPr/>
        </p:nvSpPr>
        <p:spPr>
          <a:xfrm>
            <a:off x="6644228" y="3120016"/>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Isosceles Triangle 66">
            <a:extLst>
              <a:ext uri="{FF2B5EF4-FFF2-40B4-BE49-F238E27FC236}">
                <a16:creationId xmlns:a16="http://schemas.microsoft.com/office/drawing/2014/main" id="{BD9C9BAA-71D0-4555-B00B-B9D272E02577}"/>
              </a:ext>
            </a:extLst>
          </p:cNvPr>
          <p:cNvSpPr/>
          <p:nvPr/>
        </p:nvSpPr>
        <p:spPr>
          <a:xfrm>
            <a:off x="7871621" y="2968237"/>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8" name="Rectangle 67">
            <a:extLst>
              <a:ext uri="{FF2B5EF4-FFF2-40B4-BE49-F238E27FC236}">
                <a16:creationId xmlns:a16="http://schemas.microsoft.com/office/drawing/2014/main" id="{3D4DFC28-BF9B-4B7F-BC71-ABB0B2B6BC95}"/>
              </a:ext>
            </a:extLst>
          </p:cNvPr>
          <p:cNvSpPr/>
          <p:nvPr/>
        </p:nvSpPr>
        <p:spPr>
          <a:xfrm>
            <a:off x="7868047" y="4184249"/>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14AE8A9-6928-4A00-A36E-B5E9E1A58F5B}"/>
              </a:ext>
            </a:extLst>
          </p:cNvPr>
          <p:cNvSpPr/>
          <p:nvPr/>
        </p:nvSpPr>
        <p:spPr>
          <a:xfrm>
            <a:off x="6628530" y="3889041"/>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0" name="Rectangle 69">
            <a:extLst>
              <a:ext uri="{FF2B5EF4-FFF2-40B4-BE49-F238E27FC236}">
                <a16:creationId xmlns:a16="http://schemas.microsoft.com/office/drawing/2014/main" id="{3C8116F4-B3EA-4D24-97B9-A088BB584D42}"/>
              </a:ext>
            </a:extLst>
          </p:cNvPr>
          <p:cNvSpPr/>
          <p:nvPr/>
        </p:nvSpPr>
        <p:spPr>
          <a:xfrm>
            <a:off x="5407524" y="3706978"/>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3CCAA015-FF95-44DF-8FDE-B812E3C2B6C2}"/>
              </a:ext>
            </a:extLst>
          </p:cNvPr>
          <p:cNvSpPr/>
          <p:nvPr/>
        </p:nvSpPr>
        <p:spPr>
          <a:xfrm>
            <a:off x="4149924" y="4614942"/>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2" name="Diamond 71">
            <a:extLst>
              <a:ext uri="{FF2B5EF4-FFF2-40B4-BE49-F238E27FC236}">
                <a16:creationId xmlns:a16="http://schemas.microsoft.com/office/drawing/2014/main" id="{BF7B937F-6A76-4E71-AF4D-FA41BA411339}"/>
              </a:ext>
            </a:extLst>
          </p:cNvPr>
          <p:cNvSpPr/>
          <p:nvPr/>
        </p:nvSpPr>
        <p:spPr>
          <a:xfrm>
            <a:off x="4165602" y="4768500"/>
            <a:ext cx="166682" cy="188114"/>
          </a:xfrm>
          <a:prstGeom prst="diamond">
            <a:avLst/>
          </a:prstGeom>
          <a:solidFill>
            <a:srgbClr val="C9B469"/>
          </a:solidFill>
          <a:ln w="9525" cap="flat" cmpd="sng" algn="ctr">
            <a:solidFill>
              <a:srgbClr val="C9B46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3" name="Diamond 72">
            <a:extLst>
              <a:ext uri="{FF2B5EF4-FFF2-40B4-BE49-F238E27FC236}">
                <a16:creationId xmlns:a16="http://schemas.microsoft.com/office/drawing/2014/main" id="{AE1FB180-F975-4BDD-81CD-44A67334E9F2}"/>
              </a:ext>
            </a:extLst>
          </p:cNvPr>
          <p:cNvSpPr/>
          <p:nvPr/>
        </p:nvSpPr>
        <p:spPr>
          <a:xfrm>
            <a:off x="5407524" y="4804283"/>
            <a:ext cx="166682" cy="188114"/>
          </a:xfrm>
          <a:prstGeom prst="diamond">
            <a:avLst/>
          </a:prstGeom>
          <a:solidFill>
            <a:srgbClr val="C9B469"/>
          </a:solidFill>
          <a:ln w="9525" cap="flat" cmpd="sng" algn="ctr">
            <a:solidFill>
              <a:srgbClr val="C9B46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4" name="Diamond 73">
            <a:extLst>
              <a:ext uri="{FF2B5EF4-FFF2-40B4-BE49-F238E27FC236}">
                <a16:creationId xmlns:a16="http://schemas.microsoft.com/office/drawing/2014/main" id="{BBDD2C8F-ECC8-4B79-B303-8642AC7F4140}"/>
              </a:ext>
            </a:extLst>
          </p:cNvPr>
          <p:cNvSpPr/>
          <p:nvPr/>
        </p:nvSpPr>
        <p:spPr>
          <a:xfrm>
            <a:off x="6644208" y="4705576"/>
            <a:ext cx="166682" cy="188114"/>
          </a:xfrm>
          <a:prstGeom prst="diamond">
            <a:avLst/>
          </a:prstGeom>
          <a:solidFill>
            <a:srgbClr val="C9B469"/>
          </a:solidFill>
          <a:ln w="9525" cap="flat" cmpd="sng" algn="ctr">
            <a:solidFill>
              <a:srgbClr val="C9B46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5" name="Diamond 74">
            <a:extLst>
              <a:ext uri="{FF2B5EF4-FFF2-40B4-BE49-F238E27FC236}">
                <a16:creationId xmlns:a16="http://schemas.microsoft.com/office/drawing/2014/main" id="{FF48D87C-3AF4-4646-AF5E-5102B70F6D88}"/>
              </a:ext>
            </a:extLst>
          </p:cNvPr>
          <p:cNvSpPr/>
          <p:nvPr/>
        </p:nvSpPr>
        <p:spPr>
          <a:xfrm>
            <a:off x="7866066" y="4908566"/>
            <a:ext cx="166682" cy="188114"/>
          </a:xfrm>
          <a:prstGeom prst="diamond">
            <a:avLst/>
          </a:prstGeom>
          <a:solidFill>
            <a:srgbClr val="C9B469"/>
          </a:solidFill>
          <a:ln w="9525" cap="flat" cmpd="sng" algn="ctr">
            <a:solidFill>
              <a:srgbClr val="C9B46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6" name="Isosceles Triangle 75">
            <a:extLst>
              <a:ext uri="{FF2B5EF4-FFF2-40B4-BE49-F238E27FC236}">
                <a16:creationId xmlns:a16="http://schemas.microsoft.com/office/drawing/2014/main" id="{CBF4E555-BBBF-404D-8078-7ABB0F75E094}"/>
              </a:ext>
            </a:extLst>
          </p:cNvPr>
          <p:cNvSpPr/>
          <p:nvPr/>
        </p:nvSpPr>
        <p:spPr>
          <a:xfrm>
            <a:off x="1736278" y="4769648"/>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7" name="Rectangle 76">
            <a:extLst>
              <a:ext uri="{FF2B5EF4-FFF2-40B4-BE49-F238E27FC236}">
                <a16:creationId xmlns:a16="http://schemas.microsoft.com/office/drawing/2014/main" id="{7B7E96A9-12A5-43E1-9591-64A19E52D2E3}"/>
              </a:ext>
            </a:extLst>
          </p:cNvPr>
          <p:cNvSpPr/>
          <p:nvPr/>
        </p:nvSpPr>
        <p:spPr>
          <a:xfrm>
            <a:off x="1752607" y="4954660"/>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8" name="Diamond 77">
            <a:extLst>
              <a:ext uri="{FF2B5EF4-FFF2-40B4-BE49-F238E27FC236}">
                <a16:creationId xmlns:a16="http://schemas.microsoft.com/office/drawing/2014/main" id="{943215EA-DB0D-4C4A-880E-087021C8F910}"/>
              </a:ext>
            </a:extLst>
          </p:cNvPr>
          <p:cNvSpPr/>
          <p:nvPr/>
        </p:nvSpPr>
        <p:spPr>
          <a:xfrm>
            <a:off x="1752607" y="4930055"/>
            <a:ext cx="166682" cy="188114"/>
          </a:xfrm>
          <a:prstGeom prst="diamond">
            <a:avLst/>
          </a:prstGeom>
          <a:solidFill>
            <a:srgbClr val="C9B469"/>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79" name="Rectangle 78">
            <a:extLst>
              <a:ext uri="{FF2B5EF4-FFF2-40B4-BE49-F238E27FC236}">
                <a16:creationId xmlns:a16="http://schemas.microsoft.com/office/drawing/2014/main" id="{BB7EC493-9441-46F4-913B-7E6A60E68142}"/>
              </a:ext>
            </a:extLst>
          </p:cNvPr>
          <p:cNvSpPr/>
          <p:nvPr/>
        </p:nvSpPr>
        <p:spPr>
          <a:xfrm>
            <a:off x="5144071" y="2926320"/>
            <a:ext cx="648072" cy="2592288"/>
          </a:xfrm>
          <a:prstGeom prst="rect">
            <a:avLst/>
          </a:prstGeom>
          <a:noFill/>
          <a:ln w="25400" cap="flat" cmpd="sng" algn="ctr">
            <a:solidFill>
              <a:srgbClr val="A16040"/>
            </a:solidFill>
            <a:prstDash val="solid"/>
          </a:ln>
          <a:effectLst/>
        </p:spPr>
        <p:txBody>
          <a:bodyPr lIns="91426" tIns="45713" rIns="91426"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0" name="Text Box 7">
            <a:extLst>
              <a:ext uri="{FF2B5EF4-FFF2-40B4-BE49-F238E27FC236}">
                <a16:creationId xmlns:a16="http://schemas.microsoft.com/office/drawing/2014/main" id="{8C5088C6-C887-4279-BB0F-BCCDF9352A3F}"/>
              </a:ext>
            </a:extLst>
          </p:cNvPr>
          <p:cNvSpPr txBox="1">
            <a:spLocks noChangeArrowheads="1"/>
          </p:cNvSpPr>
          <p:nvPr/>
        </p:nvSpPr>
        <p:spPr bwMode="auto">
          <a:xfrm>
            <a:off x="1966130" y="2949494"/>
            <a:ext cx="2951162" cy="807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0" tIns="34289" rIns="68570" bIns="34289">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&lt; 2.5 mg daily</a:t>
            </a:r>
          </a:p>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2.5-7.5 mg daily</a:t>
            </a:r>
          </a:p>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&gt;7.5 mg daily</a:t>
            </a:r>
            <a:endParaRPr kumimoji="0" lang="el-GR" alt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81" name="Isosceles Triangle 80">
            <a:extLst>
              <a:ext uri="{FF2B5EF4-FFF2-40B4-BE49-F238E27FC236}">
                <a16:creationId xmlns:a16="http://schemas.microsoft.com/office/drawing/2014/main" id="{86AD0386-5A32-40EF-986C-2110CF07448A}"/>
              </a:ext>
            </a:extLst>
          </p:cNvPr>
          <p:cNvSpPr/>
          <p:nvPr/>
        </p:nvSpPr>
        <p:spPr>
          <a:xfrm>
            <a:off x="1730835" y="3559703"/>
            <a:ext cx="220657" cy="138918"/>
          </a:xfrm>
          <a:prstGeom prst="triangle">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2" name="Diamond 81">
            <a:extLst>
              <a:ext uri="{FF2B5EF4-FFF2-40B4-BE49-F238E27FC236}">
                <a16:creationId xmlns:a16="http://schemas.microsoft.com/office/drawing/2014/main" id="{15C2B8CA-5824-46DB-A19F-3B84188EF285}"/>
              </a:ext>
            </a:extLst>
          </p:cNvPr>
          <p:cNvSpPr/>
          <p:nvPr/>
        </p:nvSpPr>
        <p:spPr>
          <a:xfrm>
            <a:off x="1741721" y="2993081"/>
            <a:ext cx="166682" cy="188114"/>
          </a:xfrm>
          <a:prstGeom prst="diamond">
            <a:avLst/>
          </a:prstGeom>
          <a:solidFill>
            <a:srgbClr val="C9B469"/>
          </a:solidFill>
          <a:ln w="9525" cap="flat" cmpd="sng" algn="ctr">
            <a:solidFill>
              <a:srgbClr val="C9B469"/>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3" name="Rectangle 82">
            <a:extLst>
              <a:ext uri="{FF2B5EF4-FFF2-40B4-BE49-F238E27FC236}">
                <a16:creationId xmlns:a16="http://schemas.microsoft.com/office/drawing/2014/main" id="{E679F38C-EF51-4C44-869D-3F8091258ADF}"/>
              </a:ext>
            </a:extLst>
          </p:cNvPr>
          <p:cNvSpPr/>
          <p:nvPr/>
        </p:nvSpPr>
        <p:spPr>
          <a:xfrm>
            <a:off x="1736278" y="3293929"/>
            <a:ext cx="198038" cy="138905"/>
          </a:xfrm>
          <a:prstGeom prst="rect">
            <a:avLst/>
          </a:prstGeom>
          <a:solidFill>
            <a:srgbClr val="A1604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4" name="TextBox 83">
            <a:extLst>
              <a:ext uri="{FF2B5EF4-FFF2-40B4-BE49-F238E27FC236}">
                <a16:creationId xmlns:a16="http://schemas.microsoft.com/office/drawing/2014/main" id="{2600D475-82F7-4423-996D-50F4BFE5FBC0}"/>
              </a:ext>
            </a:extLst>
          </p:cNvPr>
          <p:cNvSpPr txBox="1"/>
          <p:nvPr/>
        </p:nvSpPr>
        <p:spPr>
          <a:xfrm>
            <a:off x="4065814" y="5793181"/>
            <a:ext cx="400027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Months</a:t>
            </a:r>
          </a:p>
        </p:txBody>
      </p:sp>
    </p:spTree>
    <p:extLst>
      <p:ext uri="{BB962C8B-B14F-4D97-AF65-F5344CB8AC3E}">
        <p14:creationId xmlns:p14="http://schemas.microsoft.com/office/powerpoint/2010/main" val="180482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27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6847"/>
            <a:ext cx="7389845" cy="132343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Glucocorticoid-Induced</a:t>
            </a: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Osteoporosis</a:t>
            </a:r>
            <a:b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Management among Seniors, by year, sex, and indication, 1996–2012</a:t>
            </a:r>
            <a:endParaRPr kumimoji="0" lang="en-US" sz="3600" b="1" i="0" u="none" strike="noStrike" kern="1200" cap="none" spc="0" normalizeH="0" baseline="3000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Albaum</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JM et al </a:t>
            </a:r>
            <a:r>
              <a:rPr kumimoji="0" lang="en-CA"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2015; 26:2845–2852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45" name="Straight Connector 144">
            <a:extLst>
              <a:ext uri="{FF2B5EF4-FFF2-40B4-BE49-F238E27FC236}">
                <a16:creationId xmlns:a16="http://schemas.microsoft.com/office/drawing/2014/main" id="{BD0A1B6A-CD56-40DB-B733-1110C6A1B7AF}"/>
              </a:ext>
            </a:extLst>
          </p:cNvPr>
          <p:cNvCxnSpPr>
            <a:cxnSpLocks/>
          </p:cNvCxnSpPr>
          <p:nvPr/>
        </p:nvCxnSpPr>
        <p:spPr>
          <a:xfrm>
            <a:off x="1151794" y="1954945"/>
            <a:ext cx="0" cy="2913921"/>
          </a:xfrm>
          <a:prstGeom prst="line">
            <a:avLst/>
          </a:prstGeom>
          <a:noFill/>
          <a:ln w="1270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B5670388-5C93-49C5-82C8-CBDD342E9C35}"/>
              </a:ext>
            </a:extLst>
          </p:cNvPr>
          <p:cNvCxnSpPr>
            <a:cxnSpLocks/>
          </p:cNvCxnSpPr>
          <p:nvPr/>
        </p:nvCxnSpPr>
        <p:spPr>
          <a:xfrm>
            <a:off x="1073063" y="4785046"/>
            <a:ext cx="7382756" cy="0"/>
          </a:xfrm>
          <a:prstGeom prst="line">
            <a:avLst/>
          </a:prstGeom>
          <a:noFill/>
          <a:ln w="12700" cap="flat" cmpd="sng" algn="ctr">
            <a:solidFill>
              <a:sysClr val="windowText" lastClr="000000"/>
            </a:solidFill>
            <a:prstDash val="solid"/>
            <a:miter lim="800000"/>
          </a:ln>
          <a:effectLst/>
        </p:spPr>
      </p:cxnSp>
      <p:sp>
        <p:nvSpPr>
          <p:cNvPr id="147" name="TextBox 146">
            <a:extLst>
              <a:ext uri="{FF2B5EF4-FFF2-40B4-BE49-F238E27FC236}">
                <a16:creationId xmlns:a16="http://schemas.microsoft.com/office/drawing/2014/main" id="{82D8BEAC-319C-4C57-AA19-183153688C37}"/>
              </a:ext>
            </a:extLst>
          </p:cNvPr>
          <p:cNvSpPr txBox="1"/>
          <p:nvPr/>
        </p:nvSpPr>
        <p:spPr>
          <a:xfrm>
            <a:off x="595625" y="1879441"/>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100</a:t>
            </a:r>
          </a:p>
        </p:txBody>
      </p:sp>
      <p:sp>
        <p:nvSpPr>
          <p:cNvPr id="148" name="TextBox 147">
            <a:extLst>
              <a:ext uri="{FF2B5EF4-FFF2-40B4-BE49-F238E27FC236}">
                <a16:creationId xmlns:a16="http://schemas.microsoft.com/office/drawing/2014/main" id="{84452EAA-7F28-4BFA-8B72-98D9B5A0FE39}"/>
              </a:ext>
            </a:extLst>
          </p:cNvPr>
          <p:cNvSpPr txBox="1"/>
          <p:nvPr/>
        </p:nvSpPr>
        <p:spPr>
          <a:xfrm>
            <a:off x="595625" y="2156440"/>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90</a:t>
            </a:r>
          </a:p>
        </p:txBody>
      </p:sp>
      <p:sp>
        <p:nvSpPr>
          <p:cNvPr id="149" name="TextBox 148">
            <a:extLst>
              <a:ext uri="{FF2B5EF4-FFF2-40B4-BE49-F238E27FC236}">
                <a16:creationId xmlns:a16="http://schemas.microsoft.com/office/drawing/2014/main" id="{3FE6CE84-32C3-41E3-A8A1-2E0616791BDA}"/>
              </a:ext>
            </a:extLst>
          </p:cNvPr>
          <p:cNvSpPr txBox="1"/>
          <p:nvPr/>
        </p:nvSpPr>
        <p:spPr>
          <a:xfrm>
            <a:off x="595625" y="2440056"/>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80</a:t>
            </a:r>
          </a:p>
        </p:txBody>
      </p:sp>
      <p:sp>
        <p:nvSpPr>
          <p:cNvPr id="150" name="TextBox 149">
            <a:extLst>
              <a:ext uri="{FF2B5EF4-FFF2-40B4-BE49-F238E27FC236}">
                <a16:creationId xmlns:a16="http://schemas.microsoft.com/office/drawing/2014/main" id="{037006ED-0D80-4C6D-8C97-983D05DAD06C}"/>
              </a:ext>
            </a:extLst>
          </p:cNvPr>
          <p:cNvSpPr txBox="1"/>
          <p:nvPr/>
        </p:nvSpPr>
        <p:spPr>
          <a:xfrm>
            <a:off x="595625" y="2703271"/>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70</a:t>
            </a:r>
          </a:p>
        </p:txBody>
      </p:sp>
      <p:sp>
        <p:nvSpPr>
          <p:cNvPr id="151" name="TextBox 150">
            <a:extLst>
              <a:ext uri="{FF2B5EF4-FFF2-40B4-BE49-F238E27FC236}">
                <a16:creationId xmlns:a16="http://schemas.microsoft.com/office/drawing/2014/main" id="{58086ED2-1CE7-4A62-872C-D8C2BCABE84E}"/>
              </a:ext>
            </a:extLst>
          </p:cNvPr>
          <p:cNvSpPr txBox="1"/>
          <p:nvPr/>
        </p:nvSpPr>
        <p:spPr>
          <a:xfrm>
            <a:off x="595625" y="3000671"/>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60</a:t>
            </a:r>
          </a:p>
        </p:txBody>
      </p:sp>
      <p:sp>
        <p:nvSpPr>
          <p:cNvPr id="152" name="TextBox 151">
            <a:extLst>
              <a:ext uri="{FF2B5EF4-FFF2-40B4-BE49-F238E27FC236}">
                <a16:creationId xmlns:a16="http://schemas.microsoft.com/office/drawing/2014/main" id="{4401CC8C-9367-49B7-8F3E-CCB7845B5809}"/>
              </a:ext>
            </a:extLst>
          </p:cNvPr>
          <p:cNvSpPr txBox="1"/>
          <p:nvPr/>
        </p:nvSpPr>
        <p:spPr>
          <a:xfrm>
            <a:off x="595625" y="3263886"/>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50</a:t>
            </a:r>
          </a:p>
        </p:txBody>
      </p:sp>
      <p:sp>
        <p:nvSpPr>
          <p:cNvPr id="153" name="TextBox 152">
            <a:extLst>
              <a:ext uri="{FF2B5EF4-FFF2-40B4-BE49-F238E27FC236}">
                <a16:creationId xmlns:a16="http://schemas.microsoft.com/office/drawing/2014/main" id="{900404DC-3085-4DC7-B563-77153D9F8382}"/>
              </a:ext>
            </a:extLst>
          </p:cNvPr>
          <p:cNvSpPr txBox="1"/>
          <p:nvPr/>
        </p:nvSpPr>
        <p:spPr>
          <a:xfrm>
            <a:off x="595625" y="3561286"/>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40</a:t>
            </a:r>
          </a:p>
        </p:txBody>
      </p:sp>
      <p:sp>
        <p:nvSpPr>
          <p:cNvPr id="154" name="TextBox 153">
            <a:extLst>
              <a:ext uri="{FF2B5EF4-FFF2-40B4-BE49-F238E27FC236}">
                <a16:creationId xmlns:a16="http://schemas.microsoft.com/office/drawing/2014/main" id="{0795A493-23A9-498D-B0C0-3DE8CFFBE44B}"/>
              </a:ext>
            </a:extLst>
          </p:cNvPr>
          <p:cNvSpPr txBox="1"/>
          <p:nvPr/>
        </p:nvSpPr>
        <p:spPr>
          <a:xfrm>
            <a:off x="595625" y="3822716"/>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30</a:t>
            </a:r>
          </a:p>
        </p:txBody>
      </p:sp>
      <p:sp>
        <p:nvSpPr>
          <p:cNvPr id="155" name="TextBox 154">
            <a:extLst>
              <a:ext uri="{FF2B5EF4-FFF2-40B4-BE49-F238E27FC236}">
                <a16:creationId xmlns:a16="http://schemas.microsoft.com/office/drawing/2014/main" id="{773C8367-3259-47ED-BB89-36F4AF67267E}"/>
              </a:ext>
            </a:extLst>
          </p:cNvPr>
          <p:cNvSpPr txBox="1"/>
          <p:nvPr/>
        </p:nvSpPr>
        <p:spPr>
          <a:xfrm>
            <a:off x="595625" y="4087337"/>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a:t>
            </a:r>
          </a:p>
        </p:txBody>
      </p:sp>
      <p:sp>
        <p:nvSpPr>
          <p:cNvPr id="156" name="TextBox 155">
            <a:extLst>
              <a:ext uri="{FF2B5EF4-FFF2-40B4-BE49-F238E27FC236}">
                <a16:creationId xmlns:a16="http://schemas.microsoft.com/office/drawing/2014/main" id="{8E433E0E-2ACE-4231-9B25-256910977DEF}"/>
              </a:ext>
            </a:extLst>
          </p:cNvPr>
          <p:cNvSpPr txBox="1"/>
          <p:nvPr/>
        </p:nvSpPr>
        <p:spPr>
          <a:xfrm>
            <a:off x="595625" y="4365432"/>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a:t>
            </a:r>
          </a:p>
        </p:txBody>
      </p:sp>
      <p:sp>
        <p:nvSpPr>
          <p:cNvPr id="157" name="TextBox 156">
            <a:extLst>
              <a:ext uri="{FF2B5EF4-FFF2-40B4-BE49-F238E27FC236}">
                <a16:creationId xmlns:a16="http://schemas.microsoft.com/office/drawing/2014/main" id="{2A203069-31A6-4129-AFF3-C7F2A180C273}"/>
              </a:ext>
            </a:extLst>
          </p:cNvPr>
          <p:cNvSpPr txBox="1"/>
          <p:nvPr/>
        </p:nvSpPr>
        <p:spPr>
          <a:xfrm>
            <a:off x="595625" y="4642431"/>
            <a:ext cx="516803" cy="276999"/>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a:t>
            </a:r>
          </a:p>
        </p:txBody>
      </p:sp>
      <p:sp>
        <p:nvSpPr>
          <p:cNvPr id="158" name="TextBox 157">
            <a:extLst>
              <a:ext uri="{FF2B5EF4-FFF2-40B4-BE49-F238E27FC236}">
                <a16:creationId xmlns:a16="http://schemas.microsoft.com/office/drawing/2014/main" id="{45A54C60-8468-4FBD-B84D-1F07CEE9ACE5}"/>
              </a:ext>
            </a:extLst>
          </p:cNvPr>
          <p:cNvSpPr txBox="1"/>
          <p:nvPr/>
        </p:nvSpPr>
        <p:spPr>
          <a:xfrm rot="18534910">
            <a:off x="763111" y="4931420"/>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1996</a:t>
            </a:r>
          </a:p>
        </p:txBody>
      </p:sp>
      <p:sp>
        <p:nvSpPr>
          <p:cNvPr id="159" name="TextBox 158">
            <a:extLst>
              <a:ext uri="{FF2B5EF4-FFF2-40B4-BE49-F238E27FC236}">
                <a16:creationId xmlns:a16="http://schemas.microsoft.com/office/drawing/2014/main" id="{1EFA8295-8843-44BC-9B51-63ED4BF1D2FA}"/>
              </a:ext>
            </a:extLst>
          </p:cNvPr>
          <p:cNvSpPr txBox="1"/>
          <p:nvPr/>
        </p:nvSpPr>
        <p:spPr>
          <a:xfrm rot="18534910">
            <a:off x="1195929" y="4931420"/>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1997</a:t>
            </a:r>
          </a:p>
        </p:txBody>
      </p:sp>
      <p:sp>
        <p:nvSpPr>
          <p:cNvPr id="160" name="TextBox 159">
            <a:extLst>
              <a:ext uri="{FF2B5EF4-FFF2-40B4-BE49-F238E27FC236}">
                <a16:creationId xmlns:a16="http://schemas.microsoft.com/office/drawing/2014/main" id="{E1E2AE1E-8E30-49F0-959B-C74F8790884D}"/>
              </a:ext>
            </a:extLst>
          </p:cNvPr>
          <p:cNvSpPr txBox="1"/>
          <p:nvPr/>
        </p:nvSpPr>
        <p:spPr>
          <a:xfrm rot="18534910">
            <a:off x="1659893" y="4931420"/>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1998</a:t>
            </a:r>
          </a:p>
        </p:txBody>
      </p:sp>
      <p:sp>
        <p:nvSpPr>
          <p:cNvPr id="161" name="TextBox 160">
            <a:extLst>
              <a:ext uri="{FF2B5EF4-FFF2-40B4-BE49-F238E27FC236}">
                <a16:creationId xmlns:a16="http://schemas.microsoft.com/office/drawing/2014/main" id="{37B73FBF-FBE7-4883-8ADB-57E3740F3FB8}"/>
              </a:ext>
            </a:extLst>
          </p:cNvPr>
          <p:cNvSpPr txBox="1"/>
          <p:nvPr/>
        </p:nvSpPr>
        <p:spPr>
          <a:xfrm rot="18534910">
            <a:off x="2100234" y="4931420"/>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1999</a:t>
            </a:r>
          </a:p>
        </p:txBody>
      </p:sp>
      <p:sp>
        <p:nvSpPr>
          <p:cNvPr id="162" name="TextBox 161">
            <a:extLst>
              <a:ext uri="{FF2B5EF4-FFF2-40B4-BE49-F238E27FC236}">
                <a16:creationId xmlns:a16="http://schemas.microsoft.com/office/drawing/2014/main" id="{D0F90E0A-EF61-43DA-BD92-4D8755C66094}"/>
              </a:ext>
            </a:extLst>
          </p:cNvPr>
          <p:cNvSpPr txBox="1"/>
          <p:nvPr/>
        </p:nvSpPr>
        <p:spPr>
          <a:xfrm rot="18534910">
            <a:off x="2560108"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2000</a:t>
            </a:r>
          </a:p>
        </p:txBody>
      </p:sp>
      <p:sp>
        <p:nvSpPr>
          <p:cNvPr id="163" name="TextBox 162">
            <a:extLst>
              <a:ext uri="{FF2B5EF4-FFF2-40B4-BE49-F238E27FC236}">
                <a16:creationId xmlns:a16="http://schemas.microsoft.com/office/drawing/2014/main" id="{C4A4489B-8A07-4FDA-A39E-F260706EEFF5}"/>
              </a:ext>
            </a:extLst>
          </p:cNvPr>
          <p:cNvSpPr txBox="1"/>
          <p:nvPr/>
        </p:nvSpPr>
        <p:spPr>
          <a:xfrm rot="18534910">
            <a:off x="3000449"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2001</a:t>
            </a:r>
          </a:p>
        </p:txBody>
      </p:sp>
      <p:sp>
        <p:nvSpPr>
          <p:cNvPr id="164" name="TextBox 163">
            <a:extLst>
              <a:ext uri="{FF2B5EF4-FFF2-40B4-BE49-F238E27FC236}">
                <a16:creationId xmlns:a16="http://schemas.microsoft.com/office/drawing/2014/main" id="{1E55558E-5507-4D89-B6E7-E1161F59886F}"/>
              </a:ext>
            </a:extLst>
          </p:cNvPr>
          <p:cNvSpPr txBox="1"/>
          <p:nvPr/>
        </p:nvSpPr>
        <p:spPr>
          <a:xfrm rot="18534910">
            <a:off x="3454441"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2002</a:t>
            </a:r>
          </a:p>
        </p:txBody>
      </p:sp>
      <p:sp>
        <p:nvSpPr>
          <p:cNvPr id="165" name="TextBox 164">
            <a:extLst>
              <a:ext uri="{FF2B5EF4-FFF2-40B4-BE49-F238E27FC236}">
                <a16:creationId xmlns:a16="http://schemas.microsoft.com/office/drawing/2014/main" id="{04F7C851-203B-4BA9-9D7D-A0F1A4E8DD2F}"/>
              </a:ext>
            </a:extLst>
          </p:cNvPr>
          <p:cNvSpPr txBox="1"/>
          <p:nvPr/>
        </p:nvSpPr>
        <p:spPr>
          <a:xfrm rot="18534910">
            <a:off x="3894782"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2003</a:t>
            </a:r>
          </a:p>
        </p:txBody>
      </p:sp>
      <p:sp>
        <p:nvSpPr>
          <p:cNvPr id="166" name="TextBox 165">
            <a:extLst>
              <a:ext uri="{FF2B5EF4-FFF2-40B4-BE49-F238E27FC236}">
                <a16:creationId xmlns:a16="http://schemas.microsoft.com/office/drawing/2014/main" id="{70B8AFDB-9785-47A2-B7DA-C3626A3A5E8E}"/>
              </a:ext>
            </a:extLst>
          </p:cNvPr>
          <p:cNvSpPr txBox="1"/>
          <p:nvPr/>
        </p:nvSpPr>
        <p:spPr>
          <a:xfrm rot="18534910">
            <a:off x="4354059"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2004</a:t>
            </a:r>
          </a:p>
        </p:txBody>
      </p:sp>
      <p:sp>
        <p:nvSpPr>
          <p:cNvPr id="167" name="TextBox 166">
            <a:extLst>
              <a:ext uri="{FF2B5EF4-FFF2-40B4-BE49-F238E27FC236}">
                <a16:creationId xmlns:a16="http://schemas.microsoft.com/office/drawing/2014/main" id="{21959545-71EC-479D-B4D1-CB0006A626EF}"/>
              </a:ext>
            </a:extLst>
          </p:cNvPr>
          <p:cNvSpPr txBox="1"/>
          <p:nvPr/>
        </p:nvSpPr>
        <p:spPr>
          <a:xfrm rot="18534910">
            <a:off x="4811985"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2005</a:t>
            </a:r>
          </a:p>
        </p:txBody>
      </p:sp>
      <p:sp>
        <p:nvSpPr>
          <p:cNvPr id="168" name="TextBox 167">
            <a:extLst>
              <a:ext uri="{FF2B5EF4-FFF2-40B4-BE49-F238E27FC236}">
                <a16:creationId xmlns:a16="http://schemas.microsoft.com/office/drawing/2014/main" id="{C6401E59-3F21-4EAD-9590-857C83084EED}"/>
              </a:ext>
            </a:extLst>
          </p:cNvPr>
          <p:cNvSpPr txBox="1"/>
          <p:nvPr/>
        </p:nvSpPr>
        <p:spPr>
          <a:xfrm rot="18534910">
            <a:off x="5256862"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2006</a:t>
            </a:r>
          </a:p>
        </p:txBody>
      </p:sp>
      <p:sp>
        <p:nvSpPr>
          <p:cNvPr id="169" name="TextBox 168">
            <a:extLst>
              <a:ext uri="{FF2B5EF4-FFF2-40B4-BE49-F238E27FC236}">
                <a16:creationId xmlns:a16="http://schemas.microsoft.com/office/drawing/2014/main" id="{A043ED7A-1CCF-4C36-A719-11F62E85AF34}"/>
              </a:ext>
            </a:extLst>
          </p:cNvPr>
          <p:cNvSpPr txBox="1"/>
          <p:nvPr/>
        </p:nvSpPr>
        <p:spPr>
          <a:xfrm rot="18534910">
            <a:off x="5697203"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2007</a:t>
            </a:r>
          </a:p>
        </p:txBody>
      </p:sp>
      <p:sp>
        <p:nvSpPr>
          <p:cNvPr id="170" name="TextBox 169">
            <a:extLst>
              <a:ext uri="{FF2B5EF4-FFF2-40B4-BE49-F238E27FC236}">
                <a16:creationId xmlns:a16="http://schemas.microsoft.com/office/drawing/2014/main" id="{C29D3D45-BE81-4483-A011-401E9F5C58D5}"/>
              </a:ext>
            </a:extLst>
          </p:cNvPr>
          <p:cNvSpPr txBox="1"/>
          <p:nvPr/>
        </p:nvSpPr>
        <p:spPr>
          <a:xfrm rot="18534910">
            <a:off x="6176334"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2008</a:t>
            </a:r>
          </a:p>
        </p:txBody>
      </p:sp>
      <p:sp>
        <p:nvSpPr>
          <p:cNvPr id="171" name="TextBox 170">
            <a:extLst>
              <a:ext uri="{FF2B5EF4-FFF2-40B4-BE49-F238E27FC236}">
                <a16:creationId xmlns:a16="http://schemas.microsoft.com/office/drawing/2014/main" id="{483A2E5E-301D-4E23-93F5-F9A0E38CF905}"/>
              </a:ext>
            </a:extLst>
          </p:cNvPr>
          <p:cNvSpPr txBox="1"/>
          <p:nvPr/>
        </p:nvSpPr>
        <p:spPr>
          <a:xfrm rot="18534910">
            <a:off x="6616675"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2009</a:t>
            </a:r>
          </a:p>
        </p:txBody>
      </p:sp>
      <p:sp>
        <p:nvSpPr>
          <p:cNvPr id="172" name="TextBox 171">
            <a:extLst>
              <a:ext uri="{FF2B5EF4-FFF2-40B4-BE49-F238E27FC236}">
                <a16:creationId xmlns:a16="http://schemas.microsoft.com/office/drawing/2014/main" id="{B1853A71-9D65-4D70-9F77-63FB78053245}"/>
              </a:ext>
            </a:extLst>
          </p:cNvPr>
          <p:cNvSpPr txBox="1"/>
          <p:nvPr/>
        </p:nvSpPr>
        <p:spPr>
          <a:xfrm rot="18534910">
            <a:off x="7076410"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2010</a:t>
            </a:r>
          </a:p>
        </p:txBody>
      </p:sp>
      <p:sp>
        <p:nvSpPr>
          <p:cNvPr id="173" name="TextBox 172">
            <a:extLst>
              <a:ext uri="{FF2B5EF4-FFF2-40B4-BE49-F238E27FC236}">
                <a16:creationId xmlns:a16="http://schemas.microsoft.com/office/drawing/2014/main" id="{662D5B9F-8219-4E89-96E8-025ACA7FF71A}"/>
              </a:ext>
            </a:extLst>
          </p:cNvPr>
          <p:cNvSpPr txBox="1"/>
          <p:nvPr/>
        </p:nvSpPr>
        <p:spPr>
          <a:xfrm rot="18534910">
            <a:off x="7513326"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2011</a:t>
            </a:r>
          </a:p>
        </p:txBody>
      </p:sp>
      <p:sp>
        <p:nvSpPr>
          <p:cNvPr id="174" name="TextBox 173">
            <a:extLst>
              <a:ext uri="{FF2B5EF4-FFF2-40B4-BE49-F238E27FC236}">
                <a16:creationId xmlns:a16="http://schemas.microsoft.com/office/drawing/2014/main" id="{9F7C6266-A409-4BE9-860A-56C7ED75860B}"/>
              </a:ext>
            </a:extLst>
          </p:cNvPr>
          <p:cNvSpPr txBox="1"/>
          <p:nvPr/>
        </p:nvSpPr>
        <p:spPr>
          <a:xfrm rot="18534910">
            <a:off x="7978755" y="4931419"/>
            <a:ext cx="57366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2012</a:t>
            </a:r>
          </a:p>
        </p:txBody>
      </p:sp>
      <p:sp>
        <p:nvSpPr>
          <p:cNvPr id="175" name="TextBox 174">
            <a:extLst>
              <a:ext uri="{FF2B5EF4-FFF2-40B4-BE49-F238E27FC236}">
                <a16:creationId xmlns:a16="http://schemas.microsoft.com/office/drawing/2014/main" id="{BB7732D7-7001-4A03-B75C-E3F1BDA4BAA4}"/>
              </a:ext>
            </a:extLst>
          </p:cNvPr>
          <p:cNvSpPr txBox="1"/>
          <p:nvPr/>
        </p:nvSpPr>
        <p:spPr>
          <a:xfrm rot="16200000">
            <a:off x="-853902" y="3308431"/>
            <a:ext cx="293418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Receiving Osteoporosis Management</a:t>
            </a:r>
          </a:p>
        </p:txBody>
      </p:sp>
      <p:cxnSp>
        <p:nvCxnSpPr>
          <p:cNvPr id="176" name="Straight Connector 175">
            <a:extLst>
              <a:ext uri="{FF2B5EF4-FFF2-40B4-BE49-F238E27FC236}">
                <a16:creationId xmlns:a16="http://schemas.microsoft.com/office/drawing/2014/main" id="{5AFA504E-3E25-4BBB-AAF1-F07F9BDF2113}"/>
              </a:ext>
            </a:extLst>
          </p:cNvPr>
          <p:cNvCxnSpPr>
            <a:cxnSpLocks/>
          </p:cNvCxnSpPr>
          <p:nvPr/>
        </p:nvCxnSpPr>
        <p:spPr>
          <a:xfrm>
            <a:off x="1596388" y="4774028"/>
            <a:ext cx="0" cy="95068"/>
          </a:xfrm>
          <a:prstGeom prst="line">
            <a:avLst/>
          </a:prstGeom>
          <a:noFill/>
          <a:ln w="12700" cap="flat" cmpd="sng" algn="ctr">
            <a:solidFill>
              <a:sysClr val="windowText" lastClr="000000"/>
            </a:solidFill>
            <a:prstDash val="solid"/>
            <a:miter lim="800000"/>
          </a:ln>
          <a:effectLst/>
        </p:spPr>
      </p:cxnSp>
      <p:cxnSp>
        <p:nvCxnSpPr>
          <p:cNvPr id="177" name="Straight Connector 176">
            <a:extLst>
              <a:ext uri="{FF2B5EF4-FFF2-40B4-BE49-F238E27FC236}">
                <a16:creationId xmlns:a16="http://schemas.microsoft.com/office/drawing/2014/main" id="{1B3F8ADF-87FD-41D7-9CF9-3D7458DD6F0A}"/>
              </a:ext>
            </a:extLst>
          </p:cNvPr>
          <p:cNvCxnSpPr>
            <a:cxnSpLocks/>
          </p:cNvCxnSpPr>
          <p:nvPr/>
        </p:nvCxnSpPr>
        <p:spPr>
          <a:xfrm>
            <a:off x="2055970" y="4774028"/>
            <a:ext cx="0" cy="95068"/>
          </a:xfrm>
          <a:prstGeom prst="line">
            <a:avLst/>
          </a:prstGeom>
          <a:noFill/>
          <a:ln w="12700" cap="flat" cmpd="sng" algn="ctr">
            <a:solidFill>
              <a:sysClr val="windowText" lastClr="000000"/>
            </a:solidFill>
            <a:prstDash val="solid"/>
            <a:miter lim="800000"/>
          </a:ln>
          <a:effectLst/>
        </p:spPr>
      </p:cxnSp>
      <p:cxnSp>
        <p:nvCxnSpPr>
          <p:cNvPr id="178" name="Straight Connector 177">
            <a:extLst>
              <a:ext uri="{FF2B5EF4-FFF2-40B4-BE49-F238E27FC236}">
                <a16:creationId xmlns:a16="http://schemas.microsoft.com/office/drawing/2014/main" id="{B71011BC-8FCB-420E-B3BF-231C964CE8CC}"/>
              </a:ext>
            </a:extLst>
          </p:cNvPr>
          <p:cNvCxnSpPr>
            <a:cxnSpLocks/>
          </p:cNvCxnSpPr>
          <p:nvPr/>
        </p:nvCxnSpPr>
        <p:spPr>
          <a:xfrm>
            <a:off x="2498882" y="4774028"/>
            <a:ext cx="0" cy="95068"/>
          </a:xfrm>
          <a:prstGeom prst="line">
            <a:avLst/>
          </a:prstGeom>
          <a:noFill/>
          <a:ln w="12700" cap="flat" cmpd="sng" algn="ctr">
            <a:solidFill>
              <a:sysClr val="windowText" lastClr="000000"/>
            </a:solidFill>
            <a:prstDash val="solid"/>
            <a:miter lim="800000"/>
          </a:ln>
          <a:effectLst/>
        </p:spPr>
      </p:cxnSp>
      <p:cxnSp>
        <p:nvCxnSpPr>
          <p:cNvPr id="179" name="Straight Connector 178">
            <a:extLst>
              <a:ext uri="{FF2B5EF4-FFF2-40B4-BE49-F238E27FC236}">
                <a16:creationId xmlns:a16="http://schemas.microsoft.com/office/drawing/2014/main" id="{6410415F-F00A-4D1F-8CDB-F220CCF8E4F5}"/>
              </a:ext>
            </a:extLst>
          </p:cNvPr>
          <p:cNvCxnSpPr>
            <a:cxnSpLocks/>
          </p:cNvCxnSpPr>
          <p:nvPr/>
        </p:nvCxnSpPr>
        <p:spPr>
          <a:xfrm>
            <a:off x="2919442" y="4774028"/>
            <a:ext cx="0" cy="95068"/>
          </a:xfrm>
          <a:prstGeom prst="line">
            <a:avLst/>
          </a:prstGeom>
          <a:noFill/>
          <a:ln w="12700" cap="flat" cmpd="sng" algn="ctr">
            <a:solidFill>
              <a:sysClr val="windowText" lastClr="000000"/>
            </a:solidFill>
            <a:prstDash val="solid"/>
            <a:miter lim="800000"/>
          </a:ln>
          <a:effectLst/>
        </p:spPr>
      </p:cxnSp>
      <p:cxnSp>
        <p:nvCxnSpPr>
          <p:cNvPr id="180" name="Straight Connector 179">
            <a:extLst>
              <a:ext uri="{FF2B5EF4-FFF2-40B4-BE49-F238E27FC236}">
                <a16:creationId xmlns:a16="http://schemas.microsoft.com/office/drawing/2014/main" id="{F5395F2E-E132-4A33-B9FB-CB5C54701FD8}"/>
              </a:ext>
            </a:extLst>
          </p:cNvPr>
          <p:cNvCxnSpPr>
            <a:cxnSpLocks/>
          </p:cNvCxnSpPr>
          <p:nvPr/>
        </p:nvCxnSpPr>
        <p:spPr>
          <a:xfrm>
            <a:off x="3408519" y="4774028"/>
            <a:ext cx="0" cy="95068"/>
          </a:xfrm>
          <a:prstGeom prst="line">
            <a:avLst/>
          </a:prstGeom>
          <a:noFill/>
          <a:ln w="12700" cap="flat" cmpd="sng" algn="ctr">
            <a:solidFill>
              <a:sysClr val="windowText" lastClr="000000"/>
            </a:solidFill>
            <a:prstDash val="solid"/>
            <a:miter lim="800000"/>
          </a:ln>
          <a:effectLst/>
        </p:spPr>
      </p:cxnSp>
      <p:cxnSp>
        <p:nvCxnSpPr>
          <p:cNvPr id="181" name="Straight Connector 180">
            <a:extLst>
              <a:ext uri="{FF2B5EF4-FFF2-40B4-BE49-F238E27FC236}">
                <a16:creationId xmlns:a16="http://schemas.microsoft.com/office/drawing/2014/main" id="{D7C3EE65-EF4F-41A4-B708-7F36DF199A52}"/>
              </a:ext>
            </a:extLst>
          </p:cNvPr>
          <p:cNvCxnSpPr>
            <a:cxnSpLocks/>
          </p:cNvCxnSpPr>
          <p:nvPr/>
        </p:nvCxnSpPr>
        <p:spPr>
          <a:xfrm>
            <a:off x="3860957" y="4774028"/>
            <a:ext cx="0" cy="95068"/>
          </a:xfrm>
          <a:prstGeom prst="line">
            <a:avLst/>
          </a:prstGeom>
          <a:noFill/>
          <a:ln w="12700" cap="flat" cmpd="sng" algn="ctr">
            <a:solidFill>
              <a:sysClr val="windowText" lastClr="000000"/>
            </a:solidFill>
            <a:prstDash val="solid"/>
            <a:miter lim="800000"/>
          </a:ln>
          <a:effectLst/>
        </p:spPr>
      </p:cxnSp>
      <p:cxnSp>
        <p:nvCxnSpPr>
          <p:cNvPr id="182" name="Straight Connector 181">
            <a:extLst>
              <a:ext uri="{FF2B5EF4-FFF2-40B4-BE49-F238E27FC236}">
                <a16:creationId xmlns:a16="http://schemas.microsoft.com/office/drawing/2014/main" id="{B8A8E7EA-ED9B-49FB-9D5F-C69AEB62BF63}"/>
              </a:ext>
            </a:extLst>
          </p:cNvPr>
          <p:cNvCxnSpPr>
            <a:cxnSpLocks/>
          </p:cNvCxnSpPr>
          <p:nvPr/>
        </p:nvCxnSpPr>
        <p:spPr>
          <a:xfrm>
            <a:off x="4306251" y="4774028"/>
            <a:ext cx="0" cy="95068"/>
          </a:xfrm>
          <a:prstGeom prst="line">
            <a:avLst/>
          </a:prstGeom>
          <a:noFill/>
          <a:ln w="12700" cap="flat" cmpd="sng" algn="ctr">
            <a:solidFill>
              <a:sysClr val="windowText" lastClr="000000"/>
            </a:solidFill>
            <a:prstDash val="solid"/>
            <a:miter lim="800000"/>
          </a:ln>
          <a:effectLst/>
        </p:spPr>
      </p:cxnSp>
      <p:cxnSp>
        <p:nvCxnSpPr>
          <p:cNvPr id="183" name="Straight Connector 182">
            <a:extLst>
              <a:ext uri="{FF2B5EF4-FFF2-40B4-BE49-F238E27FC236}">
                <a16:creationId xmlns:a16="http://schemas.microsoft.com/office/drawing/2014/main" id="{84EE1C30-B04C-4562-B9B4-75EEBF8E2033}"/>
              </a:ext>
            </a:extLst>
          </p:cNvPr>
          <p:cNvCxnSpPr>
            <a:cxnSpLocks/>
          </p:cNvCxnSpPr>
          <p:nvPr/>
        </p:nvCxnSpPr>
        <p:spPr>
          <a:xfrm>
            <a:off x="4765833" y="4774028"/>
            <a:ext cx="0" cy="95068"/>
          </a:xfrm>
          <a:prstGeom prst="line">
            <a:avLst/>
          </a:prstGeom>
          <a:noFill/>
          <a:ln w="12700" cap="flat" cmpd="sng" algn="ctr">
            <a:solidFill>
              <a:sysClr val="windowText" lastClr="000000"/>
            </a:solidFill>
            <a:prstDash val="solid"/>
            <a:miter lim="800000"/>
          </a:ln>
          <a:effectLst/>
        </p:spPr>
      </p:cxnSp>
      <p:cxnSp>
        <p:nvCxnSpPr>
          <p:cNvPr id="184" name="Straight Connector 183">
            <a:extLst>
              <a:ext uri="{FF2B5EF4-FFF2-40B4-BE49-F238E27FC236}">
                <a16:creationId xmlns:a16="http://schemas.microsoft.com/office/drawing/2014/main" id="{5E16E2D3-8BF0-4CDB-94B9-817A03929CFD}"/>
              </a:ext>
            </a:extLst>
          </p:cNvPr>
          <p:cNvCxnSpPr>
            <a:cxnSpLocks/>
          </p:cNvCxnSpPr>
          <p:nvPr/>
        </p:nvCxnSpPr>
        <p:spPr>
          <a:xfrm>
            <a:off x="5220652" y="4774028"/>
            <a:ext cx="0" cy="95068"/>
          </a:xfrm>
          <a:prstGeom prst="line">
            <a:avLst/>
          </a:prstGeom>
          <a:noFill/>
          <a:ln w="12700" cap="flat" cmpd="sng" algn="ctr">
            <a:solidFill>
              <a:sysClr val="windowText" lastClr="000000"/>
            </a:solidFill>
            <a:prstDash val="solid"/>
            <a:miter lim="800000"/>
          </a:ln>
          <a:effectLst/>
        </p:spPr>
      </p:cxnSp>
      <p:cxnSp>
        <p:nvCxnSpPr>
          <p:cNvPr id="185" name="Straight Connector 184">
            <a:extLst>
              <a:ext uri="{FF2B5EF4-FFF2-40B4-BE49-F238E27FC236}">
                <a16:creationId xmlns:a16="http://schemas.microsoft.com/office/drawing/2014/main" id="{D08B1D22-C107-4FDA-8A83-F217A1224D08}"/>
              </a:ext>
            </a:extLst>
          </p:cNvPr>
          <p:cNvCxnSpPr>
            <a:cxnSpLocks/>
          </p:cNvCxnSpPr>
          <p:nvPr/>
        </p:nvCxnSpPr>
        <p:spPr>
          <a:xfrm>
            <a:off x="5665946" y="4774028"/>
            <a:ext cx="0" cy="95068"/>
          </a:xfrm>
          <a:prstGeom prst="line">
            <a:avLst/>
          </a:prstGeom>
          <a:noFill/>
          <a:ln w="12700" cap="flat" cmpd="sng" algn="ctr">
            <a:solidFill>
              <a:sysClr val="windowText" lastClr="000000"/>
            </a:solidFill>
            <a:prstDash val="solid"/>
            <a:miter lim="800000"/>
          </a:ln>
          <a:effectLst/>
        </p:spPr>
      </p:cxnSp>
      <p:cxnSp>
        <p:nvCxnSpPr>
          <p:cNvPr id="186" name="Straight Connector 185">
            <a:extLst>
              <a:ext uri="{FF2B5EF4-FFF2-40B4-BE49-F238E27FC236}">
                <a16:creationId xmlns:a16="http://schemas.microsoft.com/office/drawing/2014/main" id="{B2C9B773-9ACE-4EA8-A675-30AE4A4C72BD}"/>
              </a:ext>
            </a:extLst>
          </p:cNvPr>
          <p:cNvCxnSpPr>
            <a:cxnSpLocks/>
          </p:cNvCxnSpPr>
          <p:nvPr/>
        </p:nvCxnSpPr>
        <p:spPr>
          <a:xfrm>
            <a:off x="6116002" y="4774028"/>
            <a:ext cx="0" cy="95068"/>
          </a:xfrm>
          <a:prstGeom prst="line">
            <a:avLst/>
          </a:prstGeom>
          <a:noFill/>
          <a:ln w="12700" cap="flat" cmpd="sng" algn="ctr">
            <a:solidFill>
              <a:sysClr val="windowText" lastClr="000000"/>
            </a:solidFill>
            <a:prstDash val="solid"/>
            <a:miter lim="800000"/>
          </a:ln>
          <a:effectLst/>
        </p:spPr>
      </p:cxnSp>
      <p:cxnSp>
        <p:nvCxnSpPr>
          <p:cNvPr id="187" name="Straight Connector 186">
            <a:extLst>
              <a:ext uri="{FF2B5EF4-FFF2-40B4-BE49-F238E27FC236}">
                <a16:creationId xmlns:a16="http://schemas.microsoft.com/office/drawing/2014/main" id="{94B0D365-12AC-4DF5-B3E0-7AE531C64F0D}"/>
              </a:ext>
            </a:extLst>
          </p:cNvPr>
          <p:cNvCxnSpPr>
            <a:cxnSpLocks/>
          </p:cNvCxnSpPr>
          <p:nvPr/>
        </p:nvCxnSpPr>
        <p:spPr>
          <a:xfrm>
            <a:off x="6580346" y="4774028"/>
            <a:ext cx="0" cy="95068"/>
          </a:xfrm>
          <a:prstGeom prst="line">
            <a:avLst/>
          </a:prstGeom>
          <a:noFill/>
          <a:ln w="12700" cap="flat" cmpd="sng" algn="ctr">
            <a:solidFill>
              <a:sysClr val="windowText" lastClr="000000"/>
            </a:solidFill>
            <a:prstDash val="solid"/>
            <a:miter lim="800000"/>
          </a:ln>
          <a:effectLst/>
        </p:spPr>
      </p:cxnSp>
      <p:cxnSp>
        <p:nvCxnSpPr>
          <p:cNvPr id="188" name="Straight Connector 187">
            <a:extLst>
              <a:ext uri="{FF2B5EF4-FFF2-40B4-BE49-F238E27FC236}">
                <a16:creationId xmlns:a16="http://schemas.microsoft.com/office/drawing/2014/main" id="{33CC17DA-18DC-4CCA-8ED3-CD3EBD2141C0}"/>
              </a:ext>
            </a:extLst>
          </p:cNvPr>
          <p:cNvCxnSpPr>
            <a:cxnSpLocks/>
          </p:cNvCxnSpPr>
          <p:nvPr/>
        </p:nvCxnSpPr>
        <p:spPr>
          <a:xfrm>
            <a:off x="7037547" y="4774028"/>
            <a:ext cx="0" cy="95068"/>
          </a:xfrm>
          <a:prstGeom prst="line">
            <a:avLst/>
          </a:prstGeom>
          <a:noFill/>
          <a:ln w="12700" cap="flat" cmpd="sng" algn="ctr">
            <a:solidFill>
              <a:sysClr val="windowText" lastClr="000000"/>
            </a:solidFill>
            <a:prstDash val="solid"/>
            <a:miter lim="800000"/>
          </a:ln>
          <a:effectLst/>
        </p:spPr>
      </p:cxnSp>
      <p:cxnSp>
        <p:nvCxnSpPr>
          <p:cNvPr id="189" name="Straight Connector 188">
            <a:extLst>
              <a:ext uri="{FF2B5EF4-FFF2-40B4-BE49-F238E27FC236}">
                <a16:creationId xmlns:a16="http://schemas.microsoft.com/office/drawing/2014/main" id="{5FF3DCD4-B87F-4D35-87AE-40D9949FAA28}"/>
              </a:ext>
            </a:extLst>
          </p:cNvPr>
          <p:cNvCxnSpPr>
            <a:cxnSpLocks/>
          </p:cNvCxnSpPr>
          <p:nvPr/>
        </p:nvCxnSpPr>
        <p:spPr>
          <a:xfrm>
            <a:off x="7480459" y="4774028"/>
            <a:ext cx="0" cy="95068"/>
          </a:xfrm>
          <a:prstGeom prst="line">
            <a:avLst/>
          </a:prstGeom>
          <a:noFill/>
          <a:ln w="12700" cap="flat" cmpd="sng" algn="ctr">
            <a:solidFill>
              <a:sysClr val="windowText" lastClr="000000"/>
            </a:solidFill>
            <a:prstDash val="solid"/>
            <a:miter lim="800000"/>
          </a:ln>
          <a:effectLst/>
        </p:spPr>
      </p:cxnSp>
      <p:cxnSp>
        <p:nvCxnSpPr>
          <p:cNvPr id="190" name="Straight Connector 189">
            <a:extLst>
              <a:ext uri="{FF2B5EF4-FFF2-40B4-BE49-F238E27FC236}">
                <a16:creationId xmlns:a16="http://schemas.microsoft.com/office/drawing/2014/main" id="{B2E24402-5D92-421B-9492-BC738FA132AA}"/>
              </a:ext>
            </a:extLst>
          </p:cNvPr>
          <p:cNvCxnSpPr>
            <a:cxnSpLocks/>
          </p:cNvCxnSpPr>
          <p:nvPr/>
        </p:nvCxnSpPr>
        <p:spPr>
          <a:xfrm>
            <a:off x="7930515" y="4774028"/>
            <a:ext cx="0" cy="95068"/>
          </a:xfrm>
          <a:prstGeom prst="line">
            <a:avLst/>
          </a:prstGeom>
          <a:noFill/>
          <a:ln w="12700" cap="flat" cmpd="sng" algn="ctr">
            <a:solidFill>
              <a:sysClr val="windowText" lastClr="000000"/>
            </a:solidFill>
            <a:prstDash val="solid"/>
            <a:miter lim="800000"/>
          </a:ln>
          <a:effectLst/>
        </p:spPr>
      </p:cxnSp>
      <p:cxnSp>
        <p:nvCxnSpPr>
          <p:cNvPr id="191" name="Straight Connector 190">
            <a:extLst>
              <a:ext uri="{FF2B5EF4-FFF2-40B4-BE49-F238E27FC236}">
                <a16:creationId xmlns:a16="http://schemas.microsoft.com/office/drawing/2014/main" id="{029D6B8E-5331-47BE-A859-81EF03E24430}"/>
              </a:ext>
            </a:extLst>
          </p:cNvPr>
          <p:cNvCxnSpPr>
            <a:cxnSpLocks/>
          </p:cNvCxnSpPr>
          <p:nvPr/>
        </p:nvCxnSpPr>
        <p:spPr>
          <a:xfrm>
            <a:off x="8382000" y="4774028"/>
            <a:ext cx="0" cy="95068"/>
          </a:xfrm>
          <a:prstGeom prst="line">
            <a:avLst/>
          </a:prstGeom>
          <a:noFill/>
          <a:ln w="12700" cap="flat" cmpd="sng" algn="ctr">
            <a:solidFill>
              <a:sysClr val="windowText" lastClr="000000"/>
            </a:solidFill>
            <a:prstDash val="solid"/>
            <a:miter lim="800000"/>
          </a:ln>
          <a:effectLst/>
        </p:spPr>
      </p:cxnSp>
      <p:sp>
        <p:nvSpPr>
          <p:cNvPr id="192" name="TextBox 191">
            <a:extLst>
              <a:ext uri="{FF2B5EF4-FFF2-40B4-BE49-F238E27FC236}">
                <a16:creationId xmlns:a16="http://schemas.microsoft.com/office/drawing/2014/main" id="{A1852F3E-18C1-40FE-AC0A-A7736498BAFC}"/>
              </a:ext>
            </a:extLst>
          </p:cNvPr>
          <p:cNvSpPr txBox="1"/>
          <p:nvPr/>
        </p:nvSpPr>
        <p:spPr>
          <a:xfrm>
            <a:off x="2447457" y="5539122"/>
            <a:ext cx="159065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 History (Men)</a:t>
            </a:r>
          </a:p>
        </p:txBody>
      </p:sp>
      <p:sp>
        <p:nvSpPr>
          <p:cNvPr id="193" name="TextBox 192">
            <a:extLst>
              <a:ext uri="{FF2B5EF4-FFF2-40B4-BE49-F238E27FC236}">
                <a16:creationId xmlns:a16="http://schemas.microsoft.com/office/drawing/2014/main" id="{D38B29E5-07C3-4782-A6F4-CDAC203F9BEA}"/>
              </a:ext>
            </a:extLst>
          </p:cNvPr>
          <p:cNvSpPr txBox="1"/>
          <p:nvPr/>
        </p:nvSpPr>
        <p:spPr>
          <a:xfrm>
            <a:off x="2447457" y="5814055"/>
            <a:ext cx="198649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Prior Management (Men)</a:t>
            </a:r>
          </a:p>
        </p:txBody>
      </p:sp>
      <p:sp>
        <p:nvSpPr>
          <p:cNvPr id="194" name="TextBox 193">
            <a:extLst>
              <a:ext uri="{FF2B5EF4-FFF2-40B4-BE49-F238E27FC236}">
                <a16:creationId xmlns:a16="http://schemas.microsoft.com/office/drawing/2014/main" id="{F607E165-ABA4-4E9F-8D8D-61CFB724D737}"/>
              </a:ext>
            </a:extLst>
          </p:cNvPr>
          <p:cNvSpPr txBox="1"/>
          <p:nvPr/>
        </p:nvSpPr>
        <p:spPr>
          <a:xfrm>
            <a:off x="4966261" y="5539122"/>
            <a:ext cx="212612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 History (Women)</a:t>
            </a:r>
          </a:p>
        </p:txBody>
      </p:sp>
      <p:sp>
        <p:nvSpPr>
          <p:cNvPr id="195" name="TextBox 194">
            <a:extLst>
              <a:ext uri="{FF2B5EF4-FFF2-40B4-BE49-F238E27FC236}">
                <a16:creationId xmlns:a16="http://schemas.microsoft.com/office/drawing/2014/main" id="{3AADC887-DEDA-41CE-BC8A-C45B8E9AAE7C}"/>
              </a:ext>
            </a:extLst>
          </p:cNvPr>
          <p:cNvSpPr txBox="1"/>
          <p:nvPr/>
        </p:nvSpPr>
        <p:spPr>
          <a:xfrm>
            <a:off x="4966261" y="5814055"/>
            <a:ext cx="212612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Prior Management (Woman)</a:t>
            </a:r>
          </a:p>
        </p:txBody>
      </p:sp>
      <p:cxnSp>
        <p:nvCxnSpPr>
          <p:cNvPr id="196" name="Straight Connector 195">
            <a:extLst>
              <a:ext uri="{FF2B5EF4-FFF2-40B4-BE49-F238E27FC236}">
                <a16:creationId xmlns:a16="http://schemas.microsoft.com/office/drawing/2014/main" id="{5A1CE4EB-A5F3-4295-92B3-86E5C9F3506B}"/>
              </a:ext>
            </a:extLst>
          </p:cNvPr>
          <p:cNvCxnSpPr/>
          <p:nvPr/>
        </p:nvCxnSpPr>
        <p:spPr>
          <a:xfrm>
            <a:off x="1989424" y="5694771"/>
            <a:ext cx="353542" cy="0"/>
          </a:xfrm>
          <a:prstGeom prst="line">
            <a:avLst/>
          </a:prstGeom>
          <a:noFill/>
          <a:ln w="38100" cap="flat" cmpd="sng" algn="ctr">
            <a:solidFill>
              <a:srgbClr val="D5C485"/>
            </a:solidFill>
            <a:prstDash val="solid"/>
            <a:miter lim="800000"/>
          </a:ln>
          <a:effectLst/>
        </p:spPr>
      </p:cxnSp>
      <p:cxnSp>
        <p:nvCxnSpPr>
          <p:cNvPr id="197" name="Straight Connector 196">
            <a:extLst>
              <a:ext uri="{FF2B5EF4-FFF2-40B4-BE49-F238E27FC236}">
                <a16:creationId xmlns:a16="http://schemas.microsoft.com/office/drawing/2014/main" id="{410AD6FB-6F6B-4BCF-BA9F-6F163B262762}"/>
              </a:ext>
            </a:extLst>
          </p:cNvPr>
          <p:cNvCxnSpPr/>
          <p:nvPr/>
        </p:nvCxnSpPr>
        <p:spPr>
          <a:xfrm>
            <a:off x="1989424" y="5967821"/>
            <a:ext cx="353542" cy="0"/>
          </a:xfrm>
          <a:prstGeom prst="line">
            <a:avLst/>
          </a:prstGeom>
          <a:noFill/>
          <a:ln w="38100" cap="flat" cmpd="sng" algn="ctr">
            <a:solidFill>
              <a:srgbClr val="C18567"/>
            </a:solidFill>
            <a:prstDash val="solid"/>
            <a:miter lim="800000"/>
          </a:ln>
          <a:effectLst/>
        </p:spPr>
      </p:cxnSp>
      <p:sp>
        <p:nvSpPr>
          <p:cNvPr id="198" name="Rectangle 197">
            <a:extLst>
              <a:ext uri="{FF2B5EF4-FFF2-40B4-BE49-F238E27FC236}">
                <a16:creationId xmlns:a16="http://schemas.microsoft.com/office/drawing/2014/main" id="{B8DC9A12-C2DD-4C7D-BD7B-24511F7973C0}"/>
              </a:ext>
            </a:extLst>
          </p:cNvPr>
          <p:cNvSpPr/>
          <p:nvPr/>
        </p:nvSpPr>
        <p:spPr>
          <a:xfrm>
            <a:off x="2091451" y="5625318"/>
            <a:ext cx="142996" cy="138905"/>
          </a:xfrm>
          <a:prstGeom prst="rect">
            <a:avLst/>
          </a:prstGeom>
          <a:solidFill>
            <a:srgbClr val="D5C485"/>
          </a:solidFill>
          <a:ln w="6350" cap="flat" cmpd="sng" algn="ctr">
            <a:solidFill>
              <a:srgbClr val="D5C48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99" name="Rectangle 198">
            <a:extLst>
              <a:ext uri="{FF2B5EF4-FFF2-40B4-BE49-F238E27FC236}">
                <a16:creationId xmlns:a16="http://schemas.microsoft.com/office/drawing/2014/main" id="{5026FB1E-A96C-4AAD-A9B5-796AB797921B}"/>
              </a:ext>
            </a:extLst>
          </p:cNvPr>
          <p:cNvSpPr/>
          <p:nvPr/>
        </p:nvSpPr>
        <p:spPr>
          <a:xfrm>
            <a:off x="2091451" y="5896084"/>
            <a:ext cx="142996" cy="138905"/>
          </a:xfrm>
          <a:prstGeom prst="rect">
            <a:avLst/>
          </a:prstGeom>
          <a:solidFill>
            <a:srgbClr val="C18567"/>
          </a:solidFill>
          <a:ln w="6350" cap="flat" cmpd="sng" algn="ctr">
            <a:solidFill>
              <a:srgbClr val="C1856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cxnSp>
        <p:nvCxnSpPr>
          <p:cNvPr id="200" name="Straight Connector 199">
            <a:extLst>
              <a:ext uri="{FF2B5EF4-FFF2-40B4-BE49-F238E27FC236}">
                <a16:creationId xmlns:a16="http://schemas.microsoft.com/office/drawing/2014/main" id="{DA88D98C-2EE2-4DC2-A9CB-AED82CA47CE2}"/>
              </a:ext>
            </a:extLst>
          </p:cNvPr>
          <p:cNvCxnSpPr/>
          <p:nvPr/>
        </p:nvCxnSpPr>
        <p:spPr>
          <a:xfrm>
            <a:off x="4542475" y="5694771"/>
            <a:ext cx="353542" cy="0"/>
          </a:xfrm>
          <a:prstGeom prst="line">
            <a:avLst/>
          </a:prstGeom>
          <a:noFill/>
          <a:ln w="38100" cap="flat" cmpd="sng" algn="ctr">
            <a:solidFill>
              <a:srgbClr val="D5C485"/>
            </a:solidFill>
            <a:prstDash val="solid"/>
            <a:miter lim="800000"/>
          </a:ln>
          <a:effectLst/>
        </p:spPr>
      </p:cxnSp>
      <p:cxnSp>
        <p:nvCxnSpPr>
          <p:cNvPr id="201" name="Straight Connector 200">
            <a:extLst>
              <a:ext uri="{FF2B5EF4-FFF2-40B4-BE49-F238E27FC236}">
                <a16:creationId xmlns:a16="http://schemas.microsoft.com/office/drawing/2014/main" id="{ABC41074-82A6-4A5A-BC53-576AFDFD1191}"/>
              </a:ext>
            </a:extLst>
          </p:cNvPr>
          <p:cNvCxnSpPr/>
          <p:nvPr/>
        </p:nvCxnSpPr>
        <p:spPr>
          <a:xfrm>
            <a:off x="4542475" y="5967821"/>
            <a:ext cx="353542" cy="0"/>
          </a:xfrm>
          <a:prstGeom prst="line">
            <a:avLst/>
          </a:prstGeom>
          <a:noFill/>
          <a:ln w="38100" cap="flat" cmpd="sng" algn="ctr">
            <a:solidFill>
              <a:srgbClr val="C18567"/>
            </a:solidFill>
            <a:prstDash val="solid"/>
            <a:miter lim="800000"/>
          </a:ln>
          <a:effectLst/>
        </p:spPr>
      </p:cxnSp>
      <p:sp>
        <p:nvSpPr>
          <p:cNvPr id="202" name="Isosceles Triangle 201">
            <a:extLst>
              <a:ext uri="{FF2B5EF4-FFF2-40B4-BE49-F238E27FC236}">
                <a16:creationId xmlns:a16="http://schemas.microsoft.com/office/drawing/2014/main" id="{5BDCE65E-D15C-4DE0-873F-4FCC1CAA89A2}"/>
              </a:ext>
            </a:extLst>
          </p:cNvPr>
          <p:cNvSpPr/>
          <p:nvPr/>
        </p:nvSpPr>
        <p:spPr>
          <a:xfrm>
            <a:off x="4616517" y="5608909"/>
            <a:ext cx="220657" cy="138918"/>
          </a:xfrm>
          <a:prstGeom prst="triangle">
            <a:avLst/>
          </a:prstGeom>
          <a:solidFill>
            <a:srgbClr val="D5C485"/>
          </a:solidFill>
          <a:ln w="6350" cap="flat" cmpd="sng" algn="ctr">
            <a:solidFill>
              <a:srgbClr val="D5C48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203" name="Isosceles Triangle 202">
            <a:extLst>
              <a:ext uri="{FF2B5EF4-FFF2-40B4-BE49-F238E27FC236}">
                <a16:creationId xmlns:a16="http://schemas.microsoft.com/office/drawing/2014/main" id="{999539E9-F830-4B00-91FF-32C29B91FD43}"/>
              </a:ext>
            </a:extLst>
          </p:cNvPr>
          <p:cNvSpPr/>
          <p:nvPr/>
        </p:nvSpPr>
        <p:spPr>
          <a:xfrm>
            <a:off x="4616517" y="5880774"/>
            <a:ext cx="220657" cy="138918"/>
          </a:xfrm>
          <a:prstGeom prst="triangle">
            <a:avLst/>
          </a:prstGeom>
          <a:solidFill>
            <a:srgbClr val="C18567"/>
          </a:solidFill>
          <a:ln w="6350" cap="flat" cmpd="sng" algn="ctr">
            <a:solidFill>
              <a:srgbClr val="C1856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204" name="TextBox 203">
            <a:extLst>
              <a:ext uri="{FF2B5EF4-FFF2-40B4-BE49-F238E27FC236}">
                <a16:creationId xmlns:a16="http://schemas.microsoft.com/office/drawing/2014/main" id="{2D9341EC-ED56-4A62-ABC8-3B383D8A1174}"/>
              </a:ext>
            </a:extLst>
          </p:cNvPr>
          <p:cNvSpPr txBox="1"/>
          <p:nvPr/>
        </p:nvSpPr>
        <p:spPr>
          <a:xfrm>
            <a:off x="961708" y="1459068"/>
            <a:ext cx="7698332" cy="338540"/>
          </a:xfrm>
          <a:prstGeom prst="rect">
            <a:avLst/>
          </a:prstGeom>
          <a:noFill/>
        </p:spPr>
        <p:txBody>
          <a:bodyPr wrap="square" lIns="91426" tIns="45713" rIns="91426" bIns="45713"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72,099 men and 95,975 women starting chronic oral GC therapy (mean age=74.9 years, SD=6.5)</a:t>
            </a:r>
          </a:p>
        </p:txBody>
      </p:sp>
      <p:pic>
        <p:nvPicPr>
          <p:cNvPr id="2" name="Picture 1">
            <a:extLst>
              <a:ext uri="{FF2B5EF4-FFF2-40B4-BE49-F238E27FC236}">
                <a16:creationId xmlns:a16="http://schemas.microsoft.com/office/drawing/2014/main" id="{0E479C53-C6AF-4BF7-95BB-11D061AB4B96}"/>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932612" y="1868744"/>
            <a:ext cx="7609364" cy="3052739"/>
          </a:xfrm>
          <a:prstGeom prst="rect">
            <a:avLst/>
          </a:prstGeom>
        </p:spPr>
      </p:pic>
    </p:spTree>
    <p:extLst>
      <p:ext uri="{BB962C8B-B14F-4D97-AF65-F5344CB8AC3E}">
        <p14:creationId xmlns:p14="http://schemas.microsoft.com/office/powerpoint/2010/main" val="184090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honeycomb, microphone, leopard, brown&#10;&#10;Description automatically generated">
            <a:extLst>
              <a:ext uri="{FF2B5EF4-FFF2-40B4-BE49-F238E27FC236}">
                <a16:creationId xmlns:a16="http://schemas.microsoft.com/office/drawing/2014/main" id="{D7A2B436-927D-47DA-895D-72933C59893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34581"/>
            <a:ext cx="9128103" cy="6999883"/>
          </a:xfrm>
          <a:prstGeom prst="rect">
            <a:avLst/>
          </a:prstGeom>
        </p:spPr>
      </p:pic>
      <p:grpSp>
        <p:nvGrpSpPr>
          <p:cNvPr id="4" name="Group 3">
            <a:extLst>
              <a:ext uri="{FF2B5EF4-FFF2-40B4-BE49-F238E27FC236}">
                <a16:creationId xmlns:a16="http://schemas.microsoft.com/office/drawing/2014/main" id="{71F1ACE8-6601-4F61-B507-F53872A9823D}"/>
              </a:ext>
            </a:extLst>
          </p:cNvPr>
          <p:cNvGrpSpPr/>
          <p:nvPr/>
        </p:nvGrpSpPr>
        <p:grpSpPr>
          <a:xfrm>
            <a:off x="57882" y="740022"/>
            <a:ext cx="4434808" cy="1008112"/>
            <a:chOff x="57882" y="740022"/>
            <a:chExt cx="4434808" cy="1008112"/>
          </a:xfrm>
        </p:grpSpPr>
        <p:sp>
          <p:nvSpPr>
            <p:cNvPr id="2" name="Rectangle 1">
              <a:extLst>
                <a:ext uri="{FF2B5EF4-FFF2-40B4-BE49-F238E27FC236}">
                  <a16:creationId xmlns:a16="http://schemas.microsoft.com/office/drawing/2014/main" id="{564A5735-FFE8-4C27-BD26-1749FF8B379F}"/>
                </a:ext>
              </a:extLst>
            </p:cNvPr>
            <p:cNvSpPr/>
            <p:nvPr/>
          </p:nvSpPr>
          <p:spPr>
            <a:xfrm>
              <a:off x="568690" y="740022"/>
              <a:ext cx="3924000" cy="1008112"/>
            </a:xfrm>
            <a:prstGeom prst="rect">
              <a:avLst/>
            </a:prstGeom>
            <a:solidFill>
              <a:srgbClr val="2E1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 name="Rectangle 2">
              <a:extLst>
                <a:ext uri="{FF2B5EF4-FFF2-40B4-BE49-F238E27FC236}">
                  <a16:creationId xmlns:a16="http://schemas.microsoft.com/office/drawing/2014/main" id="{9401A8C4-0767-4DE8-BA05-0D47814A450D}"/>
                </a:ext>
              </a:extLst>
            </p:cNvPr>
            <p:cNvSpPr/>
            <p:nvPr/>
          </p:nvSpPr>
          <p:spPr>
            <a:xfrm>
              <a:off x="772834" y="852443"/>
              <a:ext cx="3678557"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bg1"/>
                  </a:solidFill>
                  <a:latin typeface="Arial Narrow" panose="020B0606020202030204" pitchFamily="34" charset="0"/>
                  <a:cs typeface="Arial" pitchFamily="34" charset="0"/>
                </a:rPr>
                <a:t>What parameters indicate a diagnosis of osteoporosis?</a:t>
              </a:r>
            </a:p>
            <a:p>
              <a:pPr marL="171450" indent="-171450">
                <a:buFont typeface="Wingdings" panose="05000000000000000000" pitchFamily="2" charset="2"/>
                <a:buChar char="§"/>
              </a:pPr>
              <a:r>
                <a:rPr lang="en-US" sz="1200" b="1" dirty="0">
                  <a:solidFill>
                    <a:schemeClr val="bg1"/>
                  </a:solidFill>
                  <a:latin typeface="Arial Narrow" panose="020B0606020202030204" pitchFamily="34" charset="0"/>
                  <a:cs typeface="Arial" pitchFamily="34" charset="0"/>
                </a:rPr>
                <a:t>How does this differ from assessment of fracture risk? </a:t>
              </a:r>
            </a:p>
          </p:txBody>
        </p:sp>
        <p:sp>
          <p:nvSpPr>
            <p:cNvPr id="11" name="Oval 10">
              <a:extLst>
                <a:ext uri="{FF2B5EF4-FFF2-40B4-BE49-F238E27FC236}">
                  <a16:creationId xmlns:a16="http://schemas.microsoft.com/office/drawing/2014/main" id="{3F40A839-2A6E-4808-86A8-78914C73EA48}"/>
                </a:ext>
              </a:extLst>
            </p:cNvPr>
            <p:cNvSpPr/>
            <p:nvPr/>
          </p:nvSpPr>
          <p:spPr>
            <a:xfrm>
              <a:off x="57882" y="861184"/>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12" name="Oval 11">
              <a:extLst>
                <a:ext uri="{FF2B5EF4-FFF2-40B4-BE49-F238E27FC236}">
                  <a16:creationId xmlns:a16="http://schemas.microsoft.com/office/drawing/2014/main" id="{12406A50-D4EF-4787-A27F-31CA33E15DAB}"/>
                </a:ext>
              </a:extLst>
            </p:cNvPr>
            <p:cNvSpPr/>
            <p:nvPr/>
          </p:nvSpPr>
          <p:spPr>
            <a:xfrm>
              <a:off x="133166" y="936468"/>
              <a:ext cx="611037" cy="611038"/>
            </a:xfrm>
            <a:prstGeom prst="ellipse">
              <a:avLst/>
            </a:prstGeom>
            <a:solidFill>
              <a:schemeClr val="bg1"/>
            </a:solidFill>
            <a:ln w="57150">
              <a:solidFill>
                <a:srgbClr val="2E14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1</a:t>
              </a:r>
            </a:p>
          </p:txBody>
        </p:sp>
      </p:grpSp>
      <p:grpSp>
        <p:nvGrpSpPr>
          <p:cNvPr id="6" name="Group 5">
            <a:extLst>
              <a:ext uri="{FF2B5EF4-FFF2-40B4-BE49-F238E27FC236}">
                <a16:creationId xmlns:a16="http://schemas.microsoft.com/office/drawing/2014/main" id="{D936C612-97CF-414D-B4FD-38C71EAFE7B1}"/>
              </a:ext>
            </a:extLst>
          </p:cNvPr>
          <p:cNvGrpSpPr/>
          <p:nvPr/>
        </p:nvGrpSpPr>
        <p:grpSpPr>
          <a:xfrm>
            <a:off x="57882" y="1993435"/>
            <a:ext cx="4434808" cy="1008112"/>
            <a:chOff x="57882" y="1993435"/>
            <a:chExt cx="4434808" cy="1008112"/>
          </a:xfrm>
        </p:grpSpPr>
        <p:sp>
          <p:nvSpPr>
            <p:cNvPr id="26" name="Rectangle 25">
              <a:extLst>
                <a:ext uri="{FF2B5EF4-FFF2-40B4-BE49-F238E27FC236}">
                  <a16:creationId xmlns:a16="http://schemas.microsoft.com/office/drawing/2014/main" id="{2E72EF9C-0508-465E-8A69-935C1FB204F6}"/>
                </a:ext>
              </a:extLst>
            </p:cNvPr>
            <p:cNvSpPr/>
            <p:nvPr/>
          </p:nvSpPr>
          <p:spPr>
            <a:xfrm>
              <a:off x="568690" y="1993435"/>
              <a:ext cx="3924000" cy="1008112"/>
            </a:xfrm>
            <a:prstGeom prst="rect">
              <a:avLst/>
            </a:prstGeom>
            <a:solidFill>
              <a:srgbClr val="7B4A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7" name="Rectangle 26">
              <a:extLst>
                <a:ext uri="{FF2B5EF4-FFF2-40B4-BE49-F238E27FC236}">
                  <a16:creationId xmlns:a16="http://schemas.microsoft.com/office/drawing/2014/main" id="{D48829A9-C36E-4BE3-80AF-A899F57D9449}"/>
                </a:ext>
              </a:extLst>
            </p:cNvPr>
            <p:cNvSpPr/>
            <p:nvPr/>
          </p:nvSpPr>
          <p:spPr>
            <a:xfrm>
              <a:off x="772834" y="2101191"/>
              <a:ext cx="3678557"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15000"/>
                </a:lnSpc>
                <a:spcAft>
                  <a:spcPts val="1000"/>
                </a:spcAft>
                <a:buFont typeface="Wingdings" panose="05000000000000000000" pitchFamily="2" charset="2"/>
                <a:buChar char="§"/>
              </a:pPr>
              <a:r>
                <a:rPr lang="en-US" sz="1200" b="1" dirty="0">
                  <a:latin typeface="Arial Narrow" panose="020B0606020202030204" pitchFamily="34" charset="0"/>
                  <a:ea typeface="Calibri" panose="020F0502020204030204" pitchFamily="34" charset="0"/>
                  <a:cs typeface="Cordia New" panose="020B0304020202020204" pitchFamily="34" charset="-34"/>
                </a:rPr>
                <a:t>How do we evaluate fracture risk in postmenopausal women with a view to identifying women who would benefit from osteoporosis pharmacotherapy?</a:t>
              </a:r>
              <a:endParaRPr lang="en-CA" sz="1200" b="1" dirty="0">
                <a:latin typeface="Arial Narrow" panose="020B0606020202030204" pitchFamily="34" charset="0"/>
                <a:ea typeface="Calibri" panose="020F0502020204030204" pitchFamily="34" charset="0"/>
                <a:cs typeface="Cordia New" panose="020B0304020202020204" pitchFamily="34" charset="-34"/>
              </a:endParaRPr>
            </a:p>
          </p:txBody>
        </p:sp>
        <p:sp>
          <p:nvSpPr>
            <p:cNvPr id="28" name="Oval 27">
              <a:hlinkClick r:id="rId4" action="ppaction://hlinksldjump"/>
              <a:extLst>
                <a:ext uri="{FF2B5EF4-FFF2-40B4-BE49-F238E27FC236}">
                  <a16:creationId xmlns:a16="http://schemas.microsoft.com/office/drawing/2014/main" id="{2174A84C-CFC3-413E-B80D-39658426BFF2}"/>
                </a:ext>
              </a:extLst>
            </p:cNvPr>
            <p:cNvSpPr/>
            <p:nvPr/>
          </p:nvSpPr>
          <p:spPr>
            <a:xfrm>
              <a:off x="57882" y="2114597"/>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29" name="Oval 28">
              <a:extLst>
                <a:ext uri="{FF2B5EF4-FFF2-40B4-BE49-F238E27FC236}">
                  <a16:creationId xmlns:a16="http://schemas.microsoft.com/office/drawing/2014/main" id="{B618BB16-F60A-4DF7-B22F-AAB768F9AE2C}"/>
                </a:ext>
              </a:extLst>
            </p:cNvPr>
            <p:cNvSpPr/>
            <p:nvPr/>
          </p:nvSpPr>
          <p:spPr>
            <a:xfrm>
              <a:off x="133166" y="2189881"/>
              <a:ext cx="611037" cy="611038"/>
            </a:xfrm>
            <a:prstGeom prst="ellipse">
              <a:avLst/>
            </a:prstGeom>
            <a:solidFill>
              <a:schemeClr val="bg1"/>
            </a:solidFill>
            <a:ln w="57150">
              <a:solidFill>
                <a:srgbClr val="7B4A3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3</a:t>
              </a:r>
            </a:p>
          </p:txBody>
        </p:sp>
      </p:grpSp>
      <p:grpSp>
        <p:nvGrpSpPr>
          <p:cNvPr id="7" name="Group 6">
            <a:extLst>
              <a:ext uri="{FF2B5EF4-FFF2-40B4-BE49-F238E27FC236}">
                <a16:creationId xmlns:a16="http://schemas.microsoft.com/office/drawing/2014/main" id="{3FA9C75A-F0AA-4D9A-A639-D31EC1621B80}"/>
              </a:ext>
            </a:extLst>
          </p:cNvPr>
          <p:cNvGrpSpPr/>
          <p:nvPr/>
        </p:nvGrpSpPr>
        <p:grpSpPr>
          <a:xfrm>
            <a:off x="57882" y="3246848"/>
            <a:ext cx="4434808" cy="1008112"/>
            <a:chOff x="57882" y="3246848"/>
            <a:chExt cx="4434808" cy="1008112"/>
          </a:xfrm>
        </p:grpSpPr>
        <p:sp>
          <p:nvSpPr>
            <p:cNvPr id="34" name="Rectangle 33">
              <a:extLst>
                <a:ext uri="{FF2B5EF4-FFF2-40B4-BE49-F238E27FC236}">
                  <a16:creationId xmlns:a16="http://schemas.microsoft.com/office/drawing/2014/main" id="{05715C39-7709-4DF7-BDC2-4A504C2D69C7}"/>
                </a:ext>
              </a:extLst>
            </p:cNvPr>
            <p:cNvSpPr/>
            <p:nvPr/>
          </p:nvSpPr>
          <p:spPr>
            <a:xfrm>
              <a:off x="568690" y="3246848"/>
              <a:ext cx="3924000" cy="1008112"/>
            </a:xfrm>
            <a:prstGeom prst="rect">
              <a:avLst/>
            </a:prstGeom>
            <a:solidFill>
              <a:srgbClr val="A16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35" name="Rectangle 34">
              <a:extLst>
                <a:ext uri="{FF2B5EF4-FFF2-40B4-BE49-F238E27FC236}">
                  <a16:creationId xmlns:a16="http://schemas.microsoft.com/office/drawing/2014/main" id="{79A5D755-AACB-447A-A968-3573FDD44A5D}"/>
                </a:ext>
              </a:extLst>
            </p:cNvPr>
            <p:cNvSpPr/>
            <p:nvPr/>
          </p:nvSpPr>
          <p:spPr>
            <a:xfrm>
              <a:off x="772834" y="3359269"/>
              <a:ext cx="3635880"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15000"/>
                </a:lnSpc>
                <a:spcAft>
                  <a:spcPts val="1000"/>
                </a:spcAft>
                <a:buFont typeface="Wingdings" panose="05000000000000000000" pitchFamily="2" charset="2"/>
                <a:buChar char="§"/>
              </a:pPr>
              <a:r>
                <a:rPr lang="en-US" sz="1200" b="1" dirty="0">
                  <a:latin typeface="Arial Narrow" panose="020B0606020202030204" pitchFamily="34" charset="0"/>
                  <a:cs typeface="Cordia New" panose="020B0304020202020204" pitchFamily="34" charset="-34"/>
                </a:rPr>
                <a:t>Do patients on glucocorticoid require osteoporosis pharmacotherapy?</a:t>
              </a:r>
              <a:endParaRPr lang="en-CA" sz="1200" b="1" dirty="0">
                <a:latin typeface="Arial Narrow" panose="020B0606020202030204" pitchFamily="34" charset="0"/>
                <a:cs typeface="Cordia New" panose="020B0304020202020204" pitchFamily="34" charset="-34"/>
              </a:endParaRPr>
            </a:p>
          </p:txBody>
        </p:sp>
        <p:sp>
          <p:nvSpPr>
            <p:cNvPr id="36" name="Oval 35">
              <a:extLst>
                <a:ext uri="{FF2B5EF4-FFF2-40B4-BE49-F238E27FC236}">
                  <a16:creationId xmlns:a16="http://schemas.microsoft.com/office/drawing/2014/main" id="{0CCC46DE-8AB3-42ED-B39B-7AB3DE102A74}"/>
                </a:ext>
              </a:extLst>
            </p:cNvPr>
            <p:cNvSpPr/>
            <p:nvPr/>
          </p:nvSpPr>
          <p:spPr>
            <a:xfrm>
              <a:off x="57882" y="3368010"/>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37" name="Oval 36">
              <a:extLst>
                <a:ext uri="{FF2B5EF4-FFF2-40B4-BE49-F238E27FC236}">
                  <a16:creationId xmlns:a16="http://schemas.microsoft.com/office/drawing/2014/main" id="{8F278B29-8608-44C0-B313-6225A5343B5E}"/>
                </a:ext>
              </a:extLst>
            </p:cNvPr>
            <p:cNvSpPr/>
            <p:nvPr/>
          </p:nvSpPr>
          <p:spPr>
            <a:xfrm>
              <a:off x="133166" y="3443294"/>
              <a:ext cx="611037" cy="611038"/>
            </a:xfrm>
            <a:prstGeom prst="ellipse">
              <a:avLst/>
            </a:prstGeom>
            <a:solidFill>
              <a:schemeClr val="bg1"/>
            </a:solidFill>
            <a:ln w="57150">
              <a:solidFill>
                <a:srgbClr val="A1604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5</a:t>
              </a:r>
            </a:p>
          </p:txBody>
        </p:sp>
      </p:grpSp>
      <p:grpSp>
        <p:nvGrpSpPr>
          <p:cNvPr id="8" name="Group 7">
            <a:extLst>
              <a:ext uri="{FF2B5EF4-FFF2-40B4-BE49-F238E27FC236}">
                <a16:creationId xmlns:a16="http://schemas.microsoft.com/office/drawing/2014/main" id="{88B79271-CB25-47FB-BE5F-65227AB11C94}"/>
              </a:ext>
            </a:extLst>
          </p:cNvPr>
          <p:cNvGrpSpPr/>
          <p:nvPr/>
        </p:nvGrpSpPr>
        <p:grpSpPr>
          <a:xfrm>
            <a:off x="57882" y="4500261"/>
            <a:ext cx="4434808" cy="1008112"/>
            <a:chOff x="57882" y="4500261"/>
            <a:chExt cx="4434808" cy="1008112"/>
          </a:xfrm>
        </p:grpSpPr>
        <p:sp>
          <p:nvSpPr>
            <p:cNvPr id="42" name="Rectangle 41">
              <a:extLst>
                <a:ext uri="{FF2B5EF4-FFF2-40B4-BE49-F238E27FC236}">
                  <a16:creationId xmlns:a16="http://schemas.microsoft.com/office/drawing/2014/main" id="{9D0C5276-CB44-499E-9251-4208ECA33888}"/>
                </a:ext>
              </a:extLst>
            </p:cNvPr>
            <p:cNvSpPr/>
            <p:nvPr/>
          </p:nvSpPr>
          <p:spPr>
            <a:xfrm>
              <a:off x="568690" y="4500261"/>
              <a:ext cx="3924000" cy="1008112"/>
            </a:xfrm>
            <a:prstGeom prst="rect">
              <a:avLst/>
            </a:prstGeom>
            <a:solidFill>
              <a:srgbClr val="C18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3" name="Rectangle 42">
              <a:extLst>
                <a:ext uri="{FF2B5EF4-FFF2-40B4-BE49-F238E27FC236}">
                  <a16:creationId xmlns:a16="http://schemas.microsoft.com/office/drawing/2014/main" id="{9AA1ACF3-B224-4A70-B105-3A3DFD172006}"/>
                </a:ext>
              </a:extLst>
            </p:cNvPr>
            <p:cNvSpPr/>
            <p:nvPr/>
          </p:nvSpPr>
          <p:spPr>
            <a:xfrm>
              <a:off x="772834" y="4612682"/>
              <a:ext cx="3678557"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15000"/>
                </a:lnSpc>
                <a:spcAft>
                  <a:spcPts val="1000"/>
                </a:spcAft>
                <a:buFont typeface="Wingdings" panose="05000000000000000000" pitchFamily="2" charset="2"/>
                <a:buChar char="§"/>
              </a:pPr>
              <a:r>
                <a:rPr lang="en-IN" sz="1200" b="1" dirty="0">
                  <a:latin typeface="Arial Narrow" panose="020B0606020202030204" pitchFamily="34" charset="0"/>
                  <a:cs typeface="Cordia New" panose="020B0304020202020204" pitchFamily="34" charset="-34"/>
                </a:rPr>
                <a:t>Do patients on androgen deprivation therapy require osteoporosis pharmacotherapy?</a:t>
              </a:r>
            </a:p>
          </p:txBody>
        </p:sp>
        <p:sp>
          <p:nvSpPr>
            <p:cNvPr id="44" name="Oval 43">
              <a:extLst>
                <a:ext uri="{FF2B5EF4-FFF2-40B4-BE49-F238E27FC236}">
                  <a16:creationId xmlns:a16="http://schemas.microsoft.com/office/drawing/2014/main" id="{F44354E3-59D6-4874-9B88-5F5200074187}"/>
                </a:ext>
              </a:extLst>
            </p:cNvPr>
            <p:cNvSpPr/>
            <p:nvPr/>
          </p:nvSpPr>
          <p:spPr>
            <a:xfrm>
              <a:off x="57882" y="4621423"/>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45" name="Oval 44">
              <a:extLst>
                <a:ext uri="{FF2B5EF4-FFF2-40B4-BE49-F238E27FC236}">
                  <a16:creationId xmlns:a16="http://schemas.microsoft.com/office/drawing/2014/main" id="{C74899BD-940D-440B-9BF5-346EB205EB01}"/>
                </a:ext>
              </a:extLst>
            </p:cNvPr>
            <p:cNvSpPr/>
            <p:nvPr/>
          </p:nvSpPr>
          <p:spPr>
            <a:xfrm>
              <a:off x="133166" y="4696707"/>
              <a:ext cx="611037" cy="611038"/>
            </a:xfrm>
            <a:prstGeom prst="ellipse">
              <a:avLst/>
            </a:prstGeom>
            <a:solidFill>
              <a:schemeClr val="bg1"/>
            </a:solidFill>
            <a:ln w="57150">
              <a:solidFill>
                <a:srgbClr val="C1856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7</a:t>
              </a:r>
            </a:p>
          </p:txBody>
        </p:sp>
      </p:grpSp>
      <p:grpSp>
        <p:nvGrpSpPr>
          <p:cNvPr id="10" name="Group 9">
            <a:extLst>
              <a:ext uri="{FF2B5EF4-FFF2-40B4-BE49-F238E27FC236}">
                <a16:creationId xmlns:a16="http://schemas.microsoft.com/office/drawing/2014/main" id="{ACA46F90-86DE-4088-A1F7-DD560DF63BF3}"/>
              </a:ext>
            </a:extLst>
          </p:cNvPr>
          <p:cNvGrpSpPr/>
          <p:nvPr/>
        </p:nvGrpSpPr>
        <p:grpSpPr>
          <a:xfrm>
            <a:off x="57882" y="5753674"/>
            <a:ext cx="4434808" cy="1008112"/>
            <a:chOff x="57882" y="5753674"/>
            <a:chExt cx="4434808" cy="1008112"/>
          </a:xfrm>
        </p:grpSpPr>
        <p:sp>
          <p:nvSpPr>
            <p:cNvPr id="50" name="Rectangle 49">
              <a:extLst>
                <a:ext uri="{FF2B5EF4-FFF2-40B4-BE49-F238E27FC236}">
                  <a16:creationId xmlns:a16="http://schemas.microsoft.com/office/drawing/2014/main" id="{55CF9540-D2F8-4360-B918-53530C2203C6}"/>
                </a:ext>
              </a:extLst>
            </p:cNvPr>
            <p:cNvSpPr/>
            <p:nvPr/>
          </p:nvSpPr>
          <p:spPr>
            <a:xfrm>
              <a:off x="568690" y="5753674"/>
              <a:ext cx="3924000" cy="1008112"/>
            </a:xfrm>
            <a:prstGeom prst="rect">
              <a:avLst/>
            </a:prstGeom>
            <a:solidFill>
              <a:srgbClr val="D0A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51" name="Rectangle 50">
              <a:extLst>
                <a:ext uri="{FF2B5EF4-FFF2-40B4-BE49-F238E27FC236}">
                  <a16:creationId xmlns:a16="http://schemas.microsoft.com/office/drawing/2014/main" id="{3F097843-64ED-48C7-A8E0-68AEAF5B4100}"/>
                </a:ext>
              </a:extLst>
            </p:cNvPr>
            <p:cNvSpPr/>
            <p:nvPr/>
          </p:nvSpPr>
          <p:spPr>
            <a:xfrm>
              <a:off x="772834" y="5866095"/>
              <a:ext cx="3635880"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15000"/>
                </a:lnSpc>
                <a:spcAft>
                  <a:spcPts val="1000"/>
                </a:spcAft>
                <a:buFont typeface="Wingdings" panose="05000000000000000000" pitchFamily="2" charset="2"/>
                <a:buChar char="§"/>
              </a:pPr>
              <a:r>
                <a:rPr lang="en-US" sz="1200" b="1" dirty="0">
                  <a:latin typeface="Arial Narrow" panose="020B0606020202030204" pitchFamily="34" charset="0"/>
                  <a:cs typeface="Cordia New" panose="020B0304020202020204" pitchFamily="34" charset="-34"/>
                </a:rPr>
                <a:t>When patients are treated with SSRI, do they have an increase in the risk of fracture?</a:t>
              </a:r>
            </a:p>
          </p:txBody>
        </p:sp>
        <p:sp>
          <p:nvSpPr>
            <p:cNvPr id="52" name="Oval 51">
              <a:extLst>
                <a:ext uri="{FF2B5EF4-FFF2-40B4-BE49-F238E27FC236}">
                  <a16:creationId xmlns:a16="http://schemas.microsoft.com/office/drawing/2014/main" id="{C5D07CCE-0E8A-462C-957A-5BA1B04C2275}"/>
                </a:ext>
              </a:extLst>
            </p:cNvPr>
            <p:cNvSpPr/>
            <p:nvPr/>
          </p:nvSpPr>
          <p:spPr>
            <a:xfrm>
              <a:off x="57882" y="5874836"/>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53" name="Oval 52">
              <a:extLst>
                <a:ext uri="{FF2B5EF4-FFF2-40B4-BE49-F238E27FC236}">
                  <a16:creationId xmlns:a16="http://schemas.microsoft.com/office/drawing/2014/main" id="{18D90784-7711-460C-B392-075D85560FFC}"/>
                </a:ext>
              </a:extLst>
            </p:cNvPr>
            <p:cNvSpPr/>
            <p:nvPr/>
          </p:nvSpPr>
          <p:spPr>
            <a:xfrm>
              <a:off x="133166" y="5950120"/>
              <a:ext cx="611037" cy="611038"/>
            </a:xfrm>
            <a:prstGeom prst="ellipse">
              <a:avLst/>
            </a:prstGeom>
            <a:solidFill>
              <a:schemeClr val="bg1"/>
            </a:solidFill>
            <a:ln w="57150">
              <a:solidFill>
                <a:srgbClr val="D0A1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9</a:t>
              </a:r>
            </a:p>
          </p:txBody>
        </p:sp>
      </p:grpSp>
      <p:sp>
        <p:nvSpPr>
          <p:cNvPr id="60" name="Content Placeholder 2">
            <a:extLst>
              <a:ext uri="{FF2B5EF4-FFF2-40B4-BE49-F238E27FC236}">
                <a16:creationId xmlns:a16="http://schemas.microsoft.com/office/drawing/2014/main" id="{EFDE04B8-61CA-4C2C-B097-142C7B3712D3}"/>
              </a:ext>
            </a:extLst>
          </p:cNvPr>
          <p:cNvSpPr txBox="1">
            <a:spLocks/>
          </p:cNvSpPr>
          <p:nvPr/>
        </p:nvSpPr>
        <p:spPr>
          <a:xfrm>
            <a:off x="-15897" y="5763"/>
            <a:ext cx="9144000" cy="738153"/>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defTabSz="342900">
              <a:spcAft>
                <a:spcPts val="750"/>
              </a:spcAft>
              <a:buClr>
                <a:srgbClr val="F93482"/>
              </a:buClr>
              <a:buNone/>
              <a:defRPr/>
            </a:pPr>
            <a:r>
              <a:rPr lang="en-CA" sz="3600" b="1" dirty="0">
                <a:ln w="22225">
                  <a:solidFill>
                    <a:srgbClr val="7B4A31"/>
                  </a:solidFill>
                  <a:prstDash val="solid"/>
                </a:ln>
                <a:solidFill>
                  <a:srgbClr val="A16040"/>
                </a:solidFill>
                <a:latin typeface="Arial Narrow" panose="020B0606020202030204" pitchFamily="34" charset="0"/>
              </a:rPr>
              <a:t>Clinical Questions</a:t>
            </a:r>
            <a:endParaRPr kumimoji="0" lang="en-CA" sz="3200" b="1" i="0" u="none" strike="noStrike" kern="1200" normalizeH="0" baseline="0" noProof="0" dirty="0">
              <a:ln w="22225">
                <a:solidFill>
                  <a:srgbClr val="7B4A31"/>
                </a:solidFill>
                <a:prstDash val="solid"/>
              </a:ln>
              <a:solidFill>
                <a:srgbClr val="A16040"/>
              </a:solidFill>
              <a:uLnTx/>
              <a:uFillTx/>
              <a:latin typeface="Arial Narrow" panose="020B0606020202030204" pitchFamily="34" charset="0"/>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18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None/>
              <a:tabLst/>
              <a:defRPr/>
            </a:pPr>
            <a:endParaRPr kumimoji="0" lang="en-CA" sz="18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18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13" name="Group 12">
            <a:extLst>
              <a:ext uri="{FF2B5EF4-FFF2-40B4-BE49-F238E27FC236}">
                <a16:creationId xmlns:a16="http://schemas.microsoft.com/office/drawing/2014/main" id="{5F8A0628-59E8-492D-ACE3-596B5410B0DD}"/>
              </a:ext>
            </a:extLst>
          </p:cNvPr>
          <p:cNvGrpSpPr/>
          <p:nvPr/>
        </p:nvGrpSpPr>
        <p:grpSpPr>
          <a:xfrm>
            <a:off x="4572343" y="740022"/>
            <a:ext cx="4434808" cy="1008112"/>
            <a:chOff x="4572343" y="740022"/>
            <a:chExt cx="4434808" cy="1008112"/>
          </a:xfrm>
        </p:grpSpPr>
        <p:sp>
          <p:nvSpPr>
            <p:cNvPr id="22" name="Rectangle 21">
              <a:extLst>
                <a:ext uri="{FF2B5EF4-FFF2-40B4-BE49-F238E27FC236}">
                  <a16:creationId xmlns:a16="http://schemas.microsoft.com/office/drawing/2014/main" id="{A72E1F3A-3AFF-4F00-9938-8A737C34C880}"/>
                </a:ext>
              </a:extLst>
            </p:cNvPr>
            <p:cNvSpPr/>
            <p:nvPr/>
          </p:nvSpPr>
          <p:spPr>
            <a:xfrm>
              <a:off x="5083151" y="740022"/>
              <a:ext cx="3924000" cy="100811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3" name="Rectangle 22">
              <a:extLst>
                <a:ext uri="{FF2B5EF4-FFF2-40B4-BE49-F238E27FC236}">
                  <a16:creationId xmlns:a16="http://schemas.microsoft.com/office/drawing/2014/main" id="{A58C6CDC-6070-4CAF-AAD9-7A3F84392CF6}"/>
                </a:ext>
              </a:extLst>
            </p:cNvPr>
            <p:cNvSpPr/>
            <p:nvPr/>
          </p:nvSpPr>
          <p:spPr>
            <a:xfrm>
              <a:off x="5287295" y="852443"/>
              <a:ext cx="2625064"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lumMod val="85000"/>
                      <a:lumOff val="15000"/>
                    </a:schemeClr>
                  </a:solidFill>
                  <a:latin typeface="Arial Narrow" panose="020B0606020202030204" pitchFamily="34" charset="0"/>
                  <a:ea typeface="Calibri" panose="020F0502020204030204" pitchFamily="34" charset="0"/>
                  <a:cs typeface="Cordia New" panose="020B0304020202020204" pitchFamily="34" charset="-34"/>
                </a:rPr>
                <a:t>How can we best explain the</a:t>
              </a:r>
            </a:p>
            <a:p>
              <a:pPr marL="176213" indent="-176213"/>
              <a:r>
                <a:rPr lang="en-US" sz="1200" b="1" dirty="0">
                  <a:solidFill>
                    <a:schemeClr val="tx1">
                      <a:lumMod val="85000"/>
                      <a:lumOff val="15000"/>
                    </a:schemeClr>
                  </a:solidFill>
                  <a:latin typeface="Arial Narrow" panose="020B0606020202030204" pitchFamily="34" charset="0"/>
                  <a:ea typeface="Calibri" panose="020F0502020204030204" pitchFamily="34" charset="0"/>
                  <a:cs typeface="Cordia New" panose="020B0304020202020204" pitchFamily="34" charset="-34"/>
                </a:rPr>
                <a:t>	impact of osteoporosis to our patients?</a:t>
              </a:r>
              <a:endParaRPr lang="en-IN" sz="1200" dirty="0">
                <a:solidFill>
                  <a:schemeClr val="tx1">
                    <a:lumMod val="85000"/>
                    <a:lumOff val="15000"/>
                  </a:schemeClr>
                </a:solidFill>
                <a:latin typeface="Arial Narrow" panose="020B0606020202030204" pitchFamily="34" charset="0"/>
                <a:cs typeface="Arial" pitchFamily="34" charset="0"/>
              </a:endParaRPr>
            </a:p>
          </p:txBody>
        </p:sp>
        <p:sp>
          <p:nvSpPr>
            <p:cNvPr id="24" name="Oval 23">
              <a:extLst>
                <a:ext uri="{FF2B5EF4-FFF2-40B4-BE49-F238E27FC236}">
                  <a16:creationId xmlns:a16="http://schemas.microsoft.com/office/drawing/2014/main" id="{F8076509-3B11-4176-8A1F-C4661C79B7AA}"/>
                </a:ext>
              </a:extLst>
            </p:cNvPr>
            <p:cNvSpPr/>
            <p:nvPr/>
          </p:nvSpPr>
          <p:spPr>
            <a:xfrm>
              <a:off x="4572343" y="861184"/>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25" name="Oval 24">
              <a:extLst>
                <a:ext uri="{FF2B5EF4-FFF2-40B4-BE49-F238E27FC236}">
                  <a16:creationId xmlns:a16="http://schemas.microsoft.com/office/drawing/2014/main" id="{F7E01450-D0DB-4051-8F1E-F166E5EBA11B}"/>
                </a:ext>
              </a:extLst>
            </p:cNvPr>
            <p:cNvSpPr/>
            <p:nvPr/>
          </p:nvSpPr>
          <p:spPr>
            <a:xfrm>
              <a:off x="4647627" y="936468"/>
              <a:ext cx="611037" cy="611038"/>
            </a:xfrm>
            <a:prstGeom prst="ellipse">
              <a:avLst/>
            </a:prstGeom>
            <a:solidFill>
              <a:schemeClr val="bg1"/>
            </a:solidFill>
            <a:ln w="57150">
              <a:solidFill>
                <a:srgbClr val="D3A7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2</a:t>
              </a:r>
            </a:p>
          </p:txBody>
        </p:sp>
      </p:grpSp>
      <p:grpSp>
        <p:nvGrpSpPr>
          <p:cNvPr id="14" name="Group 13">
            <a:extLst>
              <a:ext uri="{FF2B5EF4-FFF2-40B4-BE49-F238E27FC236}">
                <a16:creationId xmlns:a16="http://schemas.microsoft.com/office/drawing/2014/main" id="{0C2A0866-BB60-40F8-91F7-8D4A24B7AECE}"/>
              </a:ext>
            </a:extLst>
          </p:cNvPr>
          <p:cNvGrpSpPr/>
          <p:nvPr/>
        </p:nvGrpSpPr>
        <p:grpSpPr>
          <a:xfrm>
            <a:off x="4572343" y="1993435"/>
            <a:ext cx="4434808" cy="1008112"/>
            <a:chOff x="4572343" y="1993435"/>
            <a:chExt cx="4434808" cy="1008112"/>
          </a:xfrm>
        </p:grpSpPr>
        <p:sp>
          <p:nvSpPr>
            <p:cNvPr id="30" name="Rectangle 29">
              <a:extLst>
                <a:ext uri="{FF2B5EF4-FFF2-40B4-BE49-F238E27FC236}">
                  <a16:creationId xmlns:a16="http://schemas.microsoft.com/office/drawing/2014/main" id="{00E8906A-FEC4-4212-87C0-3755B1F01385}"/>
                </a:ext>
              </a:extLst>
            </p:cNvPr>
            <p:cNvSpPr/>
            <p:nvPr/>
          </p:nvSpPr>
          <p:spPr>
            <a:xfrm>
              <a:off x="5083151" y="1993435"/>
              <a:ext cx="3924000" cy="1008112"/>
            </a:xfrm>
            <a:prstGeom prst="rect">
              <a:avLst/>
            </a:prstGeom>
            <a:solidFill>
              <a:srgbClr val="E6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31" name="Rectangle 30">
              <a:extLst>
                <a:ext uri="{FF2B5EF4-FFF2-40B4-BE49-F238E27FC236}">
                  <a16:creationId xmlns:a16="http://schemas.microsoft.com/office/drawing/2014/main" id="{0733C329-295B-43B9-9646-D75BA8A5DDCC}"/>
                </a:ext>
              </a:extLst>
            </p:cNvPr>
            <p:cNvSpPr/>
            <p:nvPr/>
          </p:nvSpPr>
          <p:spPr>
            <a:xfrm>
              <a:off x="5287295" y="2105856"/>
              <a:ext cx="3646766"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lumMod val="85000"/>
                      <a:lumOff val="15000"/>
                    </a:schemeClr>
                  </a:solidFill>
                  <a:latin typeface="Arial Narrow" panose="020B0606020202030204" pitchFamily="34" charset="0"/>
                  <a:cs typeface="Cordia New" panose="020B0304020202020204" pitchFamily="34" charset="-34"/>
                </a:rPr>
                <a:t>How do we evaluate fracture risk in older men, and what are the therapeutic options?</a:t>
              </a:r>
            </a:p>
          </p:txBody>
        </p:sp>
        <p:sp>
          <p:nvSpPr>
            <p:cNvPr id="32" name="Oval 31">
              <a:extLst>
                <a:ext uri="{FF2B5EF4-FFF2-40B4-BE49-F238E27FC236}">
                  <a16:creationId xmlns:a16="http://schemas.microsoft.com/office/drawing/2014/main" id="{9988EB35-1591-423F-B471-84BEA62A2300}"/>
                </a:ext>
              </a:extLst>
            </p:cNvPr>
            <p:cNvSpPr/>
            <p:nvPr/>
          </p:nvSpPr>
          <p:spPr>
            <a:xfrm>
              <a:off x="4572343" y="2114597"/>
              <a:ext cx="761605" cy="761605"/>
            </a:xfrm>
            <a:prstGeom prst="ellipse">
              <a:avLst/>
            </a:prstGeom>
            <a:solidFill>
              <a:schemeClr val="bg1">
                <a:lumMod val="95000"/>
              </a:schemeClr>
            </a:solidFill>
            <a:ln>
              <a:solidFill>
                <a:srgbClr val="E6C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33" name="Oval 32">
              <a:extLst>
                <a:ext uri="{FF2B5EF4-FFF2-40B4-BE49-F238E27FC236}">
                  <a16:creationId xmlns:a16="http://schemas.microsoft.com/office/drawing/2014/main" id="{1F9B81AA-87E7-49B4-9BB6-F40609BF3001}"/>
                </a:ext>
              </a:extLst>
            </p:cNvPr>
            <p:cNvSpPr/>
            <p:nvPr/>
          </p:nvSpPr>
          <p:spPr>
            <a:xfrm>
              <a:off x="4647627" y="2189881"/>
              <a:ext cx="611037" cy="611038"/>
            </a:xfrm>
            <a:prstGeom prst="ellipse">
              <a:avLst/>
            </a:prstGeom>
            <a:solidFill>
              <a:schemeClr val="bg1"/>
            </a:solidFill>
            <a:ln w="57150">
              <a:solidFill>
                <a:srgbClr val="E6CD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4</a:t>
              </a:r>
            </a:p>
          </p:txBody>
        </p:sp>
      </p:grpSp>
      <p:grpSp>
        <p:nvGrpSpPr>
          <p:cNvPr id="15" name="Group 14">
            <a:extLst>
              <a:ext uri="{FF2B5EF4-FFF2-40B4-BE49-F238E27FC236}">
                <a16:creationId xmlns:a16="http://schemas.microsoft.com/office/drawing/2014/main" id="{9CCC9491-3BBD-4C1D-8AA8-33EF99963E27}"/>
              </a:ext>
            </a:extLst>
          </p:cNvPr>
          <p:cNvGrpSpPr/>
          <p:nvPr/>
        </p:nvGrpSpPr>
        <p:grpSpPr>
          <a:xfrm>
            <a:off x="4572343" y="3246848"/>
            <a:ext cx="4434808" cy="1008112"/>
            <a:chOff x="4572343" y="3246848"/>
            <a:chExt cx="4434808" cy="1008112"/>
          </a:xfrm>
        </p:grpSpPr>
        <p:sp>
          <p:nvSpPr>
            <p:cNvPr id="38" name="Rectangle 37">
              <a:extLst>
                <a:ext uri="{FF2B5EF4-FFF2-40B4-BE49-F238E27FC236}">
                  <a16:creationId xmlns:a16="http://schemas.microsoft.com/office/drawing/2014/main" id="{0DE517E1-9136-4286-AA3B-63D799413B35}"/>
                </a:ext>
              </a:extLst>
            </p:cNvPr>
            <p:cNvSpPr/>
            <p:nvPr/>
          </p:nvSpPr>
          <p:spPr>
            <a:xfrm>
              <a:off x="5083151" y="3246848"/>
              <a:ext cx="3924000" cy="1008112"/>
            </a:xfrm>
            <a:prstGeom prst="rect">
              <a:avLst/>
            </a:prstGeom>
            <a:solidFill>
              <a:srgbClr val="F2E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39" name="Rectangle 38">
              <a:extLst>
                <a:ext uri="{FF2B5EF4-FFF2-40B4-BE49-F238E27FC236}">
                  <a16:creationId xmlns:a16="http://schemas.microsoft.com/office/drawing/2014/main" id="{FB61851D-C54D-4FCB-9102-7C924440696F}"/>
                </a:ext>
              </a:extLst>
            </p:cNvPr>
            <p:cNvSpPr/>
            <p:nvPr/>
          </p:nvSpPr>
          <p:spPr>
            <a:xfrm>
              <a:off x="5287295" y="3359269"/>
              <a:ext cx="3502142"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15000"/>
                </a:lnSpc>
                <a:spcAft>
                  <a:spcPts val="1000"/>
                </a:spcAft>
                <a:buFont typeface="Wingdings" panose="05000000000000000000" pitchFamily="2" charset="2"/>
                <a:buChar char="§"/>
              </a:pPr>
              <a:r>
                <a:rPr lang="en-US" sz="1200" b="1" dirty="0">
                  <a:solidFill>
                    <a:prstClr val="black"/>
                  </a:solidFill>
                  <a:latin typeface="Arial Narrow" panose="020B0606020202030204" pitchFamily="34" charset="0"/>
                  <a:ea typeface="Calibri" panose="020F0502020204030204" pitchFamily="34" charset="0"/>
                  <a:cs typeface="Cordia New" panose="020B0304020202020204" pitchFamily="34" charset="-34"/>
                </a:rPr>
                <a:t>What is the risk of fracture in patients on aromatase inhibitor therapy?</a:t>
              </a:r>
              <a:endParaRPr lang="en-CA" sz="1200" b="1" dirty="0">
                <a:solidFill>
                  <a:prstClr val="black"/>
                </a:solidFill>
                <a:latin typeface="Arial Narrow" panose="020B0606020202030204" pitchFamily="34" charset="0"/>
                <a:ea typeface="Calibri" panose="020F0502020204030204" pitchFamily="34" charset="0"/>
                <a:cs typeface="Cordia New" panose="020B0304020202020204" pitchFamily="34" charset="-34"/>
              </a:endParaRPr>
            </a:p>
          </p:txBody>
        </p:sp>
        <p:sp>
          <p:nvSpPr>
            <p:cNvPr id="40" name="Oval 39">
              <a:extLst>
                <a:ext uri="{FF2B5EF4-FFF2-40B4-BE49-F238E27FC236}">
                  <a16:creationId xmlns:a16="http://schemas.microsoft.com/office/drawing/2014/main" id="{BA7707A2-6660-4976-8B4D-4640544DA36A}"/>
                </a:ext>
              </a:extLst>
            </p:cNvPr>
            <p:cNvSpPr/>
            <p:nvPr/>
          </p:nvSpPr>
          <p:spPr>
            <a:xfrm>
              <a:off x="4572343" y="3368010"/>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41" name="Oval 40">
              <a:extLst>
                <a:ext uri="{FF2B5EF4-FFF2-40B4-BE49-F238E27FC236}">
                  <a16:creationId xmlns:a16="http://schemas.microsoft.com/office/drawing/2014/main" id="{0E6163BD-64F3-4931-B906-DD6F097FDF02}"/>
                </a:ext>
              </a:extLst>
            </p:cNvPr>
            <p:cNvSpPr/>
            <p:nvPr/>
          </p:nvSpPr>
          <p:spPr>
            <a:xfrm>
              <a:off x="4647627" y="3443294"/>
              <a:ext cx="611037" cy="611038"/>
            </a:xfrm>
            <a:prstGeom prst="ellipse">
              <a:avLst/>
            </a:prstGeom>
            <a:solidFill>
              <a:schemeClr val="bg1"/>
            </a:solidFill>
            <a:ln w="57150">
              <a:solidFill>
                <a:srgbClr val="F2E5D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6</a:t>
              </a:r>
            </a:p>
          </p:txBody>
        </p:sp>
      </p:grpSp>
      <p:grpSp>
        <p:nvGrpSpPr>
          <p:cNvPr id="16" name="Group 15">
            <a:extLst>
              <a:ext uri="{FF2B5EF4-FFF2-40B4-BE49-F238E27FC236}">
                <a16:creationId xmlns:a16="http://schemas.microsoft.com/office/drawing/2014/main" id="{539B9F00-C405-4F8B-9BF6-D01BAC85A2CF}"/>
              </a:ext>
            </a:extLst>
          </p:cNvPr>
          <p:cNvGrpSpPr/>
          <p:nvPr/>
        </p:nvGrpSpPr>
        <p:grpSpPr>
          <a:xfrm>
            <a:off x="4572343" y="4496078"/>
            <a:ext cx="4434808" cy="1008112"/>
            <a:chOff x="4572343" y="4496078"/>
            <a:chExt cx="4434808" cy="1008112"/>
          </a:xfrm>
        </p:grpSpPr>
        <p:sp>
          <p:nvSpPr>
            <p:cNvPr id="46" name="Rectangle 45">
              <a:extLst>
                <a:ext uri="{FF2B5EF4-FFF2-40B4-BE49-F238E27FC236}">
                  <a16:creationId xmlns:a16="http://schemas.microsoft.com/office/drawing/2014/main" id="{205EA039-A722-4E7D-A2EE-23FD13C5ACC2}"/>
                </a:ext>
              </a:extLst>
            </p:cNvPr>
            <p:cNvSpPr/>
            <p:nvPr/>
          </p:nvSpPr>
          <p:spPr>
            <a:xfrm>
              <a:off x="5083151" y="4496078"/>
              <a:ext cx="3924000" cy="1008112"/>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7" name="Rectangle 46">
              <a:extLst>
                <a:ext uri="{FF2B5EF4-FFF2-40B4-BE49-F238E27FC236}">
                  <a16:creationId xmlns:a16="http://schemas.microsoft.com/office/drawing/2014/main" id="{3807F854-A67B-43FE-ACD4-2109D80BD543}"/>
                </a:ext>
              </a:extLst>
            </p:cNvPr>
            <p:cNvSpPr/>
            <p:nvPr/>
          </p:nvSpPr>
          <p:spPr>
            <a:xfrm>
              <a:off x="5287295" y="4612682"/>
              <a:ext cx="3646766"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lumMod val="95000"/>
                      <a:lumOff val="5000"/>
                    </a:schemeClr>
                  </a:solidFill>
                  <a:latin typeface="Arial Narrow" panose="020B0606020202030204" pitchFamily="34" charset="0"/>
                  <a:cs typeface="Arial" pitchFamily="34" charset="0"/>
                </a:rPr>
                <a:t>Do proton pump inhibitors cause bone loss?</a:t>
              </a:r>
            </a:p>
          </p:txBody>
        </p:sp>
        <p:sp>
          <p:nvSpPr>
            <p:cNvPr id="48" name="Oval 47">
              <a:extLst>
                <a:ext uri="{FF2B5EF4-FFF2-40B4-BE49-F238E27FC236}">
                  <a16:creationId xmlns:a16="http://schemas.microsoft.com/office/drawing/2014/main" id="{B90FFEF6-C044-40FB-89F7-5022FADDBB4A}"/>
                </a:ext>
              </a:extLst>
            </p:cNvPr>
            <p:cNvSpPr/>
            <p:nvPr/>
          </p:nvSpPr>
          <p:spPr>
            <a:xfrm>
              <a:off x="4572343" y="4621423"/>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49" name="Oval 48">
              <a:extLst>
                <a:ext uri="{FF2B5EF4-FFF2-40B4-BE49-F238E27FC236}">
                  <a16:creationId xmlns:a16="http://schemas.microsoft.com/office/drawing/2014/main" id="{C7DAB67C-66EF-443B-B570-D5A2C2FA3B60}"/>
                </a:ext>
              </a:extLst>
            </p:cNvPr>
            <p:cNvSpPr/>
            <p:nvPr/>
          </p:nvSpPr>
          <p:spPr>
            <a:xfrm>
              <a:off x="4647627" y="4696707"/>
              <a:ext cx="611037" cy="611038"/>
            </a:xfrm>
            <a:prstGeom prst="ellipse">
              <a:avLst/>
            </a:prstGeom>
            <a:solidFill>
              <a:schemeClr val="bg1"/>
            </a:solidFill>
            <a:ln w="57150">
              <a:solidFill>
                <a:srgbClr val="EAE2C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8</a:t>
              </a:r>
            </a:p>
          </p:txBody>
        </p:sp>
      </p:grpSp>
      <p:grpSp>
        <p:nvGrpSpPr>
          <p:cNvPr id="17" name="Group 16">
            <a:extLst>
              <a:ext uri="{FF2B5EF4-FFF2-40B4-BE49-F238E27FC236}">
                <a16:creationId xmlns:a16="http://schemas.microsoft.com/office/drawing/2014/main" id="{98F9461C-3B2C-40A7-A332-3546C9AD7D1C}"/>
              </a:ext>
            </a:extLst>
          </p:cNvPr>
          <p:cNvGrpSpPr/>
          <p:nvPr/>
        </p:nvGrpSpPr>
        <p:grpSpPr>
          <a:xfrm>
            <a:off x="4572343" y="5753674"/>
            <a:ext cx="4434808" cy="1008112"/>
            <a:chOff x="4572343" y="5753674"/>
            <a:chExt cx="4434808" cy="1008112"/>
          </a:xfrm>
        </p:grpSpPr>
        <p:sp>
          <p:nvSpPr>
            <p:cNvPr id="54" name="Rectangle 53">
              <a:extLst>
                <a:ext uri="{FF2B5EF4-FFF2-40B4-BE49-F238E27FC236}">
                  <a16:creationId xmlns:a16="http://schemas.microsoft.com/office/drawing/2014/main" id="{29862E8F-7D66-47AA-B30C-BD0ECCA8AD16}"/>
                </a:ext>
              </a:extLst>
            </p:cNvPr>
            <p:cNvSpPr/>
            <p:nvPr/>
          </p:nvSpPr>
          <p:spPr>
            <a:xfrm>
              <a:off x="5083151" y="5753674"/>
              <a:ext cx="3924000" cy="100811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55" name="Rectangle 54">
              <a:extLst>
                <a:ext uri="{FF2B5EF4-FFF2-40B4-BE49-F238E27FC236}">
                  <a16:creationId xmlns:a16="http://schemas.microsoft.com/office/drawing/2014/main" id="{A8A10658-E8CE-40D0-83A1-E8EC23234C66}"/>
                </a:ext>
              </a:extLst>
            </p:cNvPr>
            <p:cNvSpPr/>
            <p:nvPr/>
          </p:nvSpPr>
          <p:spPr>
            <a:xfrm>
              <a:off x="5287295" y="5866095"/>
              <a:ext cx="3586117" cy="770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15000"/>
                </a:lnSpc>
                <a:spcAft>
                  <a:spcPts val="1000"/>
                </a:spcAft>
                <a:buFont typeface="Wingdings" panose="05000000000000000000" pitchFamily="2" charset="2"/>
                <a:buChar char="§"/>
              </a:pPr>
              <a:r>
                <a:rPr lang="en-US" sz="1200" b="1" dirty="0">
                  <a:solidFill>
                    <a:prstClr val="black"/>
                  </a:solidFill>
                  <a:latin typeface="Arial Narrow" panose="020B0606020202030204" pitchFamily="34" charset="0"/>
                  <a:ea typeface="Calibri" panose="020F0502020204030204" pitchFamily="34" charset="0"/>
                  <a:cs typeface="Cordia New" panose="020B0304020202020204" pitchFamily="34" charset="-34"/>
                </a:rPr>
                <a:t>How long do osteoporosis patients need to be treated?</a:t>
              </a:r>
              <a:endParaRPr lang="en-CA" sz="1200" b="1" dirty="0">
                <a:solidFill>
                  <a:prstClr val="black"/>
                </a:solidFill>
                <a:latin typeface="Arial Narrow" panose="020B0606020202030204" pitchFamily="34" charset="0"/>
                <a:ea typeface="Calibri" panose="020F0502020204030204" pitchFamily="34" charset="0"/>
                <a:cs typeface="Cordia New" panose="020B0304020202020204" pitchFamily="34" charset="-34"/>
              </a:endParaRPr>
            </a:p>
          </p:txBody>
        </p:sp>
        <p:sp>
          <p:nvSpPr>
            <p:cNvPr id="56" name="Oval 55">
              <a:extLst>
                <a:ext uri="{FF2B5EF4-FFF2-40B4-BE49-F238E27FC236}">
                  <a16:creationId xmlns:a16="http://schemas.microsoft.com/office/drawing/2014/main" id="{4225F076-9079-4429-818A-06DCAD33AFDF}"/>
                </a:ext>
              </a:extLst>
            </p:cNvPr>
            <p:cNvSpPr/>
            <p:nvPr/>
          </p:nvSpPr>
          <p:spPr>
            <a:xfrm>
              <a:off x="4572343" y="5874836"/>
              <a:ext cx="761605" cy="76160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Narrow" panose="020B0606020202030204" pitchFamily="34" charset="0"/>
              </a:endParaRPr>
            </a:p>
          </p:txBody>
        </p:sp>
        <p:sp>
          <p:nvSpPr>
            <p:cNvPr id="57" name="Oval 56">
              <a:extLst>
                <a:ext uri="{FF2B5EF4-FFF2-40B4-BE49-F238E27FC236}">
                  <a16:creationId xmlns:a16="http://schemas.microsoft.com/office/drawing/2014/main" id="{D46C6EAE-99B5-4710-B0AB-371931FD5843}"/>
                </a:ext>
              </a:extLst>
            </p:cNvPr>
            <p:cNvSpPr/>
            <p:nvPr/>
          </p:nvSpPr>
          <p:spPr>
            <a:xfrm>
              <a:off x="4647627" y="5950120"/>
              <a:ext cx="611037" cy="611038"/>
            </a:xfrm>
            <a:prstGeom prst="ellipse">
              <a:avLst/>
            </a:prstGeom>
            <a:solidFill>
              <a:schemeClr val="bg1"/>
            </a:solidFill>
            <a:ln w="57150">
              <a:solidFill>
                <a:srgbClr val="F1EB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sz="1800" b="1" dirty="0">
                  <a:solidFill>
                    <a:schemeClr val="tx1">
                      <a:lumMod val="65000"/>
                      <a:lumOff val="35000"/>
                    </a:schemeClr>
                  </a:solidFill>
                  <a:latin typeface="Arial Narrow" panose="020B0606020202030204" pitchFamily="34" charset="0"/>
                  <a:cs typeface="Arial" panose="020B0604020202020204" pitchFamily="34" charset="0"/>
                </a:rPr>
                <a:t>10</a:t>
              </a:r>
            </a:p>
          </p:txBody>
        </p:sp>
      </p:grpSp>
      <p:pic>
        <p:nvPicPr>
          <p:cNvPr id="9" name="Picture 8" descr="A picture containing table, strainer, food&#10;&#10;Description automatically generated">
            <a:extLst>
              <a:ext uri="{FF2B5EF4-FFF2-40B4-BE49-F238E27FC236}">
                <a16:creationId xmlns:a16="http://schemas.microsoft.com/office/drawing/2014/main" id="{D4A63CEE-3DB9-4DC9-BEC0-BBA5319B5D5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0669" y="-153423"/>
            <a:ext cx="1794677" cy="1794677"/>
          </a:xfrm>
          <a:prstGeom prst="rect">
            <a:avLst/>
          </a:prstGeom>
        </p:spPr>
      </p:pic>
      <p:pic>
        <p:nvPicPr>
          <p:cNvPr id="21" name="Graphic 20" descr="Circle with left arrow">
            <a:hlinkClick r:id="rId6" action="ppaction://hlinksldjump"/>
            <a:extLst>
              <a:ext uri="{FF2B5EF4-FFF2-40B4-BE49-F238E27FC236}">
                <a16:creationId xmlns:a16="http://schemas.microsoft.com/office/drawing/2014/main" id="{00610BAC-DDBA-4336-9DDC-8340E12A4C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838" y="1447457"/>
            <a:ext cx="252000" cy="252000"/>
          </a:xfrm>
          <a:prstGeom prst="rect">
            <a:avLst/>
          </a:prstGeom>
        </p:spPr>
      </p:pic>
      <p:pic>
        <p:nvPicPr>
          <p:cNvPr id="61" name="Graphic 60" descr="Circle with left arrow">
            <a:hlinkClick r:id="rId4" action="ppaction://hlinksldjump"/>
            <a:extLst>
              <a:ext uri="{FF2B5EF4-FFF2-40B4-BE49-F238E27FC236}">
                <a16:creationId xmlns:a16="http://schemas.microsoft.com/office/drawing/2014/main" id="{CBF385D1-A49D-4EBC-A9B1-2F9FD4D3C1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838" y="2682333"/>
            <a:ext cx="252000" cy="252000"/>
          </a:xfrm>
          <a:prstGeom prst="rect">
            <a:avLst/>
          </a:prstGeom>
        </p:spPr>
      </p:pic>
      <p:pic>
        <p:nvPicPr>
          <p:cNvPr id="62" name="Graphic 61" descr="Circle with left arrow">
            <a:hlinkClick r:id="rId9" action="ppaction://hlinksldjump"/>
            <a:extLst>
              <a:ext uri="{FF2B5EF4-FFF2-40B4-BE49-F238E27FC236}">
                <a16:creationId xmlns:a16="http://schemas.microsoft.com/office/drawing/2014/main" id="{2E5283A9-8D89-4183-8ECE-94A9566448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838" y="3917209"/>
            <a:ext cx="252000" cy="252000"/>
          </a:xfrm>
          <a:prstGeom prst="rect">
            <a:avLst/>
          </a:prstGeom>
        </p:spPr>
      </p:pic>
      <p:pic>
        <p:nvPicPr>
          <p:cNvPr id="63" name="Graphic 62" descr="Circle with left arrow">
            <a:hlinkClick r:id="rId10" action="ppaction://hlinksldjump"/>
            <a:extLst>
              <a:ext uri="{FF2B5EF4-FFF2-40B4-BE49-F238E27FC236}">
                <a16:creationId xmlns:a16="http://schemas.microsoft.com/office/drawing/2014/main" id="{812F705E-70DB-4692-B357-C775009F0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838" y="5152085"/>
            <a:ext cx="252000" cy="252000"/>
          </a:xfrm>
          <a:prstGeom prst="rect">
            <a:avLst/>
          </a:prstGeom>
        </p:spPr>
      </p:pic>
      <p:pic>
        <p:nvPicPr>
          <p:cNvPr id="64" name="Graphic 63" descr="Circle with left arrow">
            <a:hlinkClick r:id="rId11" action="ppaction://hlinksldjump"/>
            <a:extLst>
              <a:ext uri="{FF2B5EF4-FFF2-40B4-BE49-F238E27FC236}">
                <a16:creationId xmlns:a16="http://schemas.microsoft.com/office/drawing/2014/main" id="{2A42D33E-85F5-4BA0-A0BF-ADB25FB652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5838" y="6386961"/>
            <a:ext cx="252000" cy="252000"/>
          </a:xfrm>
          <a:prstGeom prst="rect">
            <a:avLst/>
          </a:prstGeom>
        </p:spPr>
      </p:pic>
      <p:pic>
        <p:nvPicPr>
          <p:cNvPr id="65" name="Graphic 64" descr="Circle with left arrow">
            <a:hlinkClick r:id="rId12" action="ppaction://hlinksldjump"/>
            <a:extLst>
              <a:ext uri="{FF2B5EF4-FFF2-40B4-BE49-F238E27FC236}">
                <a16:creationId xmlns:a16="http://schemas.microsoft.com/office/drawing/2014/main" id="{D26F2423-1518-4447-A226-D2FAB5CDFD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6507" y="1445334"/>
            <a:ext cx="252000" cy="252000"/>
          </a:xfrm>
          <a:prstGeom prst="rect">
            <a:avLst/>
          </a:prstGeom>
        </p:spPr>
      </p:pic>
      <p:pic>
        <p:nvPicPr>
          <p:cNvPr id="66" name="Graphic 65" descr="Circle with left arrow">
            <a:hlinkClick r:id="rId15" action="ppaction://hlinksldjump"/>
            <a:extLst>
              <a:ext uri="{FF2B5EF4-FFF2-40B4-BE49-F238E27FC236}">
                <a16:creationId xmlns:a16="http://schemas.microsoft.com/office/drawing/2014/main" id="{D378B33C-9A26-486B-9E76-2556730AA9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6507" y="2680210"/>
            <a:ext cx="252000" cy="252000"/>
          </a:xfrm>
          <a:prstGeom prst="rect">
            <a:avLst/>
          </a:prstGeom>
        </p:spPr>
      </p:pic>
      <p:pic>
        <p:nvPicPr>
          <p:cNvPr id="67" name="Graphic 66" descr="Circle with left arrow">
            <a:hlinkClick r:id="rId16" action="ppaction://hlinksldjump"/>
            <a:extLst>
              <a:ext uri="{FF2B5EF4-FFF2-40B4-BE49-F238E27FC236}">
                <a16:creationId xmlns:a16="http://schemas.microsoft.com/office/drawing/2014/main" id="{5FF2F4FD-6434-4375-A08F-C07AC1FD54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6507" y="3915086"/>
            <a:ext cx="252000" cy="252000"/>
          </a:xfrm>
          <a:prstGeom prst="rect">
            <a:avLst/>
          </a:prstGeom>
        </p:spPr>
      </p:pic>
      <p:pic>
        <p:nvPicPr>
          <p:cNvPr id="68" name="Graphic 67" descr="Circle with left arrow">
            <a:hlinkClick r:id="rId17" action="ppaction://hlinksldjump"/>
            <a:extLst>
              <a:ext uri="{FF2B5EF4-FFF2-40B4-BE49-F238E27FC236}">
                <a16:creationId xmlns:a16="http://schemas.microsoft.com/office/drawing/2014/main" id="{B1B9B730-5669-46D5-86D0-A8DF255EB7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6507" y="5149962"/>
            <a:ext cx="252000" cy="252000"/>
          </a:xfrm>
          <a:prstGeom prst="rect">
            <a:avLst/>
          </a:prstGeom>
        </p:spPr>
      </p:pic>
      <p:pic>
        <p:nvPicPr>
          <p:cNvPr id="69" name="Graphic 68" descr="Circle with left arrow">
            <a:hlinkClick r:id="rId18" action="ppaction://hlinksldjump"/>
            <a:extLst>
              <a:ext uri="{FF2B5EF4-FFF2-40B4-BE49-F238E27FC236}">
                <a16:creationId xmlns:a16="http://schemas.microsoft.com/office/drawing/2014/main" id="{874EB85B-6964-4C10-BEBC-CD696C3BE8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6507" y="6384838"/>
            <a:ext cx="252000" cy="252000"/>
          </a:xfrm>
          <a:prstGeom prst="rect">
            <a:avLst/>
          </a:prstGeom>
        </p:spPr>
      </p:pic>
    </p:spTree>
    <p:extLst>
      <p:ext uri="{BB962C8B-B14F-4D97-AF65-F5344CB8AC3E}">
        <p14:creationId xmlns:p14="http://schemas.microsoft.com/office/powerpoint/2010/main" val="31531686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40953"/>
            <a:ext cx="7389845"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Approved Pharmacological Interventions for the Management of GIOP</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F93482"/>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rPr>
              <a:t>Adapted form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sym typeface="Wingdings" pitchFamily="2" charset="2"/>
              </a:rPr>
              <a:t>Compston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rPr>
              <a:t> J. Nat Rev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sym typeface="Wingdings" pitchFamily="2" charset="2"/>
              </a:rPr>
              <a:t>Rheumatol</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rPr>
              <a:t> 2010;6(2):82-8.</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1" name="Table 10">
            <a:extLst>
              <a:ext uri="{FF2B5EF4-FFF2-40B4-BE49-F238E27FC236}">
                <a16:creationId xmlns:a16="http://schemas.microsoft.com/office/drawing/2014/main" id="{7B8581A8-50E2-47F6-8A7B-8AAFB7B2BD7B}"/>
              </a:ext>
            </a:extLst>
          </p:cNvPr>
          <p:cNvGraphicFramePr>
            <a:graphicFrameLocks noGrp="1"/>
          </p:cNvGraphicFramePr>
          <p:nvPr/>
        </p:nvGraphicFramePr>
        <p:xfrm>
          <a:off x="605453" y="1606211"/>
          <a:ext cx="8081347" cy="4201944"/>
        </p:xfrm>
        <a:graphic>
          <a:graphicData uri="http://schemas.openxmlformats.org/drawingml/2006/table">
            <a:tbl>
              <a:tblPr firstRow="1" bandRow="1"/>
              <a:tblGrid>
                <a:gridCol w="1985802">
                  <a:extLst>
                    <a:ext uri="{9D8B030D-6E8A-4147-A177-3AD203B41FA5}">
                      <a16:colId xmlns:a16="http://schemas.microsoft.com/office/drawing/2014/main" val="20000"/>
                    </a:ext>
                  </a:extLst>
                </a:gridCol>
                <a:gridCol w="3318772">
                  <a:extLst>
                    <a:ext uri="{9D8B030D-6E8A-4147-A177-3AD203B41FA5}">
                      <a16:colId xmlns:a16="http://schemas.microsoft.com/office/drawing/2014/main" val="20001"/>
                    </a:ext>
                  </a:extLst>
                </a:gridCol>
                <a:gridCol w="2776773">
                  <a:extLst>
                    <a:ext uri="{9D8B030D-6E8A-4147-A177-3AD203B41FA5}">
                      <a16:colId xmlns:a16="http://schemas.microsoft.com/office/drawing/2014/main" val="20002"/>
                    </a:ext>
                  </a:extLst>
                </a:gridCol>
              </a:tblGrid>
              <a:tr h="313944">
                <a:tc>
                  <a:txBody>
                    <a:bodyPr/>
                    <a:lstStyle>
                      <a:lvl1pPr marL="0" algn="l" defTabSz="914400" rtl="0" eaLnBrk="1" latinLnBrk="0" hangingPunct="1">
                        <a:defRPr sz="1800" b="1" kern="1200">
                          <a:solidFill>
                            <a:schemeClr val="dk1"/>
                          </a:solidFill>
                          <a:latin typeface="Roboto"/>
                        </a:defRPr>
                      </a:lvl1pPr>
                      <a:lvl2pPr marL="457200" algn="l" defTabSz="914400" rtl="0" eaLnBrk="1" latinLnBrk="0" hangingPunct="1">
                        <a:defRPr sz="1800" b="1" kern="1200">
                          <a:solidFill>
                            <a:schemeClr val="dk1"/>
                          </a:solidFill>
                          <a:latin typeface="Roboto"/>
                        </a:defRPr>
                      </a:lvl2pPr>
                      <a:lvl3pPr marL="914400" algn="l" defTabSz="914400" rtl="0" eaLnBrk="1" latinLnBrk="0" hangingPunct="1">
                        <a:defRPr sz="1800" b="1" kern="1200">
                          <a:solidFill>
                            <a:schemeClr val="dk1"/>
                          </a:solidFill>
                          <a:latin typeface="Roboto"/>
                        </a:defRPr>
                      </a:lvl3pPr>
                      <a:lvl4pPr marL="1371600" algn="l" defTabSz="914400" rtl="0" eaLnBrk="1" latinLnBrk="0" hangingPunct="1">
                        <a:defRPr sz="1800" b="1" kern="1200">
                          <a:solidFill>
                            <a:schemeClr val="dk1"/>
                          </a:solidFill>
                          <a:latin typeface="Roboto"/>
                        </a:defRPr>
                      </a:lvl4pPr>
                      <a:lvl5pPr marL="1828800" algn="l" defTabSz="914400" rtl="0" eaLnBrk="1" latinLnBrk="0" hangingPunct="1">
                        <a:defRPr sz="1800" b="1" kern="1200">
                          <a:solidFill>
                            <a:schemeClr val="dk1"/>
                          </a:solidFill>
                          <a:latin typeface="Roboto"/>
                        </a:defRPr>
                      </a:lvl5pPr>
                      <a:lvl6pPr marL="2286000" algn="l" defTabSz="914400" rtl="0" eaLnBrk="1" latinLnBrk="0" hangingPunct="1">
                        <a:defRPr sz="1800" b="1" kern="1200">
                          <a:solidFill>
                            <a:schemeClr val="dk1"/>
                          </a:solidFill>
                          <a:latin typeface="Roboto"/>
                        </a:defRPr>
                      </a:lvl6pPr>
                      <a:lvl7pPr marL="2743200" algn="l" defTabSz="914400" rtl="0" eaLnBrk="1" latinLnBrk="0" hangingPunct="1">
                        <a:defRPr sz="1800" b="1" kern="1200">
                          <a:solidFill>
                            <a:schemeClr val="dk1"/>
                          </a:solidFill>
                          <a:latin typeface="Roboto"/>
                        </a:defRPr>
                      </a:lvl7pPr>
                      <a:lvl8pPr marL="3200400" algn="l" defTabSz="914400" rtl="0" eaLnBrk="1" latinLnBrk="0" hangingPunct="1">
                        <a:defRPr sz="1800" b="1" kern="1200">
                          <a:solidFill>
                            <a:schemeClr val="dk1"/>
                          </a:solidFill>
                          <a:latin typeface="Roboto"/>
                        </a:defRPr>
                      </a:lvl8pPr>
                      <a:lvl9pPr marL="3657600" algn="l" defTabSz="914400" rtl="0" eaLnBrk="1" latinLnBrk="0" hangingPunct="1">
                        <a:defRPr sz="1800" b="1" kern="1200">
                          <a:solidFill>
                            <a:schemeClr val="dk1"/>
                          </a:solidFill>
                          <a:latin typeface="Roboto"/>
                        </a:defRPr>
                      </a:lvl9pPr>
                    </a:lstStyle>
                    <a:p>
                      <a:r>
                        <a:rPr lang="en-US" sz="1600" dirty="0">
                          <a:solidFill>
                            <a:schemeClr val="bg1"/>
                          </a:solidFill>
                          <a:latin typeface="Arial Narrow" panose="020B0606020202030204" pitchFamily="34" charset="0"/>
                        </a:rPr>
                        <a:t>INTERVENTION</a:t>
                      </a:r>
                      <a:endParaRPr lang="en-US" sz="1600" b="1" dirty="0">
                        <a:solidFill>
                          <a:schemeClr val="bg1"/>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b="1" kern="1200">
                          <a:solidFill>
                            <a:schemeClr val="dk1"/>
                          </a:solidFill>
                          <a:latin typeface="Roboto"/>
                        </a:defRPr>
                      </a:lvl1pPr>
                      <a:lvl2pPr marL="457200" algn="l" defTabSz="914400" rtl="0" eaLnBrk="1" latinLnBrk="0" hangingPunct="1">
                        <a:defRPr sz="1800" b="1" kern="1200">
                          <a:solidFill>
                            <a:schemeClr val="dk1"/>
                          </a:solidFill>
                          <a:latin typeface="Roboto"/>
                        </a:defRPr>
                      </a:lvl2pPr>
                      <a:lvl3pPr marL="914400" algn="l" defTabSz="914400" rtl="0" eaLnBrk="1" latinLnBrk="0" hangingPunct="1">
                        <a:defRPr sz="1800" b="1" kern="1200">
                          <a:solidFill>
                            <a:schemeClr val="dk1"/>
                          </a:solidFill>
                          <a:latin typeface="Roboto"/>
                        </a:defRPr>
                      </a:lvl3pPr>
                      <a:lvl4pPr marL="1371600" algn="l" defTabSz="914400" rtl="0" eaLnBrk="1" latinLnBrk="0" hangingPunct="1">
                        <a:defRPr sz="1800" b="1" kern="1200">
                          <a:solidFill>
                            <a:schemeClr val="dk1"/>
                          </a:solidFill>
                          <a:latin typeface="Roboto"/>
                        </a:defRPr>
                      </a:lvl4pPr>
                      <a:lvl5pPr marL="1828800" algn="l" defTabSz="914400" rtl="0" eaLnBrk="1" latinLnBrk="0" hangingPunct="1">
                        <a:defRPr sz="1800" b="1" kern="1200">
                          <a:solidFill>
                            <a:schemeClr val="dk1"/>
                          </a:solidFill>
                          <a:latin typeface="Roboto"/>
                        </a:defRPr>
                      </a:lvl5pPr>
                      <a:lvl6pPr marL="2286000" algn="l" defTabSz="914400" rtl="0" eaLnBrk="1" latinLnBrk="0" hangingPunct="1">
                        <a:defRPr sz="1800" b="1" kern="1200">
                          <a:solidFill>
                            <a:schemeClr val="dk1"/>
                          </a:solidFill>
                          <a:latin typeface="Roboto"/>
                        </a:defRPr>
                      </a:lvl6pPr>
                      <a:lvl7pPr marL="2743200" algn="l" defTabSz="914400" rtl="0" eaLnBrk="1" latinLnBrk="0" hangingPunct="1">
                        <a:defRPr sz="1800" b="1" kern="1200">
                          <a:solidFill>
                            <a:schemeClr val="dk1"/>
                          </a:solidFill>
                          <a:latin typeface="Roboto"/>
                        </a:defRPr>
                      </a:lvl7pPr>
                      <a:lvl8pPr marL="3200400" algn="l" defTabSz="914400" rtl="0" eaLnBrk="1" latinLnBrk="0" hangingPunct="1">
                        <a:defRPr sz="1800" b="1" kern="1200">
                          <a:solidFill>
                            <a:schemeClr val="dk1"/>
                          </a:solidFill>
                          <a:latin typeface="Roboto"/>
                        </a:defRPr>
                      </a:lvl8pPr>
                      <a:lvl9pPr marL="3657600" algn="l" defTabSz="914400" rtl="0" eaLnBrk="1" latinLnBrk="0" hangingPunct="1">
                        <a:defRPr sz="1800" b="1" kern="1200">
                          <a:solidFill>
                            <a:schemeClr val="dk1"/>
                          </a:solidFill>
                          <a:latin typeface="Roboto"/>
                        </a:defRPr>
                      </a:lvl9pPr>
                    </a:lstStyle>
                    <a:p>
                      <a:pPr algn="ctr"/>
                      <a:r>
                        <a:rPr lang="en-US" sz="1600" dirty="0">
                          <a:solidFill>
                            <a:schemeClr val="bg1"/>
                          </a:solidFill>
                          <a:latin typeface="Arial Narrow" panose="020B0606020202030204" pitchFamily="34" charset="0"/>
                        </a:rPr>
                        <a:t>DOSING REGIMEN</a:t>
                      </a:r>
                      <a:endParaRPr lang="en-US" sz="1600" b="1" dirty="0">
                        <a:solidFill>
                          <a:schemeClr val="bg1"/>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b="1" kern="1200">
                          <a:solidFill>
                            <a:schemeClr val="dk1"/>
                          </a:solidFill>
                          <a:latin typeface="Roboto"/>
                        </a:defRPr>
                      </a:lvl1pPr>
                      <a:lvl2pPr marL="457200" algn="l" defTabSz="914400" rtl="0" eaLnBrk="1" latinLnBrk="0" hangingPunct="1">
                        <a:defRPr sz="1800" b="1" kern="1200">
                          <a:solidFill>
                            <a:schemeClr val="dk1"/>
                          </a:solidFill>
                          <a:latin typeface="Roboto"/>
                        </a:defRPr>
                      </a:lvl2pPr>
                      <a:lvl3pPr marL="914400" algn="l" defTabSz="914400" rtl="0" eaLnBrk="1" latinLnBrk="0" hangingPunct="1">
                        <a:defRPr sz="1800" b="1" kern="1200">
                          <a:solidFill>
                            <a:schemeClr val="dk1"/>
                          </a:solidFill>
                          <a:latin typeface="Roboto"/>
                        </a:defRPr>
                      </a:lvl3pPr>
                      <a:lvl4pPr marL="1371600" algn="l" defTabSz="914400" rtl="0" eaLnBrk="1" latinLnBrk="0" hangingPunct="1">
                        <a:defRPr sz="1800" b="1" kern="1200">
                          <a:solidFill>
                            <a:schemeClr val="dk1"/>
                          </a:solidFill>
                          <a:latin typeface="Roboto"/>
                        </a:defRPr>
                      </a:lvl4pPr>
                      <a:lvl5pPr marL="1828800" algn="l" defTabSz="914400" rtl="0" eaLnBrk="1" latinLnBrk="0" hangingPunct="1">
                        <a:defRPr sz="1800" b="1" kern="1200">
                          <a:solidFill>
                            <a:schemeClr val="dk1"/>
                          </a:solidFill>
                          <a:latin typeface="Roboto"/>
                        </a:defRPr>
                      </a:lvl5pPr>
                      <a:lvl6pPr marL="2286000" algn="l" defTabSz="914400" rtl="0" eaLnBrk="1" latinLnBrk="0" hangingPunct="1">
                        <a:defRPr sz="1800" b="1" kern="1200">
                          <a:solidFill>
                            <a:schemeClr val="dk1"/>
                          </a:solidFill>
                          <a:latin typeface="Roboto"/>
                        </a:defRPr>
                      </a:lvl6pPr>
                      <a:lvl7pPr marL="2743200" algn="l" defTabSz="914400" rtl="0" eaLnBrk="1" latinLnBrk="0" hangingPunct="1">
                        <a:defRPr sz="1800" b="1" kern="1200">
                          <a:solidFill>
                            <a:schemeClr val="dk1"/>
                          </a:solidFill>
                          <a:latin typeface="Roboto"/>
                        </a:defRPr>
                      </a:lvl7pPr>
                      <a:lvl8pPr marL="3200400" algn="l" defTabSz="914400" rtl="0" eaLnBrk="1" latinLnBrk="0" hangingPunct="1">
                        <a:defRPr sz="1800" b="1" kern="1200">
                          <a:solidFill>
                            <a:schemeClr val="dk1"/>
                          </a:solidFill>
                          <a:latin typeface="Roboto"/>
                        </a:defRPr>
                      </a:lvl8pPr>
                      <a:lvl9pPr marL="3657600" algn="l" defTabSz="914400" rtl="0" eaLnBrk="1" latinLnBrk="0" hangingPunct="1">
                        <a:defRPr sz="1800" b="1" kern="1200">
                          <a:solidFill>
                            <a:schemeClr val="dk1"/>
                          </a:solidFill>
                          <a:latin typeface="Roboto"/>
                        </a:defRPr>
                      </a:lvl9pPr>
                    </a:lstStyle>
                    <a:p>
                      <a:pPr algn="ctr"/>
                      <a:r>
                        <a:rPr lang="en-US" sz="1600" dirty="0">
                          <a:solidFill>
                            <a:schemeClr val="bg1"/>
                          </a:solidFill>
                          <a:latin typeface="Arial Narrow" panose="020B0606020202030204" pitchFamily="34" charset="0"/>
                        </a:rPr>
                        <a:t>ROUTE OF ADMINISTRATION</a:t>
                      </a:r>
                      <a:endParaRPr lang="en-US" sz="1600" b="1" dirty="0">
                        <a:solidFill>
                          <a:schemeClr val="bg1"/>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Alendronate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5 or 10 mg once daily</a:t>
                      </a:r>
                    </a:p>
                    <a:p>
                      <a:pPr algn="ctr"/>
                      <a:r>
                        <a:rPr lang="en-US" sz="1600" b="1" dirty="0">
                          <a:solidFill>
                            <a:schemeClr val="tx1">
                              <a:lumMod val="85000"/>
                              <a:lumOff val="15000"/>
                            </a:schemeClr>
                          </a:solidFill>
                          <a:latin typeface="Arial Narrow" panose="020B0606020202030204" pitchFamily="34" charset="0"/>
                        </a:rPr>
                        <a:t>70 mg once weekly</a:t>
                      </a:r>
                      <a:r>
                        <a:rPr lang="en-US" sz="1600" b="1" baseline="30000" dirty="0">
                          <a:solidFill>
                            <a:schemeClr val="tx1">
                              <a:lumMod val="85000"/>
                              <a:lumOff val="15000"/>
                            </a:schemeClr>
                          </a:solidFill>
                          <a:latin typeface="Arial Narrow" panose="020B0606020202030204" pitchFamily="34" charset="0"/>
                        </a:rPr>
                        <a:t>a</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Oral</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1"/>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Etidronate</a:t>
                      </a:r>
                      <a:r>
                        <a:rPr lang="en-US" sz="1600" b="1" baseline="30000" dirty="0">
                          <a:solidFill>
                            <a:schemeClr val="tx1">
                              <a:lumMod val="85000"/>
                              <a:lumOff val="15000"/>
                            </a:schemeClr>
                          </a:solidFill>
                          <a:latin typeface="Arial Narrow" panose="020B0606020202030204" pitchFamily="34" charset="0"/>
                        </a:rPr>
                        <a:t>b</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400 mg daily for 2 weeks every</a:t>
                      </a:r>
                    </a:p>
                    <a:p>
                      <a:pPr algn="ctr"/>
                      <a:r>
                        <a:rPr lang="en-US" sz="1600" b="1" dirty="0">
                          <a:solidFill>
                            <a:schemeClr val="tx1">
                              <a:lumMod val="85000"/>
                              <a:lumOff val="15000"/>
                            </a:schemeClr>
                          </a:solidFill>
                          <a:latin typeface="Arial Narrow" panose="020B0606020202030204" pitchFamily="34" charset="0"/>
                        </a:rPr>
                        <a:t>3 months</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Oral</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2"/>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Risedronate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5 mg once daily</a:t>
                      </a:r>
                    </a:p>
                    <a:p>
                      <a:pPr algn="ctr"/>
                      <a:r>
                        <a:rPr lang="en-US" sz="1600" b="1" dirty="0">
                          <a:solidFill>
                            <a:schemeClr val="tx1">
                              <a:lumMod val="85000"/>
                              <a:lumOff val="15000"/>
                            </a:schemeClr>
                          </a:solidFill>
                          <a:latin typeface="Arial Narrow" panose="020B0606020202030204" pitchFamily="34" charset="0"/>
                        </a:rPr>
                        <a:t>35 mg once weekly</a:t>
                      </a:r>
                      <a:r>
                        <a:rPr lang="en-US" sz="1600" b="1" baseline="30000" dirty="0">
                          <a:solidFill>
                            <a:schemeClr val="tx1">
                              <a:lumMod val="85000"/>
                              <a:lumOff val="15000"/>
                            </a:schemeClr>
                          </a:solidFill>
                          <a:latin typeface="Arial Narrow" panose="020B0606020202030204" pitchFamily="34" charset="0"/>
                        </a:rPr>
                        <a:t>a</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Oral</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3"/>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err="1">
                          <a:solidFill>
                            <a:schemeClr val="tx1">
                              <a:lumMod val="85000"/>
                              <a:lumOff val="15000"/>
                            </a:schemeClr>
                          </a:solidFill>
                          <a:latin typeface="Arial Narrow" panose="020B0606020202030204" pitchFamily="34" charset="0"/>
                        </a:rPr>
                        <a:t>Zoledronic</a:t>
                      </a:r>
                      <a:r>
                        <a:rPr lang="en-US" sz="1600" b="1" baseline="0" dirty="0">
                          <a:solidFill>
                            <a:schemeClr val="tx1">
                              <a:lumMod val="85000"/>
                              <a:lumOff val="15000"/>
                            </a:schemeClr>
                          </a:solidFill>
                          <a:latin typeface="Arial Narrow" panose="020B0606020202030204" pitchFamily="34" charset="0"/>
                        </a:rPr>
                        <a:t> acid</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CDC0"/>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5 mg once yearly</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CDC0"/>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Intravenous infusion</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CDC0"/>
                    </a:solidFill>
                  </a:tcPr>
                </a:tc>
                <a:extLst>
                  <a:ext uri="{0D108BD9-81ED-4DB2-BD59-A6C34878D82A}">
                    <a16:rowId xmlns:a16="http://schemas.microsoft.com/office/drawing/2014/main" val="10004"/>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cs typeface="Arial" panose="020B0604020202020204" pitchFamily="34" charset="0"/>
                        </a:rPr>
                        <a:t>Denosumab</a:t>
                      </a: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2C4"/>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cs typeface="Arial" panose="020B0604020202020204" pitchFamily="34" charset="0"/>
                        </a:rPr>
                        <a:t>60 mg every 6 months</a:t>
                      </a: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2C4"/>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cs typeface="Arial" panose="020B0604020202020204" pitchFamily="34" charset="0"/>
                        </a:rPr>
                        <a:t>Subcutaneous injection</a:t>
                      </a: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EAE2C4"/>
                    </a:solidFill>
                  </a:tcPr>
                </a:tc>
                <a:extLst>
                  <a:ext uri="{0D108BD9-81ED-4DB2-BD59-A6C34878D82A}">
                    <a16:rowId xmlns:a16="http://schemas.microsoft.com/office/drawing/2014/main" val="50258681"/>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Teriparatide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B469"/>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20 μg once daily</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B469"/>
                    </a:solidFill>
                  </a:tcPr>
                </a:tc>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pPr algn="ctr"/>
                      <a:r>
                        <a:rPr lang="en-US" sz="1600" b="1" dirty="0">
                          <a:solidFill>
                            <a:schemeClr val="tx1">
                              <a:lumMod val="85000"/>
                              <a:lumOff val="15000"/>
                            </a:schemeClr>
                          </a:solidFill>
                          <a:latin typeface="Arial Narrow" panose="020B0606020202030204" pitchFamily="34" charset="0"/>
                        </a:rPr>
                        <a:t>Subcutaneous injection</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B469"/>
                    </a:solidFill>
                  </a:tcP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46EC1EA7-1D10-4C8D-83B7-A42D0FEA92E3}"/>
              </a:ext>
            </a:extLst>
          </p:cNvPr>
          <p:cNvSpPr/>
          <p:nvPr/>
        </p:nvSpPr>
        <p:spPr>
          <a:xfrm>
            <a:off x="549728" y="5989256"/>
            <a:ext cx="4572000" cy="26161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 </a:t>
            </a:r>
            <a:r>
              <a:rPr kumimoji="0" lang="en-CA" sz="105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Only once-daily dosing regimens are approved for GIOP</a:t>
            </a:r>
          </a:p>
        </p:txBody>
      </p:sp>
    </p:spTree>
    <p:extLst>
      <p:ext uri="{BB962C8B-B14F-4D97-AF65-F5344CB8AC3E}">
        <p14:creationId xmlns:p14="http://schemas.microsoft.com/office/powerpoint/2010/main" val="3783002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62725"/>
            <a:ext cx="7695422"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Cohort Analyses: Effectiveness of Oral BPs in Reducing Fracture Risk Among Glucocorticoid Users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CI = confidence interval; GC = glucocorticoid; HR = hazard ratio; BP = bisphosphonates</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Amiche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MA,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2018 Mar;33(3):419-429.</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1" name="Table 10">
            <a:extLst>
              <a:ext uri="{FF2B5EF4-FFF2-40B4-BE49-F238E27FC236}">
                <a16:creationId xmlns:a16="http://schemas.microsoft.com/office/drawing/2014/main" id="{7B8581A8-50E2-47F6-8A7B-8AAFB7B2BD7B}"/>
              </a:ext>
            </a:extLst>
          </p:cNvPr>
          <p:cNvGraphicFramePr>
            <a:graphicFrameLocks noGrp="1"/>
          </p:cNvGraphicFramePr>
          <p:nvPr/>
        </p:nvGraphicFramePr>
        <p:xfrm>
          <a:off x="638110" y="2586272"/>
          <a:ext cx="8081347" cy="3171120"/>
        </p:xfrm>
        <a:graphic>
          <a:graphicData uri="http://schemas.openxmlformats.org/drawingml/2006/table">
            <a:tbl>
              <a:tblPr firstRow="1" bandRow="1"/>
              <a:tblGrid>
                <a:gridCol w="1407701">
                  <a:extLst>
                    <a:ext uri="{9D8B030D-6E8A-4147-A177-3AD203B41FA5}">
                      <a16:colId xmlns:a16="http://schemas.microsoft.com/office/drawing/2014/main" val="20000"/>
                    </a:ext>
                  </a:extLst>
                </a:gridCol>
                <a:gridCol w="2352620">
                  <a:extLst>
                    <a:ext uri="{9D8B030D-6E8A-4147-A177-3AD203B41FA5}">
                      <a16:colId xmlns:a16="http://schemas.microsoft.com/office/drawing/2014/main" val="20001"/>
                    </a:ext>
                  </a:extLst>
                </a:gridCol>
                <a:gridCol w="2352620">
                  <a:extLst>
                    <a:ext uri="{9D8B030D-6E8A-4147-A177-3AD203B41FA5}">
                      <a16:colId xmlns:a16="http://schemas.microsoft.com/office/drawing/2014/main" val="3076327465"/>
                    </a:ext>
                  </a:extLst>
                </a:gridCol>
                <a:gridCol w="1968406">
                  <a:extLst>
                    <a:ext uri="{9D8B030D-6E8A-4147-A177-3AD203B41FA5}">
                      <a16:colId xmlns:a16="http://schemas.microsoft.com/office/drawing/2014/main" val="20002"/>
                    </a:ext>
                  </a:extLst>
                </a:gridCol>
              </a:tblGrid>
              <a:tr h="313944">
                <a:tc>
                  <a:txBody>
                    <a:bodyPr/>
                    <a:lstStyle>
                      <a:lvl1pPr marL="0" algn="l" defTabSz="914400" rtl="0" eaLnBrk="1" latinLnBrk="0" hangingPunct="1">
                        <a:defRPr sz="1800" b="1" kern="1200">
                          <a:solidFill>
                            <a:schemeClr val="dk1"/>
                          </a:solidFill>
                          <a:latin typeface="Roboto"/>
                        </a:defRPr>
                      </a:lvl1pPr>
                      <a:lvl2pPr marL="457200" algn="l" defTabSz="914400" rtl="0" eaLnBrk="1" latinLnBrk="0" hangingPunct="1">
                        <a:defRPr sz="1800" b="1" kern="1200">
                          <a:solidFill>
                            <a:schemeClr val="dk1"/>
                          </a:solidFill>
                          <a:latin typeface="Roboto"/>
                        </a:defRPr>
                      </a:lvl2pPr>
                      <a:lvl3pPr marL="914400" algn="l" defTabSz="914400" rtl="0" eaLnBrk="1" latinLnBrk="0" hangingPunct="1">
                        <a:defRPr sz="1800" b="1" kern="1200">
                          <a:solidFill>
                            <a:schemeClr val="dk1"/>
                          </a:solidFill>
                          <a:latin typeface="Roboto"/>
                        </a:defRPr>
                      </a:lvl3pPr>
                      <a:lvl4pPr marL="1371600" algn="l" defTabSz="914400" rtl="0" eaLnBrk="1" latinLnBrk="0" hangingPunct="1">
                        <a:defRPr sz="1800" b="1" kern="1200">
                          <a:solidFill>
                            <a:schemeClr val="dk1"/>
                          </a:solidFill>
                          <a:latin typeface="Roboto"/>
                        </a:defRPr>
                      </a:lvl4pPr>
                      <a:lvl5pPr marL="1828800" algn="l" defTabSz="914400" rtl="0" eaLnBrk="1" latinLnBrk="0" hangingPunct="1">
                        <a:defRPr sz="1800" b="1" kern="1200">
                          <a:solidFill>
                            <a:schemeClr val="dk1"/>
                          </a:solidFill>
                          <a:latin typeface="Roboto"/>
                        </a:defRPr>
                      </a:lvl5pPr>
                      <a:lvl6pPr marL="2286000" algn="l" defTabSz="914400" rtl="0" eaLnBrk="1" latinLnBrk="0" hangingPunct="1">
                        <a:defRPr sz="1800" b="1" kern="1200">
                          <a:solidFill>
                            <a:schemeClr val="dk1"/>
                          </a:solidFill>
                          <a:latin typeface="Roboto"/>
                        </a:defRPr>
                      </a:lvl6pPr>
                      <a:lvl7pPr marL="2743200" algn="l" defTabSz="914400" rtl="0" eaLnBrk="1" latinLnBrk="0" hangingPunct="1">
                        <a:defRPr sz="1800" b="1" kern="1200">
                          <a:solidFill>
                            <a:schemeClr val="dk1"/>
                          </a:solidFill>
                          <a:latin typeface="Roboto"/>
                        </a:defRPr>
                      </a:lvl7pPr>
                      <a:lvl8pPr marL="3200400" algn="l" defTabSz="914400" rtl="0" eaLnBrk="1" latinLnBrk="0" hangingPunct="1">
                        <a:defRPr sz="1800" b="1" kern="1200">
                          <a:solidFill>
                            <a:schemeClr val="dk1"/>
                          </a:solidFill>
                          <a:latin typeface="Roboto"/>
                        </a:defRPr>
                      </a:lvl8pPr>
                      <a:lvl9pPr marL="3657600" algn="l" defTabSz="914400" rtl="0" eaLnBrk="1" latinLnBrk="0" hangingPunct="1">
                        <a:defRPr sz="1800" b="1" kern="1200">
                          <a:solidFill>
                            <a:schemeClr val="dk1"/>
                          </a:solidFill>
                          <a:latin typeface="Roboto"/>
                        </a:defRPr>
                      </a:lvl9pPr>
                    </a:lstStyle>
                    <a:p>
                      <a:endParaRPr lang="en-US" sz="1600" b="1" dirty="0">
                        <a:solidFill>
                          <a:schemeClr val="bg1"/>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CA" sz="1600" b="1" dirty="0">
                          <a:solidFill>
                            <a:schemeClr val="bg1"/>
                          </a:solidFill>
                          <a:latin typeface="Arial Narrow" panose="020B0606020202030204" pitchFamily="34" charset="0"/>
                        </a:rPr>
                        <a:t>Hip </a:t>
                      </a:r>
                    </a:p>
                    <a:p>
                      <a:pPr algn="ctr"/>
                      <a:r>
                        <a:rPr lang="en-CA" sz="1600" b="1" dirty="0">
                          <a:solidFill>
                            <a:schemeClr val="bg1"/>
                          </a:solidFill>
                          <a:latin typeface="Arial Narrow" panose="020B0606020202030204" pitchFamily="34" charset="0"/>
                        </a:rPr>
                        <a:t>fracture risk</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CA" sz="1600" b="1" dirty="0">
                          <a:solidFill>
                            <a:schemeClr val="bg1"/>
                          </a:solidFill>
                          <a:latin typeface="Arial Narrow" panose="020B0606020202030204" pitchFamily="34" charset="0"/>
                        </a:rPr>
                        <a:t>Vertebral fracture risk</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CA" sz="1600" b="1" dirty="0">
                          <a:solidFill>
                            <a:schemeClr val="bg1"/>
                          </a:solidFill>
                          <a:latin typeface="Arial Narrow" panose="020B0606020202030204" pitchFamily="34" charset="0"/>
                        </a:rPr>
                        <a:t>Forearm/</a:t>
                      </a:r>
                    </a:p>
                    <a:p>
                      <a:pPr algn="ctr"/>
                      <a:r>
                        <a:rPr lang="en-CA" sz="1600" b="1" dirty="0" err="1">
                          <a:solidFill>
                            <a:schemeClr val="bg1"/>
                          </a:solidFill>
                          <a:latin typeface="Arial Narrow" panose="020B0606020202030204" pitchFamily="34" charset="0"/>
                        </a:rPr>
                        <a:t>humerus</a:t>
                      </a:r>
                      <a:r>
                        <a:rPr lang="en-CA" sz="1600" b="1" dirty="0">
                          <a:solidFill>
                            <a:schemeClr val="bg1"/>
                          </a:solidFill>
                          <a:latin typeface="Arial Narrow" panose="020B0606020202030204" pitchFamily="34" charset="0"/>
                        </a:rPr>
                        <a:t> fracture risk</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Alendronate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0.46 </a:t>
                      </a:r>
                    </a:p>
                    <a:p>
                      <a:pPr algn="ctr"/>
                      <a:r>
                        <a:rPr lang="en-CA" sz="1200" b="0" i="0" kern="1200" dirty="0">
                          <a:solidFill>
                            <a:schemeClr val="dk1"/>
                          </a:solidFill>
                          <a:effectLst/>
                          <a:latin typeface="Arial Narrow" panose="020B0606020202030204" pitchFamily="34" charset="0"/>
                          <a:ea typeface="+mn-ea"/>
                          <a:cs typeface="+mn-cs"/>
                        </a:rPr>
                        <a:t>95% CI 0.25-0.80</a:t>
                      </a:r>
                      <a:endParaRPr lang="en-CA" dirty="0">
                        <a:latin typeface="Arial Narrow" panose="020B060602020203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0.52</a:t>
                      </a:r>
                    </a:p>
                    <a:p>
                      <a:pPr algn="ctr"/>
                      <a:r>
                        <a:rPr lang="en-CA" sz="1200" b="0" i="0" kern="1200" dirty="0">
                          <a:solidFill>
                            <a:schemeClr val="dk1"/>
                          </a:solidFill>
                          <a:effectLst/>
                          <a:latin typeface="Arial Narrow" panose="020B0606020202030204" pitchFamily="34" charset="0"/>
                          <a:ea typeface="+mn-ea"/>
                          <a:cs typeface="+mn-cs"/>
                        </a:rPr>
                        <a:t>95% CI 0.39-0.68</a:t>
                      </a:r>
                      <a:endParaRPr lang="en-CA" dirty="0">
                        <a:latin typeface="Arial Narrow" panose="020B060602020203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algn="ctr"/>
                      <a:r>
                        <a:rPr lang="en-CA" sz="1600" dirty="0">
                          <a:latin typeface="Arial Narrow" panose="020B0606020202030204" pitchFamily="34" charset="0"/>
                        </a:rPr>
                        <a:t>No risk reduction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10001"/>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Etidronate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algn="ctr"/>
                      <a:r>
                        <a:rPr lang="en-CA" dirty="0">
                          <a:solidFill>
                            <a:srgbClr val="000000"/>
                          </a:solidFill>
                          <a:latin typeface="Arial Narrow" panose="020B0606020202030204" pitchFamily="34" charset="0"/>
                        </a:rPr>
                        <a:t>N/A</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0.59</a:t>
                      </a:r>
                    </a:p>
                    <a:p>
                      <a:pPr algn="ctr"/>
                      <a:r>
                        <a:rPr lang="en-CA" sz="1200" b="0" i="0" kern="1200" dirty="0">
                          <a:solidFill>
                            <a:schemeClr val="dk1"/>
                          </a:solidFill>
                          <a:effectLst/>
                          <a:latin typeface="Arial Narrow" panose="020B0606020202030204" pitchFamily="34" charset="0"/>
                          <a:ea typeface="+mn-ea"/>
                          <a:cs typeface="+mn-cs"/>
                        </a:rPr>
                        <a:t>95% CI 0.48-0.73</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rPr>
                        <a:t>No risk reduction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extLst>
                  <a:ext uri="{0D108BD9-81ED-4DB2-BD59-A6C34878D82A}">
                    <a16:rowId xmlns:a16="http://schemas.microsoft.com/office/drawing/2014/main" val="10002"/>
                  </a:ext>
                </a:extLst>
              </a:tr>
              <a:tr h="648000">
                <a:tc>
                  <a:txBody>
                    <a:bodyPr/>
                    <a:lstStyle>
                      <a:lvl1pPr marL="0" algn="l" defTabSz="914400" rtl="0" eaLnBrk="1" latinLnBrk="0" hangingPunct="1">
                        <a:defRPr sz="1800" kern="1200">
                          <a:solidFill>
                            <a:schemeClr val="dk1"/>
                          </a:solidFill>
                          <a:latin typeface="Roboto"/>
                        </a:defRPr>
                      </a:lvl1pPr>
                      <a:lvl2pPr marL="457200" algn="l" defTabSz="914400" rtl="0" eaLnBrk="1" latinLnBrk="0" hangingPunct="1">
                        <a:defRPr sz="1800" kern="1200">
                          <a:solidFill>
                            <a:schemeClr val="dk1"/>
                          </a:solidFill>
                          <a:latin typeface="Roboto"/>
                        </a:defRPr>
                      </a:lvl2pPr>
                      <a:lvl3pPr marL="914400" algn="l" defTabSz="914400" rtl="0" eaLnBrk="1" latinLnBrk="0" hangingPunct="1">
                        <a:defRPr sz="1800" kern="1200">
                          <a:solidFill>
                            <a:schemeClr val="dk1"/>
                          </a:solidFill>
                          <a:latin typeface="Roboto"/>
                        </a:defRPr>
                      </a:lvl3pPr>
                      <a:lvl4pPr marL="1371600" algn="l" defTabSz="914400" rtl="0" eaLnBrk="1" latinLnBrk="0" hangingPunct="1">
                        <a:defRPr sz="1800" kern="1200">
                          <a:solidFill>
                            <a:schemeClr val="dk1"/>
                          </a:solidFill>
                          <a:latin typeface="Roboto"/>
                        </a:defRPr>
                      </a:lvl4pPr>
                      <a:lvl5pPr marL="1828800" algn="l" defTabSz="914400" rtl="0" eaLnBrk="1" latinLnBrk="0" hangingPunct="1">
                        <a:defRPr sz="1800" kern="1200">
                          <a:solidFill>
                            <a:schemeClr val="dk1"/>
                          </a:solidFill>
                          <a:latin typeface="Roboto"/>
                        </a:defRPr>
                      </a:lvl5pPr>
                      <a:lvl6pPr marL="2286000" algn="l" defTabSz="914400" rtl="0" eaLnBrk="1" latinLnBrk="0" hangingPunct="1">
                        <a:defRPr sz="1800" kern="1200">
                          <a:solidFill>
                            <a:schemeClr val="dk1"/>
                          </a:solidFill>
                          <a:latin typeface="Roboto"/>
                        </a:defRPr>
                      </a:lvl6pPr>
                      <a:lvl7pPr marL="2743200" algn="l" defTabSz="914400" rtl="0" eaLnBrk="1" latinLnBrk="0" hangingPunct="1">
                        <a:defRPr sz="1800" kern="1200">
                          <a:solidFill>
                            <a:schemeClr val="dk1"/>
                          </a:solidFill>
                          <a:latin typeface="Roboto"/>
                        </a:defRPr>
                      </a:lvl7pPr>
                      <a:lvl8pPr marL="3200400" algn="l" defTabSz="914400" rtl="0" eaLnBrk="1" latinLnBrk="0" hangingPunct="1">
                        <a:defRPr sz="1800" kern="1200">
                          <a:solidFill>
                            <a:schemeClr val="dk1"/>
                          </a:solidFill>
                          <a:latin typeface="Roboto"/>
                        </a:defRPr>
                      </a:lvl8pPr>
                      <a:lvl9pPr marL="3657600" algn="l" defTabSz="914400" rtl="0" eaLnBrk="1" latinLnBrk="0" hangingPunct="1">
                        <a:defRPr sz="1800" kern="1200">
                          <a:solidFill>
                            <a:schemeClr val="dk1"/>
                          </a:solidFill>
                          <a:latin typeface="Roboto"/>
                        </a:defRPr>
                      </a:lvl9pPr>
                    </a:lstStyle>
                    <a:p>
                      <a:r>
                        <a:rPr lang="en-US" sz="1600" b="1" dirty="0">
                          <a:solidFill>
                            <a:schemeClr val="tx1">
                              <a:lumMod val="85000"/>
                              <a:lumOff val="15000"/>
                            </a:schemeClr>
                          </a:solidFill>
                          <a:latin typeface="Arial Narrow" panose="020B0606020202030204" pitchFamily="34" charset="0"/>
                        </a:rPr>
                        <a:t>Risedronate</a:t>
                      </a:r>
                      <a:endParaRPr lang="en-US" sz="1600" b="1" dirty="0">
                        <a:solidFill>
                          <a:schemeClr val="tx1">
                            <a:lumMod val="85000"/>
                            <a:lumOff val="15000"/>
                          </a:schemeClr>
                        </a:solidFill>
                        <a:latin typeface="Arial Narrow" panose="020B0606020202030204" pitchFamily="34" charset="0"/>
                        <a:cs typeface="Arial" panose="020B060402020202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800" b="0" i="0" kern="1200" dirty="0">
                          <a:solidFill>
                            <a:schemeClr val="dk1"/>
                          </a:solidFill>
                          <a:effectLst/>
                          <a:latin typeface="Arial Narrow" panose="020B0606020202030204" pitchFamily="34" charset="0"/>
                          <a:ea typeface="+mn-ea"/>
                          <a:cs typeface="+mn-cs"/>
                        </a:rPr>
                        <a:t>HR = 0.58</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b="0" i="0" kern="1200" dirty="0">
                          <a:solidFill>
                            <a:schemeClr val="dk1"/>
                          </a:solidFill>
                          <a:effectLst/>
                          <a:latin typeface="Arial Narrow" panose="020B0606020202030204" pitchFamily="34" charset="0"/>
                          <a:ea typeface="+mn-ea"/>
                          <a:cs typeface="+mn-cs"/>
                        </a:rPr>
                        <a:t>95% CI 0.36-0.90</a:t>
                      </a:r>
                      <a:endParaRPr lang="en-CA" sz="1200" dirty="0">
                        <a:latin typeface="Arial Narrow" panose="020B060602020203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0.47</a:t>
                      </a:r>
                    </a:p>
                    <a:p>
                      <a:pPr marL="0" algn="ctr" defTabSz="457200" rtl="0" eaLnBrk="1" latinLnBrk="0" hangingPunct="1"/>
                      <a:r>
                        <a:rPr lang="en-CA" sz="1200" b="0" i="0" kern="1200" dirty="0">
                          <a:solidFill>
                            <a:schemeClr val="dk1"/>
                          </a:solidFill>
                          <a:effectLst/>
                          <a:latin typeface="Arial Narrow" panose="020B0606020202030204" pitchFamily="34" charset="0"/>
                          <a:ea typeface="+mn-ea"/>
                          <a:cs typeface="+mn-cs"/>
                        </a:rPr>
                        <a:t>95% CI 0.36-0.60</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rPr>
                        <a:t>No risk reduction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10003"/>
                  </a:ext>
                </a:extLst>
              </a:tr>
              <a:tr h="648000">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800" b="1" i="0" kern="1200" dirty="0">
                          <a:solidFill>
                            <a:schemeClr val="dk1"/>
                          </a:solidFill>
                          <a:effectLst/>
                          <a:latin typeface="Arial Narrow" panose="020B0606020202030204" pitchFamily="34" charset="0"/>
                          <a:ea typeface="+mn-ea"/>
                          <a:cs typeface="+mn-cs"/>
                        </a:rPr>
                        <a:t>Results were similar between men and women</a:t>
                      </a:r>
                      <a:endParaRPr lang="en-CA" sz="1800" b="1" dirty="0">
                        <a:latin typeface="Arial Narrow" panose="020B0606020202030204" pitchFamily="34" charset="0"/>
                      </a:endParaRPr>
                    </a:p>
                  </a:txBody>
                  <a:tcPr marL="91457" marR="91457" marT="34275" marB="34275"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30196"/>
                      </a:srgb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A" sz="1200" dirty="0">
                        <a:latin typeface="Arial Narrow" panose="020B060602020203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hMerge="1">
                  <a:txBody>
                    <a:bodyPr/>
                    <a:lstStyle/>
                    <a:p>
                      <a:pPr marL="0" algn="ctr" defTabSz="457200" rtl="0" eaLnBrk="1" latinLnBrk="0" hangingPunct="1"/>
                      <a:endParaRPr lang="en-CA" sz="1200" b="0" i="0" kern="1200" dirty="0">
                        <a:solidFill>
                          <a:schemeClr val="dk1"/>
                        </a:solidFill>
                        <a:effectLst/>
                        <a:latin typeface="Arial Narrow" panose="020B0606020202030204" pitchFamily="34" charset="0"/>
                        <a:ea typeface="+mn-ea"/>
                        <a:cs typeface="+mn-cs"/>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CA" sz="1600" dirty="0">
                        <a:latin typeface="Arial Narrow" panose="020B060602020203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1032709647"/>
                  </a:ext>
                </a:extLst>
              </a:tr>
            </a:tbl>
          </a:graphicData>
        </a:graphic>
      </p:graphicFrame>
      <p:sp>
        <p:nvSpPr>
          <p:cNvPr id="9" name="Rectangle 8">
            <a:extLst>
              <a:ext uri="{FF2B5EF4-FFF2-40B4-BE49-F238E27FC236}">
                <a16:creationId xmlns:a16="http://schemas.microsoft.com/office/drawing/2014/main" id="{C963BE26-EFA9-44E2-9FE2-9D356FB16602}"/>
              </a:ext>
            </a:extLst>
          </p:cNvPr>
          <p:cNvSpPr/>
          <p:nvPr/>
        </p:nvSpPr>
        <p:spPr>
          <a:xfrm>
            <a:off x="638109" y="1746440"/>
            <a:ext cx="8081348"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Matched cohort analyses comparing benefit of oral BPs in reducing fracture risk in GIOP in cohort of new oral GC users</a:t>
            </a:r>
          </a:p>
        </p:txBody>
      </p:sp>
    </p:spTree>
    <p:extLst>
      <p:ext uri="{BB962C8B-B14F-4D97-AF65-F5344CB8AC3E}">
        <p14:creationId xmlns:p14="http://schemas.microsoft.com/office/powerpoint/2010/main" val="167482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44370"/>
            <a:ext cx="7695422" cy="76944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Bisphosphonates for GIOP</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Allen CS, et al. Cochrane Database of Systematics Reviews 2016. Issue 10 CD 001347.</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11" name="Table 10">
            <a:extLst>
              <a:ext uri="{FF2B5EF4-FFF2-40B4-BE49-F238E27FC236}">
                <a16:creationId xmlns:a16="http://schemas.microsoft.com/office/drawing/2014/main" id="{7B8581A8-50E2-47F6-8A7B-8AAFB7B2BD7B}"/>
              </a:ext>
            </a:extLst>
          </p:cNvPr>
          <p:cNvGraphicFramePr>
            <a:graphicFrameLocks noGrp="1"/>
          </p:cNvGraphicFramePr>
          <p:nvPr/>
        </p:nvGraphicFramePr>
        <p:xfrm>
          <a:off x="130278" y="1502748"/>
          <a:ext cx="8930504" cy="4717680"/>
        </p:xfrm>
        <a:graphic>
          <a:graphicData uri="http://schemas.openxmlformats.org/drawingml/2006/table">
            <a:tbl>
              <a:tblPr firstRow="1" bandRow="1"/>
              <a:tblGrid>
                <a:gridCol w="1908000">
                  <a:extLst>
                    <a:ext uri="{9D8B030D-6E8A-4147-A177-3AD203B41FA5}">
                      <a16:colId xmlns:a16="http://schemas.microsoft.com/office/drawing/2014/main" val="20000"/>
                    </a:ext>
                  </a:extLst>
                </a:gridCol>
                <a:gridCol w="1891821">
                  <a:extLst>
                    <a:ext uri="{9D8B030D-6E8A-4147-A177-3AD203B41FA5}">
                      <a16:colId xmlns:a16="http://schemas.microsoft.com/office/drawing/2014/main" val="20001"/>
                    </a:ext>
                  </a:extLst>
                </a:gridCol>
                <a:gridCol w="1891821">
                  <a:extLst>
                    <a:ext uri="{9D8B030D-6E8A-4147-A177-3AD203B41FA5}">
                      <a16:colId xmlns:a16="http://schemas.microsoft.com/office/drawing/2014/main" val="3076327465"/>
                    </a:ext>
                  </a:extLst>
                </a:gridCol>
                <a:gridCol w="1656000">
                  <a:extLst>
                    <a:ext uri="{9D8B030D-6E8A-4147-A177-3AD203B41FA5}">
                      <a16:colId xmlns:a16="http://schemas.microsoft.com/office/drawing/2014/main" val="20002"/>
                    </a:ext>
                  </a:extLst>
                </a:gridCol>
                <a:gridCol w="1582862">
                  <a:extLst>
                    <a:ext uri="{9D8B030D-6E8A-4147-A177-3AD203B41FA5}">
                      <a16:colId xmlns:a16="http://schemas.microsoft.com/office/drawing/2014/main" val="1011945298"/>
                    </a:ext>
                  </a:extLst>
                </a:gridCol>
              </a:tblGrid>
              <a:tr h="313944">
                <a:tc>
                  <a:txBody>
                    <a:bodyPr/>
                    <a:lstStyle/>
                    <a:p>
                      <a:pPr marL="0" algn="l" defTabSz="685800" rtl="0" eaLnBrk="1" latinLnBrk="0" hangingPunct="1"/>
                      <a:r>
                        <a:rPr lang="en-CA" sz="1800" b="1" kern="1200" dirty="0">
                          <a:solidFill>
                            <a:schemeClr val="tx1"/>
                          </a:solidFill>
                          <a:latin typeface="Arial Narrow" panose="020B0606020202030204" pitchFamily="34" charset="0"/>
                          <a:ea typeface="+mn-ea"/>
                          <a:cs typeface="+mn-cs"/>
                        </a:rPr>
                        <a:t>Outcomes</a:t>
                      </a:r>
                      <a:endParaRPr lang="en-US" sz="1800" b="1" kern="1200" dirty="0">
                        <a:solidFill>
                          <a:schemeClr val="tx1"/>
                        </a:solidFill>
                        <a:latin typeface="Arial Narrow" panose="020B0606020202030204" pitchFamily="34" charset="0"/>
                        <a:ea typeface="+mn-ea"/>
                        <a:cs typeface="+mn-cs"/>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p>
                      <a:pPr algn="ctr"/>
                      <a:r>
                        <a:rPr lang="en-CA" sz="1600" b="1" dirty="0">
                          <a:solidFill>
                            <a:schemeClr val="tx1"/>
                          </a:solidFill>
                          <a:latin typeface="Arial Narrow" panose="020B0606020202030204" pitchFamily="34" charset="0"/>
                        </a:rPr>
                        <a:t>Relative effect</a:t>
                      </a:r>
                    </a:p>
                    <a:p>
                      <a:pPr algn="ctr"/>
                      <a:r>
                        <a:rPr lang="en-CA" sz="1600" b="1" dirty="0">
                          <a:solidFill>
                            <a:schemeClr val="tx1"/>
                          </a:solidFill>
                          <a:latin typeface="Arial Narrow" panose="020B0606020202030204" pitchFamily="34" charset="0"/>
                        </a:rPr>
                        <a:t>RR</a:t>
                      </a:r>
                      <a:r>
                        <a:rPr lang="en-CA" sz="1600" b="1" baseline="0" dirty="0">
                          <a:solidFill>
                            <a:schemeClr val="tx1"/>
                          </a:solidFill>
                          <a:latin typeface="Arial Narrow" panose="020B0606020202030204" pitchFamily="34" charset="0"/>
                        </a:rPr>
                        <a:t> (95% CI)</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p>
                      <a:pPr algn="ctr"/>
                      <a:r>
                        <a:rPr lang="en-CA" sz="1600" b="1" dirty="0">
                          <a:solidFill>
                            <a:schemeClr val="tx1"/>
                          </a:solidFill>
                          <a:latin typeface="Arial Narrow" panose="020B0606020202030204" pitchFamily="34" charset="0"/>
                        </a:rPr>
                        <a:t> </a:t>
                      </a:r>
                      <a:r>
                        <a:rPr lang="en-CA" sz="1600" b="1" dirty="0">
                          <a:solidFill>
                            <a:schemeClr val="tx1"/>
                          </a:solidFill>
                          <a:latin typeface="Arial Narrow" panose="020B0606020202030204" pitchFamily="34" charset="0"/>
                          <a:sym typeface="Symbol"/>
                        </a:rPr>
                        <a:t></a:t>
                      </a:r>
                      <a:r>
                        <a:rPr lang="en-CA" sz="1600" b="1" dirty="0">
                          <a:solidFill>
                            <a:schemeClr val="tx1"/>
                          </a:solidFill>
                          <a:latin typeface="Arial Narrow" panose="020B0606020202030204" pitchFamily="34" charset="0"/>
                        </a:rPr>
                        <a:t>Participants</a:t>
                      </a:r>
                    </a:p>
                    <a:p>
                      <a:pPr algn="ctr"/>
                      <a:r>
                        <a:rPr lang="en-CA" sz="1600" b="1" dirty="0">
                          <a:solidFill>
                            <a:schemeClr val="tx1"/>
                          </a:solidFill>
                          <a:latin typeface="Arial Narrow" panose="020B0606020202030204" pitchFamily="34" charset="0"/>
                        </a:rPr>
                        <a:t>(studies)</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p>
                      <a:pPr algn="ctr"/>
                      <a:r>
                        <a:rPr lang="en-CA" sz="1600" b="1" dirty="0">
                          <a:solidFill>
                            <a:schemeClr val="tx1"/>
                          </a:solidFill>
                          <a:latin typeface="Arial Narrow" panose="020B0606020202030204" pitchFamily="34" charset="0"/>
                        </a:rPr>
                        <a:t>Quality</a:t>
                      </a:r>
                      <a:r>
                        <a:rPr lang="en-CA" sz="1600" b="1" baseline="0" dirty="0">
                          <a:solidFill>
                            <a:schemeClr val="tx1"/>
                          </a:solidFill>
                          <a:latin typeface="Arial Narrow" panose="020B0606020202030204" pitchFamily="34" charset="0"/>
                        </a:rPr>
                        <a:t> of evidence (GRADE)</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p>
                      <a:pPr algn="ctr"/>
                      <a:r>
                        <a:rPr lang="en-CA" sz="1600" b="1" dirty="0">
                          <a:solidFill>
                            <a:schemeClr val="tx1"/>
                          </a:solidFill>
                          <a:latin typeface="Arial Narrow" panose="020B0606020202030204" pitchFamily="34" charset="0"/>
                        </a:rPr>
                        <a:t>Comments</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extLst>
                  <a:ext uri="{0D108BD9-81ED-4DB2-BD59-A6C34878D82A}">
                    <a16:rowId xmlns:a16="http://schemas.microsoft.com/office/drawing/2014/main" val="10000"/>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Incident </a:t>
                      </a:r>
                      <a:r>
                        <a:rPr lang="en-CA" sz="1400" b="1" kern="1200" dirty="0" err="1">
                          <a:solidFill>
                            <a:schemeClr val="tx1"/>
                          </a:solidFill>
                          <a:latin typeface="Arial Narrow" panose="020B0606020202030204" pitchFamily="34" charset="0"/>
                          <a:ea typeface="+mn-ea"/>
                          <a:cs typeface="+mn-cs"/>
                        </a:rPr>
                        <a:t>VFx</a:t>
                      </a:r>
                      <a:endParaRPr lang="en-CA" sz="1400" b="1" kern="1200" dirty="0">
                        <a:solidFill>
                          <a:schemeClr val="tx1"/>
                        </a:solidFill>
                        <a:latin typeface="Arial Narrow" panose="020B0606020202030204" pitchFamily="34" charset="0"/>
                        <a:ea typeface="+mn-ea"/>
                        <a:cs typeface="+mn-cs"/>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0.57 (0.35 to 0.91)</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1343 (12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High</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 2% fewer</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31 (20 to 145)</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10001"/>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Incident </a:t>
                      </a:r>
                      <a:r>
                        <a:rPr lang="en-CA" sz="1400" b="1" kern="1200" dirty="0" err="1">
                          <a:solidFill>
                            <a:schemeClr val="tx1"/>
                          </a:solidFill>
                          <a:latin typeface="Arial Narrow" panose="020B0606020202030204" pitchFamily="34" charset="0"/>
                          <a:ea typeface="+mn-ea"/>
                          <a:cs typeface="+mn-cs"/>
                        </a:rPr>
                        <a:t>NVFx</a:t>
                      </a:r>
                      <a:endParaRPr lang="en-CA" sz="1400" b="1" kern="1200" dirty="0">
                        <a:solidFill>
                          <a:schemeClr val="tx1"/>
                        </a:solidFill>
                        <a:latin typeface="Arial Narrow" panose="020B0606020202030204" pitchFamily="34" charset="0"/>
                        <a:ea typeface="+mn-ea"/>
                        <a:cs typeface="+mn-cs"/>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0.79 (0.47 to 1.33)</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1245 (9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 1% fewer</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n/a</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extLst>
                  <a:ext uri="{0D108BD9-81ED-4DB2-BD59-A6C34878D82A}">
                    <a16:rowId xmlns:a16="http://schemas.microsoft.com/office/drawing/2014/main" val="10002"/>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Lumbar spine BMD</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N/A</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2042 (23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Moderate</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(indirectness)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+ 3.5% (2.9 to 4.1)</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3 (2 to 3)</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10003"/>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Femoral Neck BMD</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N/A</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1665 (18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Moderate</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(indirectness)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+ 2.06% (1.4 to 2.7)</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5 (4 to 7)</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extLst>
                  <a:ext uri="{0D108BD9-81ED-4DB2-BD59-A6C34878D82A}">
                    <a16:rowId xmlns:a16="http://schemas.microsoft.com/office/drawing/2014/main" val="2864459259"/>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Serious AEs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0.91 (0.74 to 1.12)</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1703 (15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ARH 0% (2% fewer to 2% more)</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extLst>
                  <a:ext uri="{0D108BD9-81ED-4DB2-BD59-A6C34878D82A}">
                    <a16:rowId xmlns:a16="http://schemas.microsoft.com/office/drawing/2014/main" val="489842438"/>
                  </a:ext>
                </a:extLst>
              </a:tr>
              <a:tr h="64800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Withdrawal due to AEs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1.06 (0.77 to 1.47)</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1790 (15 RCTs)</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ARH 1% (1% fewer to 3% more)</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rgbClr val="C9A48D">
                        <a:alpha val="40000"/>
                      </a:srgbClr>
                    </a:solidFill>
                  </a:tcPr>
                </a:tc>
                <a:extLst>
                  <a:ext uri="{0D108BD9-81ED-4DB2-BD59-A6C34878D82A}">
                    <a16:rowId xmlns:a16="http://schemas.microsoft.com/office/drawing/2014/main" val="3390107480"/>
                  </a:ext>
                </a:extLst>
              </a:tr>
            </a:tbl>
          </a:graphicData>
        </a:graphic>
      </p:graphicFrame>
    </p:spTree>
    <p:extLst>
      <p:ext uri="{BB962C8B-B14F-4D97-AF65-F5344CB8AC3E}">
        <p14:creationId xmlns:p14="http://schemas.microsoft.com/office/powerpoint/2010/main" val="27710275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73611"/>
            <a:ext cx="7695422"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Phase 3: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Effect of Denosumab and Risedronate on Glucocorticoid-treated Patients</a:t>
            </a:r>
            <a:r>
              <a:rPr kumimoji="0" lang="en-US" sz="28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Lumbar Spine BMD</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 Number of subjects with observed values at baseline and the time point of interest; *p ≤ 0.002. </a:t>
            </a:r>
            <a:r>
              <a:rPr kumimoji="0" lang="en-US" sz="9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glucocorticoids (≥7·5 mg prednisone daily, or equivalent) for at least 3 months (glucocorticoid continuing) or less than 3 months (glucocorticoid initiating) before screening. Adapted from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Saag</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K, et al. American College of Rheumatology. ACR, Washington, DC. November 2016.</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sym typeface="Wingdings" pitchFamily="2" charset="2"/>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Rectangle 65">
            <a:extLst>
              <a:ext uri="{FF2B5EF4-FFF2-40B4-BE49-F238E27FC236}">
                <a16:creationId xmlns:a16="http://schemas.microsoft.com/office/drawing/2014/main" id="{FBCC59C5-CA6A-4C25-A447-0B3E934E9CFD}"/>
              </a:ext>
            </a:extLst>
          </p:cNvPr>
          <p:cNvSpPr/>
          <p:nvPr/>
        </p:nvSpPr>
        <p:spPr bwMode="auto">
          <a:xfrm>
            <a:off x="5713984" y="2265877"/>
            <a:ext cx="2371394"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graphicFrame>
        <p:nvGraphicFramePr>
          <p:cNvPr id="67" name="Chart 66">
            <a:extLst>
              <a:ext uri="{FF2B5EF4-FFF2-40B4-BE49-F238E27FC236}">
                <a16:creationId xmlns:a16="http://schemas.microsoft.com/office/drawing/2014/main" id="{5E4E82AD-4657-466A-9501-CBA3CCDBBB1C}"/>
              </a:ext>
            </a:extLst>
          </p:cNvPr>
          <p:cNvGraphicFramePr/>
          <p:nvPr/>
        </p:nvGraphicFramePr>
        <p:xfrm>
          <a:off x="5166992" y="2113734"/>
          <a:ext cx="3077634" cy="2998675"/>
        </p:xfrm>
        <a:graphic>
          <a:graphicData uri="http://schemas.openxmlformats.org/drawingml/2006/chart">
            <c:chart xmlns:c="http://schemas.openxmlformats.org/drawingml/2006/chart" xmlns:r="http://schemas.openxmlformats.org/officeDocument/2006/relationships" r:id="rId4"/>
          </a:graphicData>
        </a:graphic>
      </p:graphicFrame>
      <p:sp>
        <p:nvSpPr>
          <p:cNvPr id="68" name="Rectangle 67">
            <a:extLst>
              <a:ext uri="{FF2B5EF4-FFF2-40B4-BE49-F238E27FC236}">
                <a16:creationId xmlns:a16="http://schemas.microsoft.com/office/drawing/2014/main" id="{01B738F8-D18F-4779-A425-2A8BBE1F1E2A}"/>
              </a:ext>
            </a:extLst>
          </p:cNvPr>
          <p:cNvSpPr/>
          <p:nvPr/>
        </p:nvSpPr>
        <p:spPr bwMode="auto">
          <a:xfrm>
            <a:off x="1511461" y="2265877"/>
            <a:ext cx="2367645"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graphicFrame>
        <p:nvGraphicFramePr>
          <p:cNvPr id="69" name="Chart 68">
            <a:extLst>
              <a:ext uri="{FF2B5EF4-FFF2-40B4-BE49-F238E27FC236}">
                <a16:creationId xmlns:a16="http://schemas.microsoft.com/office/drawing/2014/main" id="{A8052BE9-FE2B-4B5F-8602-C2CC396F9BBE}"/>
              </a:ext>
            </a:extLst>
          </p:cNvPr>
          <p:cNvGraphicFramePr/>
          <p:nvPr/>
        </p:nvGraphicFramePr>
        <p:xfrm>
          <a:off x="959331" y="2113734"/>
          <a:ext cx="3077634" cy="2998675"/>
        </p:xfrm>
        <a:graphic>
          <a:graphicData uri="http://schemas.openxmlformats.org/drawingml/2006/chart">
            <c:chart xmlns:c="http://schemas.openxmlformats.org/drawingml/2006/chart" xmlns:r="http://schemas.openxmlformats.org/officeDocument/2006/relationships" r:id="rId5"/>
          </a:graphicData>
        </a:graphic>
      </p:graphicFrame>
      <p:sp>
        <p:nvSpPr>
          <p:cNvPr id="70" name="Freeform 1192">
            <a:extLst>
              <a:ext uri="{FF2B5EF4-FFF2-40B4-BE49-F238E27FC236}">
                <a16:creationId xmlns:a16="http://schemas.microsoft.com/office/drawing/2014/main" id="{610898A0-8CB7-4E68-BC1F-03A226F8BDDE}"/>
              </a:ext>
            </a:extLst>
          </p:cNvPr>
          <p:cNvSpPr>
            <a:spLocks/>
          </p:cNvSpPr>
          <p:nvPr/>
        </p:nvSpPr>
        <p:spPr bwMode="auto">
          <a:xfrm>
            <a:off x="3934565" y="2375755"/>
            <a:ext cx="7144" cy="2593183"/>
          </a:xfrm>
          <a:custGeom>
            <a:avLst/>
            <a:gdLst>
              <a:gd name="T0" fmla="*/ 4 w 4"/>
              <a:gd name="T1" fmla="*/ 1089 h 1089"/>
              <a:gd name="T2" fmla="*/ 4 w 4"/>
              <a:gd name="T3" fmla="*/ 0 h 1089"/>
              <a:gd name="T4" fmla="*/ 0 w 4"/>
              <a:gd name="T5" fmla="*/ 0 h 1089"/>
              <a:gd name="T6" fmla="*/ 0 w 4"/>
              <a:gd name="T7" fmla="*/ 1089 h 1089"/>
            </a:gdLst>
            <a:ahLst/>
            <a:cxnLst>
              <a:cxn ang="0">
                <a:pos x="T0" y="T1"/>
              </a:cxn>
              <a:cxn ang="0">
                <a:pos x="T2" y="T3"/>
              </a:cxn>
              <a:cxn ang="0">
                <a:pos x="T4" y="T5"/>
              </a:cxn>
              <a:cxn ang="0">
                <a:pos x="T6" y="T7"/>
              </a:cxn>
            </a:cxnLst>
            <a:rect l="0" t="0" r="r" b="b"/>
            <a:pathLst>
              <a:path w="4" h="1089">
                <a:moveTo>
                  <a:pt x="4" y="1089"/>
                </a:moveTo>
                <a:lnTo>
                  <a:pt x="4"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1" name="Freeform 1357">
            <a:extLst>
              <a:ext uri="{FF2B5EF4-FFF2-40B4-BE49-F238E27FC236}">
                <a16:creationId xmlns:a16="http://schemas.microsoft.com/office/drawing/2014/main" id="{93E9C5FB-02D7-4F31-8123-C64A346C8C68}"/>
              </a:ext>
            </a:extLst>
          </p:cNvPr>
          <p:cNvSpPr>
            <a:spLocks/>
          </p:cNvSpPr>
          <p:nvPr/>
        </p:nvSpPr>
        <p:spPr bwMode="auto">
          <a:xfrm>
            <a:off x="8165002" y="2369617"/>
            <a:ext cx="8930" cy="2593183"/>
          </a:xfrm>
          <a:custGeom>
            <a:avLst/>
            <a:gdLst>
              <a:gd name="T0" fmla="*/ 5 w 5"/>
              <a:gd name="T1" fmla="*/ 1089 h 1089"/>
              <a:gd name="T2" fmla="*/ 5 w 5"/>
              <a:gd name="T3" fmla="*/ 0 h 1089"/>
              <a:gd name="T4" fmla="*/ 0 w 5"/>
              <a:gd name="T5" fmla="*/ 0 h 1089"/>
              <a:gd name="T6" fmla="*/ 0 w 5"/>
              <a:gd name="T7" fmla="*/ 1089 h 1089"/>
            </a:gdLst>
            <a:ahLst/>
            <a:cxnLst>
              <a:cxn ang="0">
                <a:pos x="T0" y="T1"/>
              </a:cxn>
              <a:cxn ang="0">
                <a:pos x="T2" y="T3"/>
              </a:cxn>
              <a:cxn ang="0">
                <a:pos x="T4" y="T5"/>
              </a:cxn>
              <a:cxn ang="0">
                <a:pos x="T6" y="T7"/>
              </a:cxn>
            </a:cxnLst>
            <a:rect l="0" t="0" r="r" b="b"/>
            <a:pathLst>
              <a:path w="5" h="1089">
                <a:moveTo>
                  <a:pt x="5" y="1089"/>
                </a:moveTo>
                <a:lnTo>
                  <a:pt x="5"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2" name="Rectangle 123">
            <a:extLst>
              <a:ext uri="{FF2B5EF4-FFF2-40B4-BE49-F238E27FC236}">
                <a16:creationId xmlns:a16="http://schemas.microsoft.com/office/drawing/2014/main" id="{E8189BF1-173D-4403-94DF-B6E3FDF6009B}"/>
              </a:ext>
            </a:extLst>
          </p:cNvPr>
          <p:cNvSpPr>
            <a:spLocks noChangeArrowheads="1"/>
          </p:cNvSpPr>
          <p:nvPr/>
        </p:nvSpPr>
        <p:spPr bwMode="auto">
          <a:xfrm>
            <a:off x="1345874" y="1870503"/>
            <a:ext cx="26882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Glucocorticoid-continuing (GC-C)</a:t>
            </a:r>
          </a:p>
        </p:txBody>
      </p:sp>
      <p:sp>
        <p:nvSpPr>
          <p:cNvPr id="73" name="Rectangle 240">
            <a:extLst>
              <a:ext uri="{FF2B5EF4-FFF2-40B4-BE49-F238E27FC236}">
                <a16:creationId xmlns:a16="http://schemas.microsoft.com/office/drawing/2014/main" id="{1452E03D-E6FE-46DF-89C3-739EE3DD5674}"/>
              </a:ext>
            </a:extLst>
          </p:cNvPr>
          <p:cNvSpPr>
            <a:spLocks noChangeArrowheads="1"/>
          </p:cNvSpPr>
          <p:nvPr/>
        </p:nvSpPr>
        <p:spPr bwMode="auto">
          <a:xfrm>
            <a:off x="5618698" y="1870503"/>
            <a:ext cx="24541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Glucocorticoid-initiating (GC-I)</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4" name="Rectangle 1163">
            <a:extLst>
              <a:ext uri="{FF2B5EF4-FFF2-40B4-BE49-F238E27FC236}">
                <a16:creationId xmlns:a16="http://schemas.microsoft.com/office/drawing/2014/main" id="{61AA34CF-4462-436E-9D73-9FBDD04E467B}"/>
              </a:ext>
            </a:extLst>
          </p:cNvPr>
          <p:cNvSpPr>
            <a:spLocks noChangeArrowheads="1"/>
          </p:cNvSpPr>
          <p:nvPr/>
        </p:nvSpPr>
        <p:spPr bwMode="auto">
          <a:xfrm>
            <a:off x="1463836" y="5099580"/>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BL</a:t>
            </a:r>
          </a:p>
        </p:txBody>
      </p:sp>
      <p:sp>
        <p:nvSpPr>
          <p:cNvPr id="75" name="Rectangle 1163">
            <a:extLst>
              <a:ext uri="{FF2B5EF4-FFF2-40B4-BE49-F238E27FC236}">
                <a16:creationId xmlns:a16="http://schemas.microsoft.com/office/drawing/2014/main" id="{38A2FD07-893B-466E-A26F-F7A860AF9556}"/>
              </a:ext>
            </a:extLst>
          </p:cNvPr>
          <p:cNvSpPr>
            <a:spLocks noChangeArrowheads="1"/>
          </p:cNvSpPr>
          <p:nvPr/>
        </p:nvSpPr>
        <p:spPr bwMode="auto">
          <a:xfrm>
            <a:off x="2671413" y="5099580"/>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76" name="Rectangle 1163">
            <a:extLst>
              <a:ext uri="{FF2B5EF4-FFF2-40B4-BE49-F238E27FC236}">
                <a16:creationId xmlns:a16="http://schemas.microsoft.com/office/drawing/2014/main" id="{9CD53E84-8737-40E0-AC5C-33A0FFA695FD}"/>
              </a:ext>
            </a:extLst>
          </p:cNvPr>
          <p:cNvSpPr>
            <a:spLocks noChangeArrowheads="1"/>
          </p:cNvSpPr>
          <p:nvPr/>
        </p:nvSpPr>
        <p:spPr bwMode="auto">
          <a:xfrm>
            <a:off x="3754165" y="5099580"/>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p:txBody>
      </p:sp>
      <p:sp>
        <p:nvSpPr>
          <p:cNvPr id="77" name="Rectangle 1163">
            <a:extLst>
              <a:ext uri="{FF2B5EF4-FFF2-40B4-BE49-F238E27FC236}">
                <a16:creationId xmlns:a16="http://schemas.microsoft.com/office/drawing/2014/main" id="{383C7CA8-337D-4213-80F4-ED8FEF7AAB49}"/>
              </a:ext>
            </a:extLst>
          </p:cNvPr>
          <p:cNvSpPr>
            <a:spLocks noChangeArrowheads="1"/>
          </p:cNvSpPr>
          <p:nvPr/>
        </p:nvSpPr>
        <p:spPr bwMode="auto">
          <a:xfrm>
            <a:off x="5669031" y="5099580"/>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BL</a:t>
            </a:r>
          </a:p>
        </p:txBody>
      </p:sp>
      <p:sp>
        <p:nvSpPr>
          <p:cNvPr id="78" name="Rectangle 1163">
            <a:extLst>
              <a:ext uri="{FF2B5EF4-FFF2-40B4-BE49-F238E27FC236}">
                <a16:creationId xmlns:a16="http://schemas.microsoft.com/office/drawing/2014/main" id="{E05A8E8D-55BE-4EDB-8A2F-9ACC99B1D728}"/>
              </a:ext>
            </a:extLst>
          </p:cNvPr>
          <p:cNvSpPr>
            <a:spLocks noChangeArrowheads="1"/>
          </p:cNvSpPr>
          <p:nvPr/>
        </p:nvSpPr>
        <p:spPr bwMode="auto">
          <a:xfrm>
            <a:off x="6877865" y="5099580"/>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79" name="Rectangle 1163">
            <a:extLst>
              <a:ext uri="{FF2B5EF4-FFF2-40B4-BE49-F238E27FC236}">
                <a16:creationId xmlns:a16="http://schemas.microsoft.com/office/drawing/2014/main" id="{12D41456-17E3-4008-831B-E663BC6DD576}"/>
              </a:ext>
            </a:extLst>
          </p:cNvPr>
          <p:cNvSpPr>
            <a:spLocks noChangeArrowheads="1"/>
          </p:cNvSpPr>
          <p:nvPr/>
        </p:nvSpPr>
        <p:spPr bwMode="auto">
          <a:xfrm>
            <a:off x="7932998" y="5099580"/>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p:txBody>
      </p:sp>
      <p:cxnSp>
        <p:nvCxnSpPr>
          <p:cNvPr id="80" name="Straight Connector 79">
            <a:extLst>
              <a:ext uri="{FF2B5EF4-FFF2-40B4-BE49-F238E27FC236}">
                <a16:creationId xmlns:a16="http://schemas.microsoft.com/office/drawing/2014/main" id="{2B2CF80F-31C7-4C8C-B839-13F14B3BEDEB}"/>
              </a:ext>
            </a:extLst>
          </p:cNvPr>
          <p:cNvCxnSpPr/>
          <p:nvPr/>
        </p:nvCxnSpPr>
        <p:spPr bwMode="auto">
          <a:xfrm>
            <a:off x="3834802"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B99C4B39-733C-4FDC-8017-44ADD1312622}"/>
              </a:ext>
            </a:extLst>
          </p:cNvPr>
          <p:cNvCxnSpPr/>
          <p:nvPr/>
        </p:nvCxnSpPr>
        <p:spPr bwMode="auto">
          <a:xfrm>
            <a:off x="2703960"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E76E71B6-73B3-47A7-948E-9A38EEEEFA94}"/>
              </a:ext>
            </a:extLst>
          </p:cNvPr>
          <p:cNvCxnSpPr/>
          <p:nvPr/>
        </p:nvCxnSpPr>
        <p:spPr bwMode="auto">
          <a:xfrm>
            <a:off x="1563709"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83" name="Rectangle 123">
            <a:extLst>
              <a:ext uri="{FF2B5EF4-FFF2-40B4-BE49-F238E27FC236}">
                <a16:creationId xmlns:a16="http://schemas.microsoft.com/office/drawing/2014/main" id="{EC22B36B-B021-47AB-936F-CE027C37A44F}"/>
              </a:ext>
            </a:extLst>
          </p:cNvPr>
          <p:cNvSpPr>
            <a:spLocks noChangeArrowheads="1"/>
          </p:cNvSpPr>
          <p:nvPr/>
        </p:nvSpPr>
        <p:spPr bwMode="auto">
          <a:xfrm rot="16200000">
            <a:off x="-305675" y="3427124"/>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 percentage change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4" name="Rectangle 123">
            <a:extLst>
              <a:ext uri="{FF2B5EF4-FFF2-40B4-BE49-F238E27FC236}">
                <a16:creationId xmlns:a16="http://schemas.microsoft.com/office/drawing/2014/main" id="{C3044C8E-F260-43ED-A183-0821B429E8C4}"/>
              </a:ext>
            </a:extLst>
          </p:cNvPr>
          <p:cNvSpPr>
            <a:spLocks noChangeArrowheads="1"/>
          </p:cNvSpPr>
          <p:nvPr/>
        </p:nvSpPr>
        <p:spPr bwMode="auto">
          <a:xfrm rot="16200000">
            <a:off x="3911700" y="3427124"/>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 percentage change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5" name="Rectangle 123">
            <a:extLst>
              <a:ext uri="{FF2B5EF4-FFF2-40B4-BE49-F238E27FC236}">
                <a16:creationId xmlns:a16="http://schemas.microsoft.com/office/drawing/2014/main" id="{966112E3-DCA2-4AF1-9752-5D5A576E7E3D}"/>
              </a:ext>
            </a:extLst>
          </p:cNvPr>
          <p:cNvSpPr>
            <a:spLocks noChangeArrowheads="1"/>
          </p:cNvSpPr>
          <p:nvPr/>
        </p:nvSpPr>
        <p:spPr bwMode="auto">
          <a:xfrm>
            <a:off x="2195808" y="5408790"/>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6" name="Rectangle 123">
            <a:extLst>
              <a:ext uri="{FF2B5EF4-FFF2-40B4-BE49-F238E27FC236}">
                <a16:creationId xmlns:a16="http://schemas.microsoft.com/office/drawing/2014/main" id="{9B7F9477-630C-4BBC-A8EC-B94DF1CA83BF}"/>
              </a:ext>
            </a:extLst>
          </p:cNvPr>
          <p:cNvSpPr>
            <a:spLocks noChangeArrowheads="1"/>
          </p:cNvSpPr>
          <p:nvPr/>
        </p:nvSpPr>
        <p:spPr bwMode="auto">
          <a:xfrm>
            <a:off x="6402260" y="5408790"/>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7" name="Rectangle 256">
            <a:extLst>
              <a:ext uri="{FF2B5EF4-FFF2-40B4-BE49-F238E27FC236}">
                <a16:creationId xmlns:a16="http://schemas.microsoft.com/office/drawing/2014/main" id="{CB6378EE-B182-496F-A6F5-C6771D8487CD}"/>
              </a:ext>
            </a:extLst>
          </p:cNvPr>
          <p:cNvSpPr>
            <a:spLocks noChangeArrowheads="1"/>
          </p:cNvSpPr>
          <p:nvPr/>
        </p:nvSpPr>
        <p:spPr bwMode="auto">
          <a:xfrm>
            <a:off x="2575920"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227</a:t>
            </a:r>
          </a:p>
        </p:txBody>
      </p:sp>
      <p:sp>
        <p:nvSpPr>
          <p:cNvPr id="88" name="Rectangle 261">
            <a:extLst>
              <a:ext uri="{FF2B5EF4-FFF2-40B4-BE49-F238E27FC236}">
                <a16:creationId xmlns:a16="http://schemas.microsoft.com/office/drawing/2014/main" id="{567679BC-D739-4D95-B604-8DFEE77BB48B}"/>
              </a:ext>
            </a:extLst>
          </p:cNvPr>
          <p:cNvSpPr>
            <a:spLocks noChangeArrowheads="1"/>
          </p:cNvSpPr>
          <p:nvPr/>
        </p:nvSpPr>
        <p:spPr bwMode="auto">
          <a:xfrm>
            <a:off x="3706762"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211</a:t>
            </a:r>
          </a:p>
        </p:txBody>
      </p:sp>
      <p:sp>
        <p:nvSpPr>
          <p:cNvPr id="89" name="Rectangle 256">
            <a:extLst>
              <a:ext uri="{FF2B5EF4-FFF2-40B4-BE49-F238E27FC236}">
                <a16:creationId xmlns:a16="http://schemas.microsoft.com/office/drawing/2014/main" id="{FBE1FFBC-107F-4D2E-936D-0A35BE0EE3CF}"/>
              </a:ext>
            </a:extLst>
          </p:cNvPr>
          <p:cNvSpPr>
            <a:spLocks noChangeArrowheads="1"/>
          </p:cNvSpPr>
          <p:nvPr/>
        </p:nvSpPr>
        <p:spPr bwMode="auto">
          <a:xfrm>
            <a:off x="2575920"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224</a:t>
            </a:r>
          </a:p>
        </p:txBody>
      </p:sp>
      <p:sp>
        <p:nvSpPr>
          <p:cNvPr id="90" name="Rectangle 261">
            <a:extLst>
              <a:ext uri="{FF2B5EF4-FFF2-40B4-BE49-F238E27FC236}">
                <a16:creationId xmlns:a16="http://schemas.microsoft.com/office/drawing/2014/main" id="{CE51A161-1A68-4481-9912-5B9B9B8CDB55}"/>
              </a:ext>
            </a:extLst>
          </p:cNvPr>
          <p:cNvSpPr>
            <a:spLocks noChangeArrowheads="1"/>
          </p:cNvSpPr>
          <p:nvPr/>
        </p:nvSpPr>
        <p:spPr bwMode="auto">
          <a:xfrm>
            <a:off x="3706762"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209</a:t>
            </a:r>
          </a:p>
        </p:txBody>
      </p:sp>
      <p:sp>
        <p:nvSpPr>
          <p:cNvPr id="91" name="Rectangle 256">
            <a:extLst>
              <a:ext uri="{FF2B5EF4-FFF2-40B4-BE49-F238E27FC236}">
                <a16:creationId xmlns:a16="http://schemas.microsoft.com/office/drawing/2014/main" id="{CE0189E5-8530-44E9-881F-91350885908D}"/>
              </a:ext>
            </a:extLst>
          </p:cNvPr>
          <p:cNvSpPr>
            <a:spLocks noChangeArrowheads="1"/>
          </p:cNvSpPr>
          <p:nvPr/>
        </p:nvSpPr>
        <p:spPr bwMode="auto">
          <a:xfrm>
            <a:off x="6782372"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128</a:t>
            </a:r>
          </a:p>
        </p:txBody>
      </p:sp>
      <p:sp>
        <p:nvSpPr>
          <p:cNvPr id="92" name="Rectangle 261">
            <a:extLst>
              <a:ext uri="{FF2B5EF4-FFF2-40B4-BE49-F238E27FC236}">
                <a16:creationId xmlns:a16="http://schemas.microsoft.com/office/drawing/2014/main" id="{6E55CD5B-7FCC-441F-8C58-87770FEAC9E4}"/>
              </a:ext>
            </a:extLst>
          </p:cNvPr>
          <p:cNvSpPr>
            <a:spLocks noChangeArrowheads="1"/>
          </p:cNvSpPr>
          <p:nvPr/>
        </p:nvSpPr>
        <p:spPr bwMode="auto">
          <a:xfrm>
            <a:off x="7901138"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126</a:t>
            </a:r>
          </a:p>
        </p:txBody>
      </p:sp>
      <p:sp>
        <p:nvSpPr>
          <p:cNvPr id="93" name="Rectangle 256">
            <a:extLst>
              <a:ext uri="{FF2B5EF4-FFF2-40B4-BE49-F238E27FC236}">
                <a16:creationId xmlns:a16="http://schemas.microsoft.com/office/drawing/2014/main" id="{2466486B-512C-4E59-8A6D-9B145559FDC1}"/>
              </a:ext>
            </a:extLst>
          </p:cNvPr>
          <p:cNvSpPr>
            <a:spLocks noChangeArrowheads="1"/>
          </p:cNvSpPr>
          <p:nvPr/>
        </p:nvSpPr>
        <p:spPr bwMode="auto">
          <a:xfrm>
            <a:off x="6782372"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127</a:t>
            </a:r>
          </a:p>
        </p:txBody>
      </p:sp>
      <p:sp>
        <p:nvSpPr>
          <p:cNvPr id="94" name="Rectangle 261">
            <a:extLst>
              <a:ext uri="{FF2B5EF4-FFF2-40B4-BE49-F238E27FC236}">
                <a16:creationId xmlns:a16="http://schemas.microsoft.com/office/drawing/2014/main" id="{4E233712-76C7-42D3-B8BC-1F23AF66CE8D}"/>
              </a:ext>
            </a:extLst>
          </p:cNvPr>
          <p:cNvSpPr>
            <a:spLocks noChangeArrowheads="1"/>
          </p:cNvSpPr>
          <p:nvPr/>
        </p:nvSpPr>
        <p:spPr bwMode="auto">
          <a:xfrm>
            <a:off x="7901138"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119</a:t>
            </a:r>
          </a:p>
        </p:txBody>
      </p:sp>
      <p:sp>
        <p:nvSpPr>
          <p:cNvPr id="95" name="Rectangle 263">
            <a:extLst>
              <a:ext uri="{FF2B5EF4-FFF2-40B4-BE49-F238E27FC236}">
                <a16:creationId xmlns:a16="http://schemas.microsoft.com/office/drawing/2014/main" id="{AE9B4E71-5B2D-44C4-9F1F-39E27A338AD9}"/>
              </a:ext>
            </a:extLst>
          </p:cNvPr>
          <p:cNvSpPr>
            <a:spLocks noChangeArrowheads="1"/>
          </p:cNvSpPr>
          <p:nvPr/>
        </p:nvSpPr>
        <p:spPr bwMode="auto">
          <a:xfrm>
            <a:off x="402542" y="5726138"/>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 n=</a:t>
            </a:r>
          </a:p>
        </p:txBody>
      </p:sp>
      <p:sp>
        <p:nvSpPr>
          <p:cNvPr id="96" name="Rectangle 263">
            <a:extLst>
              <a:ext uri="{FF2B5EF4-FFF2-40B4-BE49-F238E27FC236}">
                <a16:creationId xmlns:a16="http://schemas.microsoft.com/office/drawing/2014/main" id="{A90DA3D3-78AA-4F10-8182-2C104CD167D9}"/>
              </a:ext>
            </a:extLst>
          </p:cNvPr>
          <p:cNvSpPr>
            <a:spLocks noChangeArrowheads="1"/>
          </p:cNvSpPr>
          <p:nvPr/>
        </p:nvSpPr>
        <p:spPr bwMode="auto">
          <a:xfrm>
            <a:off x="402542" y="5983261"/>
            <a:ext cx="8624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n=</a:t>
            </a:r>
          </a:p>
        </p:txBody>
      </p:sp>
      <p:sp>
        <p:nvSpPr>
          <p:cNvPr id="97" name="Rectangle 1189">
            <a:extLst>
              <a:ext uri="{FF2B5EF4-FFF2-40B4-BE49-F238E27FC236}">
                <a16:creationId xmlns:a16="http://schemas.microsoft.com/office/drawing/2014/main" id="{A4817346-144B-4986-A1DA-C68FF3F0A37E}"/>
              </a:ext>
            </a:extLst>
          </p:cNvPr>
          <p:cNvSpPr>
            <a:spLocks noChangeArrowheads="1"/>
          </p:cNvSpPr>
          <p:nvPr/>
        </p:nvSpPr>
        <p:spPr bwMode="auto">
          <a:xfrm>
            <a:off x="2629263" y="2789528"/>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98" name="Rectangle 1190">
            <a:extLst>
              <a:ext uri="{FF2B5EF4-FFF2-40B4-BE49-F238E27FC236}">
                <a16:creationId xmlns:a16="http://schemas.microsoft.com/office/drawing/2014/main" id="{C68C75F0-EC5C-47DD-AFA3-B57475A1DC3A}"/>
              </a:ext>
            </a:extLst>
          </p:cNvPr>
          <p:cNvSpPr>
            <a:spLocks noChangeArrowheads="1"/>
          </p:cNvSpPr>
          <p:nvPr/>
        </p:nvSpPr>
        <p:spPr bwMode="auto">
          <a:xfrm>
            <a:off x="3731919" y="2257817"/>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99" name="Straight Connector 98">
            <a:extLst>
              <a:ext uri="{FF2B5EF4-FFF2-40B4-BE49-F238E27FC236}">
                <a16:creationId xmlns:a16="http://schemas.microsoft.com/office/drawing/2014/main" id="{61F668A9-FC28-48A2-B943-6738F04BB507}"/>
              </a:ext>
            </a:extLst>
          </p:cNvPr>
          <p:cNvCxnSpPr/>
          <p:nvPr/>
        </p:nvCxnSpPr>
        <p:spPr bwMode="auto">
          <a:xfrm>
            <a:off x="6910412"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290CB6E-945D-4E2C-B7D3-FB600FA937A5}"/>
              </a:ext>
            </a:extLst>
          </p:cNvPr>
          <p:cNvCxnSpPr/>
          <p:nvPr/>
        </p:nvCxnSpPr>
        <p:spPr bwMode="auto">
          <a:xfrm>
            <a:off x="5768903"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B8C8B88F-3975-410C-BC41-506F5CA34704}"/>
              </a:ext>
            </a:extLst>
          </p:cNvPr>
          <p:cNvCxnSpPr/>
          <p:nvPr/>
        </p:nvCxnSpPr>
        <p:spPr bwMode="auto">
          <a:xfrm>
            <a:off x="8029178"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102" name="Rectangle 1362">
            <a:extLst>
              <a:ext uri="{FF2B5EF4-FFF2-40B4-BE49-F238E27FC236}">
                <a16:creationId xmlns:a16="http://schemas.microsoft.com/office/drawing/2014/main" id="{C8057224-D20E-46F9-8019-641503FB009E}"/>
              </a:ext>
            </a:extLst>
          </p:cNvPr>
          <p:cNvSpPr>
            <a:spLocks noChangeArrowheads="1"/>
          </p:cNvSpPr>
          <p:nvPr/>
        </p:nvSpPr>
        <p:spPr bwMode="auto">
          <a:xfrm>
            <a:off x="7940746" y="2446027"/>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3" name="Rectangle 1363">
            <a:extLst>
              <a:ext uri="{FF2B5EF4-FFF2-40B4-BE49-F238E27FC236}">
                <a16:creationId xmlns:a16="http://schemas.microsoft.com/office/drawing/2014/main" id="{659C6A99-1F7F-435D-AF50-950087F3A951}"/>
              </a:ext>
            </a:extLst>
          </p:cNvPr>
          <p:cNvSpPr>
            <a:spLocks noChangeArrowheads="1"/>
          </p:cNvSpPr>
          <p:nvPr/>
        </p:nvSpPr>
        <p:spPr bwMode="auto">
          <a:xfrm>
            <a:off x="6836077" y="3288612"/>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4" name="Rectangle 113">
            <a:extLst>
              <a:ext uri="{FF2B5EF4-FFF2-40B4-BE49-F238E27FC236}">
                <a16:creationId xmlns:a16="http://schemas.microsoft.com/office/drawing/2014/main" id="{52B60AFF-890B-417E-9672-1E0FCB5D9ADB}"/>
              </a:ext>
            </a:extLst>
          </p:cNvPr>
          <p:cNvSpPr>
            <a:spLocks noChangeArrowheads="1"/>
          </p:cNvSpPr>
          <p:nvPr/>
        </p:nvSpPr>
        <p:spPr bwMode="auto">
          <a:xfrm>
            <a:off x="3535640" y="1614987"/>
            <a:ext cx="8511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a:t>
            </a:r>
          </a:p>
        </p:txBody>
      </p:sp>
      <p:sp>
        <p:nvSpPr>
          <p:cNvPr id="105" name="Rectangle 122">
            <a:extLst>
              <a:ext uri="{FF2B5EF4-FFF2-40B4-BE49-F238E27FC236}">
                <a16:creationId xmlns:a16="http://schemas.microsoft.com/office/drawing/2014/main" id="{71DF725C-816E-4A62-ADE6-77660CE2FDEA}"/>
              </a:ext>
            </a:extLst>
          </p:cNvPr>
          <p:cNvSpPr>
            <a:spLocks noChangeArrowheads="1"/>
          </p:cNvSpPr>
          <p:nvPr/>
        </p:nvSpPr>
        <p:spPr bwMode="auto">
          <a:xfrm>
            <a:off x="4874414" y="1614987"/>
            <a:ext cx="841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a:t>
            </a:r>
          </a:p>
        </p:txBody>
      </p:sp>
      <p:grpSp>
        <p:nvGrpSpPr>
          <p:cNvPr id="106" name="Group 105">
            <a:extLst>
              <a:ext uri="{FF2B5EF4-FFF2-40B4-BE49-F238E27FC236}">
                <a16:creationId xmlns:a16="http://schemas.microsoft.com/office/drawing/2014/main" id="{0E4837B8-3141-4A98-9A98-05CD590A7C1B}"/>
              </a:ext>
            </a:extLst>
          </p:cNvPr>
          <p:cNvGrpSpPr>
            <a:grpSpLocks/>
          </p:cNvGrpSpPr>
          <p:nvPr/>
        </p:nvGrpSpPr>
        <p:grpSpPr>
          <a:xfrm>
            <a:off x="3334277" y="1681119"/>
            <a:ext cx="89154" cy="118872"/>
            <a:chOff x="5219894" y="4082733"/>
            <a:chExt cx="54769" cy="95250"/>
          </a:xfrm>
          <a:solidFill>
            <a:srgbClr val="C18567"/>
          </a:solidFill>
        </p:grpSpPr>
        <p:sp>
          <p:nvSpPr>
            <p:cNvPr id="107" name="Freeform 1140">
              <a:extLst>
                <a:ext uri="{FF2B5EF4-FFF2-40B4-BE49-F238E27FC236}">
                  <a16:creationId xmlns:a16="http://schemas.microsoft.com/office/drawing/2014/main" id="{4AD1C981-9F77-4951-B202-8A1DF22BA099}"/>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C1856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8" name="Freeform 1141">
              <a:extLst>
                <a:ext uri="{FF2B5EF4-FFF2-40B4-BE49-F238E27FC236}">
                  <a16:creationId xmlns:a16="http://schemas.microsoft.com/office/drawing/2014/main" id="{DDF44BB6-AB95-45F5-8E5B-45A3C064C6D7}"/>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C1856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9" name="Freeform 1146">
              <a:extLst>
                <a:ext uri="{FF2B5EF4-FFF2-40B4-BE49-F238E27FC236}">
                  <a16:creationId xmlns:a16="http://schemas.microsoft.com/office/drawing/2014/main" id="{152490DF-BC91-4947-9EB4-5235F9D939D7}"/>
                </a:ext>
              </a:extLst>
            </p:cNvPr>
            <p:cNvSpPr>
              <a:spLocks/>
            </p:cNvSpPr>
            <p:nvPr/>
          </p:nvSpPr>
          <p:spPr bwMode="auto">
            <a:xfrm>
              <a:off x="5222270"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C1856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0" name="Freeform 1147">
              <a:extLst>
                <a:ext uri="{FF2B5EF4-FFF2-40B4-BE49-F238E27FC236}">
                  <a16:creationId xmlns:a16="http://schemas.microsoft.com/office/drawing/2014/main" id="{DFDEE181-CB3E-4650-8B43-9051A5F745A0}"/>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C1856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cxnSp>
        <p:nvCxnSpPr>
          <p:cNvPr id="111" name="Straight Connector 110">
            <a:extLst>
              <a:ext uri="{FF2B5EF4-FFF2-40B4-BE49-F238E27FC236}">
                <a16:creationId xmlns:a16="http://schemas.microsoft.com/office/drawing/2014/main" id="{DC6C4271-86A8-455E-97D3-0AB1C2DE8EA6}"/>
              </a:ext>
            </a:extLst>
          </p:cNvPr>
          <p:cNvCxnSpPr/>
          <p:nvPr/>
        </p:nvCxnSpPr>
        <p:spPr bwMode="auto">
          <a:xfrm>
            <a:off x="3285008" y="1740555"/>
            <a:ext cx="205740" cy="0"/>
          </a:xfrm>
          <a:prstGeom prst="line">
            <a:avLst/>
          </a:prstGeom>
          <a:solidFill>
            <a:srgbClr val="C369A9"/>
          </a:solidFill>
          <a:ln w="28575" cap="flat" cmpd="sng" algn="ctr">
            <a:solidFill>
              <a:srgbClr val="C18567"/>
            </a:solidFill>
            <a:prstDash val="solid"/>
            <a:round/>
            <a:headEnd type="none" w="med" len="med"/>
            <a:tailEnd type="none" w="med" len="med"/>
          </a:ln>
          <a:effectLst/>
        </p:spPr>
      </p:cxnSp>
      <p:grpSp>
        <p:nvGrpSpPr>
          <p:cNvPr id="112" name="Group 111">
            <a:extLst>
              <a:ext uri="{FF2B5EF4-FFF2-40B4-BE49-F238E27FC236}">
                <a16:creationId xmlns:a16="http://schemas.microsoft.com/office/drawing/2014/main" id="{029456D0-4CA2-42B1-8DCA-F74D0BCA8A70}"/>
              </a:ext>
            </a:extLst>
          </p:cNvPr>
          <p:cNvGrpSpPr/>
          <p:nvPr/>
        </p:nvGrpSpPr>
        <p:grpSpPr>
          <a:xfrm>
            <a:off x="4635339" y="1681119"/>
            <a:ext cx="205740" cy="118872"/>
            <a:chOff x="3597510" y="1837324"/>
            <a:chExt cx="274320" cy="118872"/>
          </a:xfrm>
          <a:solidFill>
            <a:srgbClr val="D5C485"/>
          </a:solidFill>
        </p:grpSpPr>
        <p:cxnSp>
          <p:nvCxnSpPr>
            <p:cNvPr id="113" name="Straight Connector 112">
              <a:extLst>
                <a:ext uri="{FF2B5EF4-FFF2-40B4-BE49-F238E27FC236}">
                  <a16:creationId xmlns:a16="http://schemas.microsoft.com/office/drawing/2014/main" id="{B62BFADF-2327-4814-B68B-3E8FEE3B0271}"/>
                </a:ext>
              </a:extLst>
            </p:cNvPr>
            <p:cNvCxnSpPr/>
            <p:nvPr/>
          </p:nvCxnSpPr>
          <p:spPr bwMode="auto">
            <a:xfrm>
              <a:off x="3597510" y="1896875"/>
              <a:ext cx="274320" cy="0"/>
            </a:xfrm>
            <a:prstGeom prst="line">
              <a:avLst/>
            </a:prstGeom>
            <a:grpFill/>
            <a:ln w="28575" cap="flat" cmpd="sng" algn="ctr">
              <a:solidFill>
                <a:srgbClr val="D5C485"/>
              </a:solidFill>
              <a:prstDash val="solid"/>
              <a:round/>
              <a:headEnd type="none" w="med" len="med"/>
              <a:tailEnd type="none" w="med" len="med"/>
            </a:ln>
            <a:effectLst/>
          </p:spPr>
        </p:cxnSp>
        <p:grpSp>
          <p:nvGrpSpPr>
            <p:cNvPr id="114" name="Group 113">
              <a:extLst>
                <a:ext uri="{FF2B5EF4-FFF2-40B4-BE49-F238E27FC236}">
                  <a16:creationId xmlns:a16="http://schemas.microsoft.com/office/drawing/2014/main" id="{4742D3A3-6DB8-46DB-ADDE-4636E8F54CBE}"/>
                </a:ext>
              </a:extLst>
            </p:cNvPr>
            <p:cNvGrpSpPr>
              <a:grpSpLocks/>
            </p:cNvGrpSpPr>
            <p:nvPr/>
          </p:nvGrpSpPr>
          <p:grpSpPr>
            <a:xfrm>
              <a:off x="3663202" y="1837324"/>
              <a:ext cx="118872" cy="118872"/>
              <a:chOff x="5219894" y="4082733"/>
              <a:chExt cx="54769" cy="95250"/>
            </a:xfrm>
            <a:grpFill/>
          </p:grpSpPr>
          <p:sp>
            <p:nvSpPr>
              <p:cNvPr id="115" name="Freeform 1140">
                <a:extLst>
                  <a:ext uri="{FF2B5EF4-FFF2-40B4-BE49-F238E27FC236}">
                    <a16:creationId xmlns:a16="http://schemas.microsoft.com/office/drawing/2014/main" id="{159E02D4-30AA-433F-98D4-1B048982CAAA}"/>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D5C48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6" name="Freeform 1141">
                <a:extLst>
                  <a:ext uri="{FF2B5EF4-FFF2-40B4-BE49-F238E27FC236}">
                    <a16:creationId xmlns:a16="http://schemas.microsoft.com/office/drawing/2014/main" id="{C3B55679-9A3C-4161-A003-E091E4D26443}"/>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D5C48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7" name="Freeform 1146">
                <a:extLst>
                  <a:ext uri="{FF2B5EF4-FFF2-40B4-BE49-F238E27FC236}">
                    <a16:creationId xmlns:a16="http://schemas.microsoft.com/office/drawing/2014/main" id="{581554AB-B838-4EDD-9CDD-03E3AC389F9D}"/>
                  </a:ext>
                </a:extLst>
              </p:cNvPr>
              <p:cNvSpPr>
                <a:spLocks/>
              </p:cNvSpPr>
              <p:nvPr/>
            </p:nvSpPr>
            <p:spPr bwMode="auto">
              <a:xfrm>
                <a:off x="5222274"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D5C48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8" name="Freeform 1147">
                <a:extLst>
                  <a:ext uri="{FF2B5EF4-FFF2-40B4-BE49-F238E27FC236}">
                    <a16:creationId xmlns:a16="http://schemas.microsoft.com/office/drawing/2014/main" id="{4E49370B-6C51-4558-A71C-70D7597B1053}"/>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D5C48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grpSp>
    </p:spTree>
    <p:extLst>
      <p:ext uri="{BB962C8B-B14F-4D97-AF65-F5344CB8AC3E}">
        <p14:creationId xmlns:p14="http://schemas.microsoft.com/office/powerpoint/2010/main" val="1711864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173611"/>
            <a:ext cx="7695422"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Phase 3: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Effect of Denosumab and Risedronate on Glucocorticoid-treated Patients</a:t>
            </a:r>
            <a:r>
              <a:rPr kumimoji="0" lang="en-US" sz="2800" b="1" i="0" u="none" strike="noStrike" kern="1200" cap="none" spc="0" normalizeH="0" baseline="30000" noProof="0" dirty="0">
                <a:ln>
                  <a:noFill/>
                </a:ln>
                <a:solidFill>
                  <a:srgbClr val="7B4A31"/>
                </a:solidFill>
                <a:effectLst/>
                <a:uLnTx/>
                <a:uFillTx/>
                <a:latin typeface="Arial Narrow" panose="020B0606020202030204" pitchFamily="34" charset="0"/>
                <a:ea typeface="+mn-ea"/>
                <a:cs typeface="+mn-cs"/>
              </a:rPr>
              <a:t>†</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Total Hip BMD</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 Number of subjects with observed values at baseline and the time point of interest; *p ≤ 0.002; †glucocorticoids (≥7·5 mg prednisone daily, or equivalent) for at least 3 months (glucocorticoid continuing) or less than 3 months (glucocorticoid initiating) before screening. Adapted from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Saag</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KG, et al. Lancet Diabetes Endocrinol 2018 Apr 6.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pii</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S2213-8587(18)30075-5.</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2" name="Rectangle 113">
            <a:extLst>
              <a:ext uri="{FF2B5EF4-FFF2-40B4-BE49-F238E27FC236}">
                <a16:creationId xmlns:a16="http://schemas.microsoft.com/office/drawing/2014/main" id="{E417DFAD-09D2-4E93-B1C1-C8E4BFF5760E}"/>
              </a:ext>
            </a:extLst>
          </p:cNvPr>
          <p:cNvSpPr>
            <a:spLocks noChangeArrowheads="1"/>
          </p:cNvSpPr>
          <p:nvPr/>
        </p:nvSpPr>
        <p:spPr bwMode="auto">
          <a:xfrm>
            <a:off x="3535640" y="1487987"/>
            <a:ext cx="8511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a:t>
            </a:r>
          </a:p>
        </p:txBody>
      </p:sp>
      <p:sp>
        <p:nvSpPr>
          <p:cNvPr id="163" name="Rectangle 122">
            <a:extLst>
              <a:ext uri="{FF2B5EF4-FFF2-40B4-BE49-F238E27FC236}">
                <a16:creationId xmlns:a16="http://schemas.microsoft.com/office/drawing/2014/main" id="{EA2D3009-4E84-4170-BDA9-BA66EE5F5E9F}"/>
              </a:ext>
            </a:extLst>
          </p:cNvPr>
          <p:cNvSpPr>
            <a:spLocks noChangeArrowheads="1"/>
          </p:cNvSpPr>
          <p:nvPr/>
        </p:nvSpPr>
        <p:spPr bwMode="auto">
          <a:xfrm>
            <a:off x="4874414" y="1487987"/>
            <a:ext cx="841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a:t>
            </a:r>
          </a:p>
        </p:txBody>
      </p:sp>
      <p:grpSp>
        <p:nvGrpSpPr>
          <p:cNvPr id="164" name="Group 163">
            <a:extLst>
              <a:ext uri="{FF2B5EF4-FFF2-40B4-BE49-F238E27FC236}">
                <a16:creationId xmlns:a16="http://schemas.microsoft.com/office/drawing/2014/main" id="{A2E191D1-F78A-4E47-B350-6E0C6470DBFC}"/>
              </a:ext>
            </a:extLst>
          </p:cNvPr>
          <p:cNvGrpSpPr>
            <a:grpSpLocks/>
          </p:cNvGrpSpPr>
          <p:nvPr/>
        </p:nvGrpSpPr>
        <p:grpSpPr>
          <a:xfrm>
            <a:off x="3334277" y="1554119"/>
            <a:ext cx="89154" cy="118872"/>
            <a:chOff x="5219894" y="4082733"/>
            <a:chExt cx="54769" cy="95250"/>
          </a:xfrm>
          <a:solidFill>
            <a:srgbClr val="C18567"/>
          </a:solidFill>
        </p:grpSpPr>
        <p:sp>
          <p:nvSpPr>
            <p:cNvPr id="165" name="Freeform 1140">
              <a:extLst>
                <a:ext uri="{FF2B5EF4-FFF2-40B4-BE49-F238E27FC236}">
                  <a16:creationId xmlns:a16="http://schemas.microsoft.com/office/drawing/2014/main" id="{8D4AF9E8-D795-41C6-9D2B-4FEBBFA5706A}"/>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C1856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6" name="Freeform 1141">
              <a:extLst>
                <a:ext uri="{FF2B5EF4-FFF2-40B4-BE49-F238E27FC236}">
                  <a16:creationId xmlns:a16="http://schemas.microsoft.com/office/drawing/2014/main" id="{BC551307-710E-4CAC-8D5D-10A61B8E2150}"/>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C1856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7" name="Freeform 1146">
              <a:extLst>
                <a:ext uri="{FF2B5EF4-FFF2-40B4-BE49-F238E27FC236}">
                  <a16:creationId xmlns:a16="http://schemas.microsoft.com/office/drawing/2014/main" id="{D78D53E1-E739-4FDF-9D57-A830FFA78E22}"/>
                </a:ext>
              </a:extLst>
            </p:cNvPr>
            <p:cNvSpPr>
              <a:spLocks/>
            </p:cNvSpPr>
            <p:nvPr/>
          </p:nvSpPr>
          <p:spPr bwMode="auto">
            <a:xfrm>
              <a:off x="5222270"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C1856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68" name="Freeform 1147">
              <a:extLst>
                <a:ext uri="{FF2B5EF4-FFF2-40B4-BE49-F238E27FC236}">
                  <a16:creationId xmlns:a16="http://schemas.microsoft.com/office/drawing/2014/main" id="{FF3EF288-5238-493B-BC0C-4DBA9EC1964B}"/>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C1856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cxnSp>
        <p:nvCxnSpPr>
          <p:cNvPr id="169" name="Straight Connector 168">
            <a:extLst>
              <a:ext uri="{FF2B5EF4-FFF2-40B4-BE49-F238E27FC236}">
                <a16:creationId xmlns:a16="http://schemas.microsoft.com/office/drawing/2014/main" id="{EB115791-0385-42CA-9B3B-9D3B6F7A0B74}"/>
              </a:ext>
            </a:extLst>
          </p:cNvPr>
          <p:cNvCxnSpPr/>
          <p:nvPr/>
        </p:nvCxnSpPr>
        <p:spPr bwMode="auto">
          <a:xfrm>
            <a:off x="3285008" y="1613555"/>
            <a:ext cx="205740" cy="0"/>
          </a:xfrm>
          <a:prstGeom prst="line">
            <a:avLst/>
          </a:prstGeom>
          <a:solidFill>
            <a:srgbClr val="C369A9"/>
          </a:solidFill>
          <a:ln w="28575" cap="flat" cmpd="sng" algn="ctr">
            <a:solidFill>
              <a:srgbClr val="C18567"/>
            </a:solidFill>
            <a:prstDash val="solid"/>
            <a:round/>
            <a:headEnd type="none" w="med" len="med"/>
            <a:tailEnd type="none" w="med" len="med"/>
          </a:ln>
          <a:effectLst/>
        </p:spPr>
      </p:cxnSp>
      <p:grpSp>
        <p:nvGrpSpPr>
          <p:cNvPr id="170" name="Group 169">
            <a:extLst>
              <a:ext uri="{FF2B5EF4-FFF2-40B4-BE49-F238E27FC236}">
                <a16:creationId xmlns:a16="http://schemas.microsoft.com/office/drawing/2014/main" id="{9DAAD6CA-8EC8-4119-A73D-7D85209F39F9}"/>
              </a:ext>
            </a:extLst>
          </p:cNvPr>
          <p:cNvGrpSpPr/>
          <p:nvPr/>
        </p:nvGrpSpPr>
        <p:grpSpPr>
          <a:xfrm>
            <a:off x="4635339" y="1554119"/>
            <a:ext cx="205740" cy="118872"/>
            <a:chOff x="3597510" y="1837324"/>
            <a:chExt cx="274320" cy="118872"/>
          </a:xfrm>
          <a:solidFill>
            <a:srgbClr val="D5C485"/>
          </a:solidFill>
        </p:grpSpPr>
        <p:cxnSp>
          <p:nvCxnSpPr>
            <p:cNvPr id="171" name="Straight Connector 170">
              <a:extLst>
                <a:ext uri="{FF2B5EF4-FFF2-40B4-BE49-F238E27FC236}">
                  <a16:creationId xmlns:a16="http://schemas.microsoft.com/office/drawing/2014/main" id="{6194D3CE-4F62-4F32-9F12-9520549CCA4D}"/>
                </a:ext>
              </a:extLst>
            </p:cNvPr>
            <p:cNvCxnSpPr/>
            <p:nvPr/>
          </p:nvCxnSpPr>
          <p:spPr bwMode="auto">
            <a:xfrm>
              <a:off x="3597510" y="1896875"/>
              <a:ext cx="274320" cy="0"/>
            </a:xfrm>
            <a:prstGeom prst="line">
              <a:avLst/>
            </a:prstGeom>
            <a:grpFill/>
            <a:ln w="28575" cap="flat" cmpd="sng" algn="ctr">
              <a:solidFill>
                <a:srgbClr val="D5C485"/>
              </a:solidFill>
              <a:prstDash val="solid"/>
              <a:round/>
              <a:headEnd type="none" w="med" len="med"/>
              <a:tailEnd type="none" w="med" len="med"/>
            </a:ln>
            <a:effectLst/>
          </p:spPr>
        </p:cxnSp>
        <p:grpSp>
          <p:nvGrpSpPr>
            <p:cNvPr id="172" name="Group 171">
              <a:extLst>
                <a:ext uri="{FF2B5EF4-FFF2-40B4-BE49-F238E27FC236}">
                  <a16:creationId xmlns:a16="http://schemas.microsoft.com/office/drawing/2014/main" id="{71AF9E1C-1FA9-4059-89EC-F4F549301D8B}"/>
                </a:ext>
              </a:extLst>
            </p:cNvPr>
            <p:cNvGrpSpPr>
              <a:grpSpLocks/>
            </p:cNvGrpSpPr>
            <p:nvPr/>
          </p:nvGrpSpPr>
          <p:grpSpPr>
            <a:xfrm>
              <a:off x="3663202" y="1837324"/>
              <a:ext cx="118872" cy="118872"/>
              <a:chOff x="5219894" y="4082733"/>
              <a:chExt cx="54769" cy="95250"/>
            </a:xfrm>
            <a:grpFill/>
          </p:grpSpPr>
          <p:sp>
            <p:nvSpPr>
              <p:cNvPr id="173" name="Freeform 1140">
                <a:extLst>
                  <a:ext uri="{FF2B5EF4-FFF2-40B4-BE49-F238E27FC236}">
                    <a16:creationId xmlns:a16="http://schemas.microsoft.com/office/drawing/2014/main" id="{F71D0E12-FD5A-4767-B2ED-E563FF06CC83}"/>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D5C48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4" name="Freeform 1141">
                <a:extLst>
                  <a:ext uri="{FF2B5EF4-FFF2-40B4-BE49-F238E27FC236}">
                    <a16:creationId xmlns:a16="http://schemas.microsoft.com/office/drawing/2014/main" id="{0018AC9D-5864-49AC-AD47-2A27FB9FD471}"/>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D5C48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5" name="Freeform 1146">
                <a:extLst>
                  <a:ext uri="{FF2B5EF4-FFF2-40B4-BE49-F238E27FC236}">
                    <a16:creationId xmlns:a16="http://schemas.microsoft.com/office/drawing/2014/main" id="{F8E8C9B5-38F6-4FDE-A099-6DC2E44B9D4D}"/>
                  </a:ext>
                </a:extLst>
              </p:cNvPr>
              <p:cNvSpPr>
                <a:spLocks/>
              </p:cNvSpPr>
              <p:nvPr/>
            </p:nvSpPr>
            <p:spPr bwMode="auto">
              <a:xfrm>
                <a:off x="5222274"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D5C48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76" name="Freeform 1147">
                <a:extLst>
                  <a:ext uri="{FF2B5EF4-FFF2-40B4-BE49-F238E27FC236}">
                    <a16:creationId xmlns:a16="http://schemas.microsoft.com/office/drawing/2014/main" id="{FA2E848D-9D67-4465-91DC-4B7992120BB6}"/>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D5C48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grpSp>
      <p:sp>
        <p:nvSpPr>
          <p:cNvPr id="177" name="Rectangle 176">
            <a:extLst>
              <a:ext uri="{FF2B5EF4-FFF2-40B4-BE49-F238E27FC236}">
                <a16:creationId xmlns:a16="http://schemas.microsoft.com/office/drawing/2014/main" id="{45AAC0B8-DC21-4DCE-BD4F-33A9AB06D260}"/>
              </a:ext>
            </a:extLst>
          </p:cNvPr>
          <p:cNvSpPr/>
          <p:nvPr/>
        </p:nvSpPr>
        <p:spPr bwMode="auto">
          <a:xfrm>
            <a:off x="1490334" y="2311340"/>
            <a:ext cx="2420180"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graphicFrame>
        <p:nvGraphicFramePr>
          <p:cNvPr id="178" name="Chart 177">
            <a:extLst>
              <a:ext uri="{FF2B5EF4-FFF2-40B4-BE49-F238E27FC236}">
                <a16:creationId xmlns:a16="http://schemas.microsoft.com/office/drawing/2014/main" id="{9000FE5A-9079-44ED-B1E0-0D0BF79D36EC}"/>
              </a:ext>
            </a:extLst>
          </p:cNvPr>
          <p:cNvGraphicFramePr/>
          <p:nvPr/>
        </p:nvGraphicFramePr>
        <p:xfrm>
          <a:off x="959331" y="2159197"/>
          <a:ext cx="3077634" cy="2998675"/>
        </p:xfrm>
        <a:graphic>
          <a:graphicData uri="http://schemas.openxmlformats.org/drawingml/2006/chart">
            <c:chart xmlns:c="http://schemas.openxmlformats.org/drawingml/2006/chart" xmlns:r="http://schemas.openxmlformats.org/officeDocument/2006/relationships" r:id="rId4"/>
          </a:graphicData>
        </a:graphic>
      </p:graphicFrame>
      <p:sp>
        <p:nvSpPr>
          <p:cNvPr id="179" name="Rectangle 178">
            <a:extLst>
              <a:ext uri="{FF2B5EF4-FFF2-40B4-BE49-F238E27FC236}">
                <a16:creationId xmlns:a16="http://schemas.microsoft.com/office/drawing/2014/main" id="{624E5D47-100B-4BF3-93DF-8D1B13FD59CB}"/>
              </a:ext>
            </a:extLst>
          </p:cNvPr>
          <p:cNvSpPr/>
          <p:nvPr/>
        </p:nvSpPr>
        <p:spPr bwMode="auto">
          <a:xfrm>
            <a:off x="5707067" y="2311340"/>
            <a:ext cx="2387932"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graphicFrame>
        <p:nvGraphicFramePr>
          <p:cNvPr id="180" name="Chart 179">
            <a:extLst>
              <a:ext uri="{FF2B5EF4-FFF2-40B4-BE49-F238E27FC236}">
                <a16:creationId xmlns:a16="http://schemas.microsoft.com/office/drawing/2014/main" id="{9E537B48-90AD-4BD8-BF40-6FC9C38D6A35}"/>
              </a:ext>
            </a:extLst>
          </p:cNvPr>
          <p:cNvGraphicFramePr/>
          <p:nvPr/>
        </p:nvGraphicFramePr>
        <p:xfrm>
          <a:off x="5166301" y="2159197"/>
          <a:ext cx="3077634" cy="2998675"/>
        </p:xfrm>
        <a:graphic>
          <a:graphicData uri="http://schemas.openxmlformats.org/drawingml/2006/chart">
            <c:chart xmlns:c="http://schemas.openxmlformats.org/drawingml/2006/chart" xmlns:r="http://schemas.openxmlformats.org/officeDocument/2006/relationships" r:id="rId5"/>
          </a:graphicData>
        </a:graphic>
      </p:graphicFrame>
      <p:sp>
        <p:nvSpPr>
          <p:cNvPr id="181" name="Rectangle 123">
            <a:extLst>
              <a:ext uri="{FF2B5EF4-FFF2-40B4-BE49-F238E27FC236}">
                <a16:creationId xmlns:a16="http://schemas.microsoft.com/office/drawing/2014/main" id="{DBC8CD35-568E-42A3-A15B-479B9FC5AE79}"/>
              </a:ext>
            </a:extLst>
          </p:cNvPr>
          <p:cNvSpPr>
            <a:spLocks noChangeArrowheads="1"/>
          </p:cNvSpPr>
          <p:nvPr/>
        </p:nvSpPr>
        <p:spPr bwMode="auto">
          <a:xfrm>
            <a:off x="1471066" y="1951299"/>
            <a:ext cx="23596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Glucocorticoid-continuing (GC-C)</a:t>
            </a:r>
          </a:p>
        </p:txBody>
      </p:sp>
      <p:sp>
        <p:nvSpPr>
          <p:cNvPr id="182" name="Rectangle 240">
            <a:extLst>
              <a:ext uri="{FF2B5EF4-FFF2-40B4-BE49-F238E27FC236}">
                <a16:creationId xmlns:a16="http://schemas.microsoft.com/office/drawing/2014/main" id="{6DD47448-4D4B-4D41-A9EC-3AAC4D81B24C}"/>
              </a:ext>
            </a:extLst>
          </p:cNvPr>
          <p:cNvSpPr>
            <a:spLocks noChangeArrowheads="1"/>
          </p:cNvSpPr>
          <p:nvPr/>
        </p:nvSpPr>
        <p:spPr bwMode="auto">
          <a:xfrm>
            <a:off x="5700341" y="1951299"/>
            <a:ext cx="21592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Glucocorticoid-initiating (GC-I)</a:t>
            </a:r>
            <a:endParaRPr kumimoji="0" lang="en-US"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3" name="Freeform 1192">
            <a:extLst>
              <a:ext uri="{FF2B5EF4-FFF2-40B4-BE49-F238E27FC236}">
                <a16:creationId xmlns:a16="http://schemas.microsoft.com/office/drawing/2014/main" id="{1D3EC98C-E4C1-4F35-8B84-6AAA95D0237C}"/>
              </a:ext>
            </a:extLst>
          </p:cNvPr>
          <p:cNvSpPr>
            <a:spLocks/>
          </p:cNvSpPr>
          <p:nvPr/>
        </p:nvSpPr>
        <p:spPr bwMode="auto">
          <a:xfrm>
            <a:off x="3934565" y="2421218"/>
            <a:ext cx="7144" cy="2593183"/>
          </a:xfrm>
          <a:custGeom>
            <a:avLst/>
            <a:gdLst>
              <a:gd name="T0" fmla="*/ 4 w 4"/>
              <a:gd name="T1" fmla="*/ 1089 h 1089"/>
              <a:gd name="T2" fmla="*/ 4 w 4"/>
              <a:gd name="T3" fmla="*/ 0 h 1089"/>
              <a:gd name="T4" fmla="*/ 0 w 4"/>
              <a:gd name="T5" fmla="*/ 0 h 1089"/>
              <a:gd name="T6" fmla="*/ 0 w 4"/>
              <a:gd name="T7" fmla="*/ 1089 h 1089"/>
            </a:gdLst>
            <a:ahLst/>
            <a:cxnLst>
              <a:cxn ang="0">
                <a:pos x="T0" y="T1"/>
              </a:cxn>
              <a:cxn ang="0">
                <a:pos x="T2" y="T3"/>
              </a:cxn>
              <a:cxn ang="0">
                <a:pos x="T4" y="T5"/>
              </a:cxn>
              <a:cxn ang="0">
                <a:pos x="T6" y="T7"/>
              </a:cxn>
            </a:cxnLst>
            <a:rect l="0" t="0" r="r" b="b"/>
            <a:pathLst>
              <a:path w="4" h="1089">
                <a:moveTo>
                  <a:pt x="4" y="1089"/>
                </a:moveTo>
                <a:lnTo>
                  <a:pt x="4"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4" name="Freeform 1357">
            <a:extLst>
              <a:ext uri="{FF2B5EF4-FFF2-40B4-BE49-F238E27FC236}">
                <a16:creationId xmlns:a16="http://schemas.microsoft.com/office/drawing/2014/main" id="{560D53C0-DC06-4F68-91E6-E37D1F3885A3}"/>
              </a:ext>
            </a:extLst>
          </p:cNvPr>
          <p:cNvSpPr>
            <a:spLocks/>
          </p:cNvSpPr>
          <p:nvPr/>
        </p:nvSpPr>
        <p:spPr bwMode="auto">
          <a:xfrm>
            <a:off x="8165002" y="2415080"/>
            <a:ext cx="8930" cy="2593183"/>
          </a:xfrm>
          <a:custGeom>
            <a:avLst/>
            <a:gdLst>
              <a:gd name="T0" fmla="*/ 5 w 5"/>
              <a:gd name="T1" fmla="*/ 1089 h 1089"/>
              <a:gd name="T2" fmla="*/ 5 w 5"/>
              <a:gd name="T3" fmla="*/ 0 h 1089"/>
              <a:gd name="T4" fmla="*/ 0 w 5"/>
              <a:gd name="T5" fmla="*/ 0 h 1089"/>
              <a:gd name="T6" fmla="*/ 0 w 5"/>
              <a:gd name="T7" fmla="*/ 1089 h 1089"/>
            </a:gdLst>
            <a:ahLst/>
            <a:cxnLst>
              <a:cxn ang="0">
                <a:pos x="T0" y="T1"/>
              </a:cxn>
              <a:cxn ang="0">
                <a:pos x="T2" y="T3"/>
              </a:cxn>
              <a:cxn ang="0">
                <a:pos x="T4" y="T5"/>
              </a:cxn>
              <a:cxn ang="0">
                <a:pos x="T6" y="T7"/>
              </a:cxn>
            </a:cxnLst>
            <a:rect l="0" t="0" r="r" b="b"/>
            <a:pathLst>
              <a:path w="5" h="1089">
                <a:moveTo>
                  <a:pt x="5" y="1089"/>
                </a:moveTo>
                <a:lnTo>
                  <a:pt x="5"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5" name="Rectangle 1190">
            <a:extLst>
              <a:ext uri="{FF2B5EF4-FFF2-40B4-BE49-F238E27FC236}">
                <a16:creationId xmlns:a16="http://schemas.microsoft.com/office/drawing/2014/main" id="{76AEF64F-2A41-4218-A40D-F95B2903492E}"/>
              </a:ext>
            </a:extLst>
          </p:cNvPr>
          <p:cNvSpPr>
            <a:spLocks noChangeArrowheads="1"/>
          </p:cNvSpPr>
          <p:nvPr/>
        </p:nvSpPr>
        <p:spPr bwMode="auto">
          <a:xfrm>
            <a:off x="3726241" y="2301664"/>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6" name="Rectangle 1362">
            <a:extLst>
              <a:ext uri="{FF2B5EF4-FFF2-40B4-BE49-F238E27FC236}">
                <a16:creationId xmlns:a16="http://schemas.microsoft.com/office/drawing/2014/main" id="{CE100E50-1DE0-4FF0-9D29-1B18E2AEA366}"/>
              </a:ext>
            </a:extLst>
          </p:cNvPr>
          <p:cNvSpPr>
            <a:spLocks noChangeArrowheads="1"/>
          </p:cNvSpPr>
          <p:nvPr/>
        </p:nvSpPr>
        <p:spPr bwMode="auto">
          <a:xfrm>
            <a:off x="7941157" y="2539618"/>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7" name="Rectangle 123">
            <a:extLst>
              <a:ext uri="{FF2B5EF4-FFF2-40B4-BE49-F238E27FC236}">
                <a16:creationId xmlns:a16="http://schemas.microsoft.com/office/drawing/2014/main" id="{9A9B0A93-0723-4CA7-A717-D15C09BBBA46}"/>
              </a:ext>
            </a:extLst>
          </p:cNvPr>
          <p:cNvSpPr>
            <a:spLocks noChangeArrowheads="1"/>
          </p:cNvSpPr>
          <p:nvPr/>
        </p:nvSpPr>
        <p:spPr bwMode="auto">
          <a:xfrm rot="16200000">
            <a:off x="-305675" y="3472587"/>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 percentage change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8" name="Rectangle 187">
            <a:extLst>
              <a:ext uri="{FF2B5EF4-FFF2-40B4-BE49-F238E27FC236}">
                <a16:creationId xmlns:a16="http://schemas.microsoft.com/office/drawing/2014/main" id="{5ACF6536-1127-44DD-B707-4CAB5D7AEE5C}"/>
              </a:ext>
            </a:extLst>
          </p:cNvPr>
          <p:cNvSpPr>
            <a:spLocks noChangeArrowheads="1"/>
          </p:cNvSpPr>
          <p:nvPr/>
        </p:nvSpPr>
        <p:spPr bwMode="auto">
          <a:xfrm rot="16200000">
            <a:off x="3911700" y="3472587"/>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 percentage change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9" name="Rectangle 1163">
            <a:extLst>
              <a:ext uri="{FF2B5EF4-FFF2-40B4-BE49-F238E27FC236}">
                <a16:creationId xmlns:a16="http://schemas.microsoft.com/office/drawing/2014/main" id="{F0540441-EE41-4C3E-9C97-E2F3630B7A76}"/>
              </a:ext>
            </a:extLst>
          </p:cNvPr>
          <p:cNvSpPr>
            <a:spLocks noChangeArrowheads="1"/>
          </p:cNvSpPr>
          <p:nvPr/>
        </p:nvSpPr>
        <p:spPr bwMode="auto">
          <a:xfrm>
            <a:off x="1448293" y="5145043"/>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BL</a:t>
            </a:r>
          </a:p>
        </p:txBody>
      </p:sp>
      <p:sp>
        <p:nvSpPr>
          <p:cNvPr id="190" name="Rectangle 1163">
            <a:extLst>
              <a:ext uri="{FF2B5EF4-FFF2-40B4-BE49-F238E27FC236}">
                <a16:creationId xmlns:a16="http://schemas.microsoft.com/office/drawing/2014/main" id="{F8B3CD13-C31C-417E-8ADA-0817A3D45420}"/>
              </a:ext>
            </a:extLst>
          </p:cNvPr>
          <p:cNvSpPr>
            <a:spLocks noChangeArrowheads="1"/>
          </p:cNvSpPr>
          <p:nvPr/>
        </p:nvSpPr>
        <p:spPr bwMode="auto">
          <a:xfrm>
            <a:off x="2655870" y="5145043"/>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191" name="Rectangle 1163">
            <a:extLst>
              <a:ext uri="{FF2B5EF4-FFF2-40B4-BE49-F238E27FC236}">
                <a16:creationId xmlns:a16="http://schemas.microsoft.com/office/drawing/2014/main" id="{7168D1FC-540D-4C0B-8358-A7F2B48702C8}"/>
              </a:ext>
            </a:extLst>
          </p:cNvPr>
          <p:cNvSpPr>
            <a:spLocks noChangeArrowheads="1"/>
          </p:cNvSpPr>
          <p:nvPr/>
        </p:nvSpPr>
        <p:spPr bwMode="auto">
          <a:xfrm>
            <a:off x="3738622" y="5145043"/>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p:txBody>
      </p:sp>
      <p:sp>
        <p:nvSpPr>
          <p:cNvPr id="192" name="Rectangle 1163">
            <a:extLst>
              <a:ext uri="{FF2B5EF4-FFF2-40B4-BE49-F238E27FC236}">
                <a16:creationId xmlns:a16="http://schemas.microsoft.com/office/drawing/2014/main" id="{2A90BDD3-F97D-4141-A0A4-AA5E8060FFDA}"/>
              </a:ext>
            </a:extLst>
          </p:cNvPr>
          <p:cNvSpPr>
            <a:spLocks noChangeArrowheads="1"/>
          </p:cNvSpPr>
          <p:nvPr/>
        </p:nvSpPr>
        <p:spPr bwMode="auto">
          <a:xfrm>
            <a:off x="5653488" y="5145043"/>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BL</a:t>
            </a:r>
          </a:p>
        </p:txBody>
      </p:sp>
      <p:sp>
        <p:nvSpPr>
          <p:cNvPr id="193" name="Rectangle 1163">
            <a:extLst>
              <a:ext uri="{FF2B5EF4-FFF2-40B4-BE49-F238E27FC236}">
                <a16:creationId xmlns:a16="http://schemas.microsoft.com/office/drawing/2014/main" id="{B881B653-BD56-415F-A27C-256BECDABD3C}"/>
              </a:ext>
            </a:extLst>
          </p:cNvPr>
          <p:cNvSpPr>
            <a:spLocks noChangeArrowheads="1"/>
          </p:cNvSpPr>
          <p:nvPr/>
        </p:nvSpPr>
        <p:spPr bwMode="auto">
          <a:xfrm>
            <a:off x="6862322" y="5145043"/>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194" name="Rectangle 1163">
            <a:extLst>
              <a:ext uri="{FF2B5EF4-FFF2-40B4-BE49-F238E27FC236}">
                <a16:creationId xmlns:a16="http://schemas.microsoft.com/office/drawing/2014/main" id="{D5466BC4-9E7A-4980-8E92-7A4CABF3C802}"/>
              </a:ext>
            </a:extLst>
          </p:cNvPr>
          <p:cNvSpPr>
            <a:spLocks noChangeArrowheads="1"/>
          </p:cNvSpPr>
          <p:nvPr/>
        </p:nvSpPr>
        <p:spPr bwMode="auto">
          <a:xfrm>
            <a:off x="7932998" y="5145043"/>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p:txBody>
      </p:sp>
      <p:cxnSp>
        <p:nvCxnSpPr>
          <p:cNvPr id="195" name="Straight Connector 194">
            <a:extLst>
              <a:ext uri="{FF2B5EF4-FFF2-40B4-BE49-F238E27FC236}">
                <a16:creationId xmlns:a16="http://schemas.microsoft.com/office/drawing/2014/main" id="{31A8C6C4-3C45-41CC-B46B-2B735AE68239}"/>
              </a:ext>
            </a:extLst>
          </p:cNvPr>
          <p:cNvCxnSpPr/>
          <p:nvPr/>
        </p:nvCxnSpPr>
        <p:spPr bwMode="auto">
          <a:xfrm>
            <a:off x="3834802"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63D45C96-EA5B-471B-8DD1-43167ADC23D8}"/>
              </a:ext>
            </a:extLst>
          </p:cNvPr>
          <p:cNvCxnSpPr/>
          <p:nvPr/>
        </p:nvCxnSpPr>
        <p:spPr bwMode="auto">
          <a:xfrm>
            <a:off x="2703960"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8FA10C07-ABC8-44AB-8E56-50606FCA9E2B}"/>
              </a:ext>
            </a:extLst>
          </p:cNvPr>
          <p:cNvCxnSpPr/>
          <p:nvPr/>
        </p:nvCxnSpPr>
        <p:spPr bwMode="auto">
          <a:xfrm>
            <a:off x="1563709"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198" name="Rectangle 123">
            <a:extLst>
              <a:ext uri="{FF2B5EF4-FFF2-40B4-BE49-F238E27FC236}">
                <a16:creationId xmlns:a16="http://schemas.microsoft.com/office/drawing/2014/main" id="{A3DB8C8B-CD67-4A5F-899C-D5E350BD4B48}"/>
              </a:ext>
            </a:extLst>
          </p:cNvPr>
          <p:cNvSpPr>
            <a:spLocks noChangeArrowheads="1"/>
          </p:cNvSpPr>
          <p:nvPr/>
        </p:nvSpPr>
        <p:spPr bwMode="auto">
          <a:xfrm>
            <a:off x="2195808" y="5386157"/>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99" name="Rectangle 123">
            <a:extLst>
              <a:ext uri="{FF2B5EF4-FFF2-40B4-BE49-F238E27FC236}">
                <a16:creationId xmlns:a16="http://schemas.microsoft.com/office/drawing/2014/main" id="{737D2585-F9D8-4347-AA1B-31E2B2961D62}"/>
              </a:ext>
            </a:extLst>
          </p:cNvPr>
          <p:cNvSpPr>
            <a:spLocks noChangeArrowheads="1"/>
          </p:cNvSpPr>
          <p:nvPr/>
        </p:nvSpPr>
        <p:spPr bwMode="auto">
          <a:xfrm>
            <a:off x="6402260" y="5386157"/>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cxnSp>
        <p:nvCxnSpPr>
          <p:cNvPr id="200" name="Straight Connector 199">
            <a:extLst>
              <a:ext uri="{FF2B5EF4-FFF2-40B4-BE49-F238E27FC236}">
                <a16:creationId xmlns:a16="http://schemas.microsoft.com/office/drawing/2014/main" id="{E1A58ABA-4D27-4909-A487-91711662623C}"/>
              </a:ext>
            </a:extLst>
          </p:cNvPr>
          <p:cNvCxnSpPr/>
          <p:nvPr/>
        </p:nvCxnSpPr>
        <p:spPr bwMode="auto">
          <a:xfrm>
            <a:off x="6910412"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B466650B-7C83-4C70-B323-113A26913889}"/>
              </a:ext>
            </a:extLst>
          </p:cNvPr>
          <p:cNvCxnSpPr/>
          <p:nvPr/>
        </p:nvCxnSpPr>
        <p:spPr bwMode="auto">
          <a:xfrm>
            <a:off x="5768903"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C8B763C1-60AB-443D-A502-A9A2C886D3AE}"/>
              </a:ext>
            </a:extLst>
          </p:cNvPr>
          <p:cNvCxnSpPr/>
          <p:nvPr/>
        </p:nvCxnSpPr>
        <p:spPr bwMode="auto">
          <a:xfrm>
            <a:off x="8029178"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203" name="Rectangle 263">
            <a:extLst>
              <a:ext uri="{FF2B5EF4-FFF2-40B4-BE49-F238E27FC236}">
                <a16:creationId xmlns:a16="http://schemas.microsoft.com/office/drawing/2014/main" id="{6FEA2185-EF6D-4527-91FE-019AC2A1B0BD}"/>
              </a:ext>
            </a:extLst>
          </p:cNvPr>
          <p:cNvSpPr>
            <a:spLocks noChangeArrowheads="1"/>
          </p:cNvSpPr>
          <p:nvPr/>
        </p:nvSpPr>
        <p:spPr bwMode="auto">
          <a:xfrm>
            <a:off x="402542" y="5683034"/>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 n=</a:t>
            </a:r>
          </a:p>
        </p:txBody>
      </p:sp>
      <p:sp>
        <p:nvSpPr>
          <p:cNvPr id="204" name="Rectangle 263">
            <a:extLst>
              <a:ext uri="{FF2B5EF4-FFF2-40B4-BE49-F238E27FC236}">
                <a16:creationId xmlns:a16="http://schemas.microsoft.com/office/drawing/2014/main" id="{4BB07F7D-C298-4A20-9074-7B7520A88DCF}"/>
              </a:ext>
            </a:extLst>
          </p:cNvPr>
          <p:cNvSpPr>
            <a:spLocks noChangeArrowheads="1"/>
          </p:cNvSpPr>
          <p:nvPr/>
        </p:nvSpPr>
        <p:spPr bwMode="auto">
          <a:xfrm>
            <a:off x="402542" y="5940157"/>
            <a:ext cx="8624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n=</a:t>
            </a:r>
          </a:p>
        </p:txBody>
      </p:sp>
      <p:sp>
        <p:nvSpPr>
          <p:cNvPr id="205" name="Rectangle 261">
            <a:extLst>
              <a:ext uri="{FF2B5EF4-FFF2-40B4-BE49-F238E27FC236}">
                <a16:creationId xmlns:a16="http://schemas.microsoft.com/office/drawing/2014/main" id="{1BAAF44D-8F4A-4E14-98C9-3E8401118572}"/>
              </a:ext>
            </a:extLst>
          </p:cNvPr>
          <p:cNvSpPr>
            <a:spLocks noChangeArrowheads="1"/>
          </p:cNvSpPr>
          <p:nvPr/>
        </p:nvSpPr>
        <p:spPr bwMode="auto">
          <a:xfrm>
            <a:off x="3706762" y="5683034"/>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215</a:t>
            </a:r>
          </a:p>
        </p:txBody>
      </p:sp>
      <p:sp>
        <p:nvSpPr>
          <p:cNvPr id="206" name="Rectangle 261">
            <a:extLst>
              <a:ext uri="{FF2B5EF4-FFF2-40B4-BE49-F238E27FC236}">
                <a16:creationId xmlns:a16="http://schemas.microsoft.com/office/drawing/2014/main" id="{243132DA-8121-422E-A623-827A8E23DDFB}"/>
              </a:ext>
            </a:extLst>
          </p:cNvPr>
          <p:cNvSpPr>
            <a:spLocks noChangeArrowheads="1"/>
          </p:cNvSpPr>
          <p:nvPr/>
        </p:nvSpPr>
        <p:spPr bwMode="auto">
          <a:xfrm>
            <a:off x="3706762" y="5940157"/>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217</a:t>
            </a:r>
          </a:p>
        </p:txBody>
      </p:sp>
      <p:sp>
        <p:nvSpPr>
          <p:cNvPr id="207" name="Rectangle 261">
            <a:extLst>
              <a:ext uri="{FF2B5EF4-FFF2-40B4-BE49-F238E27FC236}">
                <a16:creationId xmlns:a16="http://schemas.microsoft.com/office/drawing/2014/main" id="{842232FB-7BA5-4A1A-832F-F4C34C53A3AE}"/>
              </a:ext>
            </a:extLst>
          </p:cNvPr>
          <p:cNvSpPr>
            <a:spLocks noChangeArrowheads="1"/>
          </p:cNvSpPr>
          <p:nvPr/>
        </p:nvSpPr>
        <p:spPr bwMode="auto">
          <a:xfrm>
            <a:off x="7901138" y="5683034"/>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128</a:t>
            </a:r>
          </a:p>
        </p:txBody>
      </p:sp>
      <p:sp>
        <p:nvSpPr>
          <p:cNvPr id="208" name="Rectangle 261">
            <a:extLst>
              <a:ext uri="{FF2B5EF4-FFF2-40B4-BE49-F238E27FC236}">
                <a16:creationId xmlns:a16="http://schemas.microsoft.com/office/drawing/2014/main" id="{58C305A8-CC56-4A80-8D01-1C955F5AE7FD}"/>
              </a:ext>
            </a:extLst>
          </p:cNvPr>
          <p:cNvSpPr>
            <a:spLocks noChangeArrowheads="1"/>
          </p:cNvSpPr>
          <p:nvPr/>
        </p:nvSpPr>
        <p:spPr bwMode="auto">
          <a:xfrm>
            <a:off x="7901138" y="5940157"/>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119</a:t>
            </a:r>
          </a:p>
        </p:txBody>
      </p:sp>
    </p:spTree>
    <p:extLst>
      <p:ext uri="{BB962C8B-B14F-4D97-AF65-F5344CB8AC3E}">
        <p14:creationId xmlns:p14="http://schemas.microsoft.com/office/powerpoint/2010/main" val="3464592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88342"/>
            <a:ext cx="7389845"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Switching of Oral BPs to Denosumab in Chronic Glucocorticoid Users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*Randomized, controlled trial in 42 women, n=21 participants per group; mean age 54±12.9 years.</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8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Mok</a:t>
            </a:r>
            <a:r>
              <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CC, et al. Bone 2015;75:222-8.</a:t>
            </a:r>
            <a:endParaRPr kumimoji="0" lang="en-CA"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3">
            <a:extLst>
              <a:ext uri="{FF2B5EF4-FFF2-40B4-BE49-F238E27FC236}">
                <a16:creationId xmlns:a16="http://schemas.microsoft.com/office/drawing/2014/main" id="{E8042C47-CD16-47A3-8991-9612D85ECB9A}"/>
              </a:ext>
            </a:extLst>
          </p:cNvPr>
          <p:cNvSpPr txBox="1">
            <a:spLocks/>
          </p:cNvSpPr>
          <p:nvPr/>
        </p:nvSpPr>
        <p:spPr>
          <a:xfrm>
            <a:off x="507999" y="2090123"/>
            <a:ext cx="8229600" cy="3303749"/>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Switching from oral BP to denosumab* resulted in greater gain of the spinal BMD and suppression of bone turnover markers after 12 months of therapy</a:t>
            </a:r>
            <a:endParaRPr kumimoji="0" lang="en-CA" sz="28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Denosumab group at month 12: BMD of the spine increased by +3.4±0.9% (p=0.002) and +1.4±0.6% (p=0.03) at hip</a:t>
            </a:r>
          </a:p>
          <a:p>
            <a:pPr marL="914400" marR="0" lvl="1" indent="-457200" algn="l" defTabSz="457200" rtl="0" eaLnBrk="1" fontAlgn="auto" latinLnBrk="0" hangingPunct="1">
              <a:lnSpc>
                <a:spcPct val="100000"/>
              </a:lnSpc>
              <a:spcBef>
                <a:spcPts val="0"/>
              </a:spcBef>
              <a:spcAft>
                <a:spcPts val="1000"/>
              </a:spcAft>
              <a:buClr>
                <a:srgbClr val="B47F74"/>
              </a:buClr>
              <a:buSzTx/>
              <a:buFont typeface="Lato" panose="020F0502020204030203" pitchFamily="34" charset="0"/>
              <a:buChar char="→"/>
              <a:tabLst/>
              <a:defRPr/>
            </a:pPr>
            <a:r>
              <a:rPr kumimoji="0" lang="en-US"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BP group at month12: BMD of spine +1.5±0.4% (p=0.001) and +0.80±0.5% (p=0.12) at hip</a:t>
            </a: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668833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A person wearing a suit and tie&#10;&#10;Description generated with very high confidence">
            <a:extLst>
              <a:ext uri="{FF2B5EF4-FFF2-40B4-BE49-F238E27FC236}">
                <a16:creationId xmlns:a16="http://schemas.microsoft.com/office/drawing/2014/main" id="{683CA17F-D352-4811-A436-8A6956D0119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6438790" y="-608989"/>
            <a:ext cx="3308960" cy="496344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2564465"/>
            <a:ext cx="5491986" cy="3047404"/>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9811" y="2236520"/>
            <a:ext cx="2307464"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Recent complaints of severe back pain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Polymyalgia Rheumatica (PMR)</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8043" y="3460019"/>
            <a:ext cx="230746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Noted height loss (3 cm)</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T-score: -2.8</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783569"/>
            <a:ext cx="2205974"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Prednisone 15 mg/day for 5 months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PPI</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832256"/>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8745" y="4908215"/>
              <a:ext cx="560861" cy="560861"/>
            </a:xfrm>
            <a:prstGeom prst="rect">
              <a:avLst/>
            </a:prstGeom>
          </p:spPr>
        </p:pic>
      </p:grpSp>
      <p:sp>
        <p:nvSpPr>
          <p:cNvPr id="40" name="TextBox 39">
            <a:extLst>
              <a:ext uri="{FF2B5EF4-FFF2-40B4-BE49-F238E27FC236}">
                <a16:creationId xmlns:a16="http://schemas.microsoft.com/office/drawing/2014/main" id="{876058FE-5E3B-47D9-A6B2-C26C05FB776C}"/>
              </a:ext>
            </a:extLst>
          </p:cNvPr>
          <p:cNvSpPr txBox="1"/>
          <p:nvPr/>
        </p:nvSpPr>
        <p:spPr>
          <a:xfrm>
            <a:off x="5576668" y="590151"/>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70 </a:t>
            </a:r>
            <a:r>
              <a:rPr kumimoji="0" lang="en-US" sz="1400" b="0" i="0" u="none" strike="noStrike" kern="1200" cap="none" spc="0" normalizeH="0" baseline="0" noProof="0" dirty="0">
                <a:ln w="0"/>
                <a:solidFill>
                  <a:srgbClr val="E7E6E6">
                    <a:lumMod val="25000"/>
                  </a:srgb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49" name="Rectangle 48">
            <a:extLst>
              <a:ext uri="{FF2B5EF4-FFF2-40B4-BE49-F238E27FC236}">
                <a16:creationId xmlns:a16="http://schemas.microsoft.com/office/drawing/2014/main" id="{BE5A237F-A1B9-4A64-A0DD-0A0B75837D9E}"/>
              </a:ext>
            </a:extLst>
          </p:cNvPr>
          <p:cNvSpPr/>
          <p:nvPr/>
        </p:nvSpPr>
        <p:spPr>
          <a:xfrm>
            <a:off x="5259439" y="2933433"/>
            <a:ext cx="3764817"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How do you mitigate GIOP risk in your patients?</a:t>
            </a:r>
          </a:p>
        </p:txBody>
      </p:sp>
      <p:pic>
        <p:nvPicPr>
          <p:cNvPr id="47" name="Graphic 46" descr="Customer review RTL">
            <a:extLst>
              <a:ext uri="{FF2B5EF4-FFF2-40B4-BE49-F238E27FC236}">
                <a16:creationId xmlns:a16="http://schemas.microsoft.com/office/drawing/2014/main" id="{486457A2-3972-4DE3-B353-9E5673C87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6568" y="2819936"/>
            <a:ext cx="914400" cy="914400"/>
          </a:xfrm>
          <a:prstGeom prst="rect">
            <a:avLst/>
          </a:prstGeom>
        </p:spPr>
      </p:pic>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1574" y="4290574"/>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5294136" y="4468566"/>
            <a:ext cx="3751702"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Which treatment would you select for Ken?</a:t>
            </a:r>
          </a:p>
        </p:txBody>
      </p:sp>
    </p:spTree>
    <p:extLst>
      <p:ext uri="{BB962C8B-B14F-4D97-AF65-F5344CB8AC3E}">
        <p14:creationId xmlns:p14="http://schemas.microsoft.com/office/powerpoint/2010/main" val="2823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D365FAB5-2C9A-47A0-B6CF-A5C54608692C}"/>
              </a:ext>
            </a:extLst>
          </p:cNvPr>
          <p:cNvSpPr txBox="1">
            <a:spLocks/>
          </p:cNvSpPr>
          <p:nvPr/>
        </p:nvSpPr>
        <p:spPr>
          <a:xfrm>
            <a:off x="498121" y="1338602"/>
            <a:ext cx="8229600" cy="4729725"/>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1" indent="-514350" algn="l" defTabSz="457200" rtl="0" eaLnBrk="1" fontAlgn="auto" latinLnBrk="0" hangingPunct="1">
              <a:lnSpc>
                <a:spcPct val="100000"/>
              </a:lnSpc>
              <a:spcBef>
                <a:spcPts val="0"/>
              </a:spcBef>
              <a:spcAft>
                <a:spcPts val="600"/>
              </a:spcAft>
              <a:buClr>
                <a:srgbClr val="A16040"/>
              </a:buClr>
              <a:buSzTx/>
              <a:buFont typeface="+mj-lt"/>
              <a:buAutoNum type="arabicPeriod"/>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GIOP is the most common form of secondary osteoporosis.</a:t>
            </a:r>
          </a:p>
          <a:p>
            <a:pPr marL="514350" marR="0" lvl="0" indent="-514350" algn="l" defTabSz="457200" rtl="0" eaLnBrk="1" fontAlgn="auto" latinLnBrk="0" hangingPunct="1">
              <a:lnSpc>
                <a:spcPct val="100000"/>
              </a:lnSpc>
              <a:spcBef>
                <a:spcPts val="0"/>
              </a:spcBef>
              <a:spcAft>
                <a:spcPts val="1000"/>
              </a:spcAft>
              <a:buClr>
                <a:srgbClr val="A16040"/>
              </a:buClr>
              <a:buSzTx/>
              <a:buFont typeface="+mj-lt"/>
              <a:buAutoNum type="arabicPeriod" startAt="2"/>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GIOP causes biphasic bone loss:</a:t>
            </a:r>
            <a:endParaRPr kumimoji="0" lang="en-CA" sz="2000" b="1"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endParaRP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Rapid bone loss of up to 12% during the first 12 months of GC treatment</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Followed by slower bone loss of 2-3% annually</a:t>
            </a:r>
          </a:p>
          <a:p>
            <a:pPr marL="514350" marR="0" lvl="1" indent="-514350" algn="l" defTabSz="457200" rtl="0" eaLnBrk="1" fontAlgn="auto" latinLnBrk="0" hangingPunct="1">
              <a:lnSpc>
                <a:spcPct val="100000"/>
              </a:lnSpc>
              <a:spcBef>
                <a:spcPts val="0"/>
              </a:spcBef>
              <a:spcAft>
                <a:spcPts val="600"/>
              </a:spcAft>
              <a:buClr>
                <a:srgbClr val="A16040"/>
              </a:buClr>
              <a:buSzTx/>
              <a:buFont typeface="+mj-lt"/>
              <a:buAutoNum type="arabicPeriod" startAt="3"/>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Vertebral fractures often happen within the first year</a:t>
            </a:r>
          </a:p>
          <a:p>
            <a:pPr marL="514350" marR="0" lvl="1" indent="-514350" algn="l" defTabSz="457200" rtl="0" eaLnBrk="1" fontAlgn="auto" latinLnBrk="0" hangingPunct="1">
              <a:lnSpc>
                <a:spcPct val="100000"/>
              </a:lnSpc>
              <a:spcBef>
                <a:spcPts val="0"/>
              </a:spcBef>
              <a:spcAft>
                <a:spcPts val="600"/>
              </a:spcAft>
              <a:buClr>
                <a:srgbClr val="A16040"/>
              </a:buClr>
              <a:buSzTx/>
              <a:buFont typeface="+mj-lt"/>
              <a:buAutoNum type="arabicPeriod" startAt="3"/>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All adult patients initiated with long-term glucocorticoids (prednisone </a:t>
            </a:r>
          </a:p>
          <a:p>
            <a:pPr marL="0" marR="0" lvl="1" indent="0" algn="l" defTabSz="457200" rtl="0" eaLnBrk="1" fontAlgn="auto" latinLnBrk="0" hangingPunct="1">
              <a:lnSpc>
                <a:spcPct val="100000"/>
              </a:lnSpc>
              <a:spcBef>
                <a:spcPts val="0"/>
              </a:spcBef>
              <a:spcAft>
                <a:spcPts val="600"/>
              </a:spcAft>
              <a:buClr>
                <a:srgbClr val="A16040"/>
              </a:buClr>
              <a:buSzTx/>
              <a:buFont typeface="Arial"/>
              <a:buNone/>
              <a:tabLst>
                <a:tab pos="512763" algn="l"/>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	&gt; 7.5 mg/d for &gt; 3 months should be rapidly (&lt; 3 months):</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Assessed for bone health (DXA ± Lateral Spine X-Rays, lab. tests)</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Initiated on antiresorptive treatment with Ca/vitamin D</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Monitored annually (DXA ± Lateral Spine X-Rays, lab. tests)</a:t>
            </a:r>
          </a:p>
          <a:p>
            <a:pPr marL="457200" marR="0" lvl="0" indent="-457200" algn="l" defTabSz="457200" rtl="0" eaLnBrk="1" fontAlgn="auto" latinLnBrk="0" hangingPunct="1">
              <a:lnSpc>
                <a:spcPct val="100000"/>
              </a:lnSpc>
              <a:spcBef>
                <a:spcPts val="0"/>
              </a:spcBef>
              <a:spcAft>
                <a:spcPts val="1000"/>
              </a:spcAft>
              <a:buClr>
                <a:srgbClr val="A16040"/>
              </a:buClr>
              <a:buSzTx/>
              <a:buFont typeface="+mj-lt"/>
              <a:buAutoNum type="arabicPeriod" startAt="5"/>
              <a:tabLst/>
              <a:defRPr/>
            </a:pPr>
            <a:r>
              <a:rPr kumimoji="0" lang="en-CA" sz="20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Patients should be re-assessed periodically to evaluate the need to continue pharmacological treatment.</a:t>
            </a:r>
          </a:p>
          <a:p>
            <a:pPr marL="514350" marR="0" lvl="1" indent="-514350" algn="l" defTabSz="457200" rtl="0" eaLnBrk="1" fontAlgn="auto" latinLnBrk="0" hangingPunct="1">
              <a:lnSpc>
                <a:spcPct val="100000"/>
              </a:lnSpc>
              <a:spcBef>
                <a:spcPts val="0"/>
              </a:spcBef>
              <a:spcAft>
                <a:spcPts val="600"/>
              </a:spcAft>
              <a:buClr>
                <a:srgbClr val="554856"/>
              </a:buClr>
              <a:buSzTx/>
              <a:buFont typeface="+mj-lt"/>
              <a:buAutoNum type="arabicPeriod" startAt="3"/>
              <a:tabLst/>
              <a:defRPr/>
            </a:pPr>
            <a:endParaRPr kumimoji="0" lang="en-CA"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endParaRPr>
          </a:p>
        </p:txBody>
      </p:sp>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627" y="5373601"/>
            <a:ext cx="2397163" cy="1797872"/>
          </a:xfrm>
          <a:prstGeom prst="rect">
            <a:avLst/>
          </a:prstGeom>
        </p:spPr>
      </p:pic>
      <p:pic>
        <p:nvPicPr>
          <p:cNvPr id="9" name="Graphic 8" descr="Circle with right arrow">
            <a:hlinkClick r:id="rId5" action="ppaction://hlinksldjump"/>
            <a:extLst>
              <a:ext uri="{FF2B5EF4-FFF2-40B4-BE49-F238E27FC236}">
                <a16:creationId xmlns:a16="http://schemas.microsoft.com/office/drawing/2014/main" id="{3D30CD2D-9245-4F44-89CD-E3960B6C75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2500" y="6418812"/>
            <a:ext cx="432000" cy="432000"/>
          </a:xfrm>
          <a:prstGeom prst="rect">
            <a:avLst/>
          </a:prstGeom>
        </p:spPr>
      </p:pic>
    </p:spTree>
    <p:extLst>
      <p:ext uri="{BB962C8B-B14F-4D97-AF65-F5344CB8AC3E}">
        <p14:creationId xmlns:p14="http://schemas.microsoft.com/office/powerpoint/2010/main" val="11612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6</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369966"/>
            <a:ext cx="5611230" cy="1946302"/>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What is the risk of fracture in patients on aromatase inhibitor therapy?</a:t>
            </a:r>
          </a:p>
        </p:txBody>
      </p:sp>
    </p:spTree>
    <p:extLst>
      <p:ext uri="{BB962C8B-B14F-4D97-AF65-F5344CB8AC3E}">
        <p14:creationId xmlns:p14="http://schemas.microsoft.com/office/powerpoint/2010/main" val="1452370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975468"/>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impact of co-morbidities on the risk profile of patients with osteoporosis</a:t>
            </a:r>
          </a:p>
        </p:txBody>
      </p:sp>
      <p:sp>
        <p:nvSpPr>
          <p:cNvPr id="62" name="Rectangle 61">
            <a:extLst>
              <a:ext uri="{FF2B5EF4-FFF2-40B4-BE49-F238E27FC236}">
                <a16:creationId xmlns:a16="http://schemas.microsoft.com/office/drawing/2014/main" id="{BDA544D0-3C21-46AB-90F7-3C1DC10772D2}"/>
              </a:ext>
            </a:extLst>
          </p:cNvPr>
          <p:cNvSpPr/>
          <p:nvPr/>
        </p:nvSpPr>
        <p:spPr>
          <a:xfrm>
            <a:off x="1811824" y="3474135"/>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why </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aromatase inhibitor therapy </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is associated with bone loss and increased fracture risk</a:t>
            </a:r>
          </a:p>
        </p:txBody>
      </p:sp>
      <p:sp>
        <p:nvSpPr>
          <p:cNvPr id="63" name="Rectangle 62">
            <a:extLst>
              <a:ext uri="{FF2B5EF4-FFF2-40B4-BE49-F238E27FC236}">
                <a16:creationId xmlns:a16="http://schemas.microsoft.com/office/drawing/2014/main" id="{1BADEDD2-910D-4D0A-8594-250B0727EB40}"/>
              </a:ext>
            </a:extLst>
          </p:cNvPr>
          <p:cNvSpPr/>
          <p:nvPr/>
        </p:nvSpPr>
        <p:spPr>
          <a:xfrm>
            <a:off x="1811824" y="4975935"/>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Mitigate the impact of medication-related factors which may increase the risk of bone loss and fragility fractures</a:t>
            </a:r>
          </a:p>
        </p:txBody>
      </p:sp>
    </p:spTree>
    <p:extLst>
      <p:ext uri="{BB962C8B-B14F-4D97-AF65-F5344CB8AC3E}">
        <p14:creationId xmlns:p14="http://schemas.microsoft.com/office/powerpoint/2010/main" val="61165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defTabSz="342900">
              <a:spcAft>
                <a:spcPts val="750"/>
              </a:spcAft>
              <a:buClr>
                <a:srgbClr val="F93482"/>
              </a:buClr>
              <a:buNone/>
              <a:defRPr/>
            </a:pPr>
            <a:r>
              <a:rPr lang="en-CA" sz="5400" b="1" dirty="0">
                <a:ln w="22225">
                  <a:solidFill>
                    <a:srgbClr val="7B4A31"/>
                  </a:solidFill>
                  <a:prstDash val="solid"/>
                </a:ln>
                <a:solidFill>
                  <a:srgbClr val="A16040"/>
                </a:solidFill>
                <a:latin typeface="Arial Narrow" panose="020B0606020202030204" pitchFamily="34" charset="0"/>
              </a:rPr>
              <a:t>Clinical Question 1</a:t>
            </a:r>
            <a:endParaRPr kumimoji="0" lang="en-CA" sz="4800" b="1" i="0" u="none" strike="noStrike" kern="1200" normalizeH="0" baseline="0" noProof="0" dirty="0">
              <a:ln w="22225">
                <a:solidFill>
                  <a:srgbClr val="7B4A31"/>
                </a:solidFill>
                <a:prstDash val="solid"/>
              </a:ln>
              <a:solidFill>
                <a:srgbClr val="A16040"/>
              </a:solidFill>
              <a:uLnTx/>
              <a:uFillTx/>
              <a:latin typeface="Arial Narrow" panose="020B0606020202030204" pitchFamily="34" charset="0"/>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2034184"/>
            <a:ext cx="5611230" cy="2434897"/>
          </a:xfrm>
          <a:prstGeom prst="rect">
            <a:avLst/>
          </a:prstGeom>
        </p:spPr>
        <p:txBody>
          <a:bodyPr wrap="square">
            <a:spAutoFit/>
          </a:bodyPr>
          <a:lstStyle/>
          <a:p>
            <a:pPr marL="457200" lvl="0" indent="-457200">
              <a:lnSpc>
                <a:spcPct val="115000"/>
              </a:lnSpc>
              <a:spcAft>
                <a:spcPts val="1000"/>
              </a:spcAft>
              <a:buClr>
                <a:srgbClr val="C18567"/>
              </a:buClr>
              <a:buFont typeface="Wingdings" panose="05000000000000000000" pitchFamily="2" charset="2"/>
              <a:buChar char="§"/>
            </a:pPr>
            <a:r>
              <a:rPr lang="en-US" sz="3200" b="1" dirty="0">
                <a:solidFill>
                  <a:schemeClr val="tx1">
                    <a:lumMod val="65000"/>
                    <a:lumOff val="35000"/>
                  </a:schemeClr>
                </a:solidFill>
                <a:latin typeface="Arial Narrow" panose="020B0606020202030204" pitchFamily="34" charset="0"/>
                <a:ea typeface="Calibri" panose="020F0502020204030204" pitchFamily="34" charset="0"/>
                <a:cs typeface="Cordia New" panose="020B0304020202020204" pitchFamily="34" charset="-34"/>
              </a:rPr>
              <a:t>What parameters indicate a diagnosis of osteoporosis?</a:t>
            </a:r>
          </a:p>
          <a:p>
            <a:pPr marL="457200" lvl="0" indent="-457200">
              <a:lnSpc>
                <a:spcPct val="115000"/>
              </a:lnSpc>
              <a:spcAft>
                <a:spcPts val="1000"/>
              </a:spcAft>
              <a:buClr>
                <a:srgbClr val="C18567"/>
              </a:buClr>
              <a:buFont typeface="Wingdings" panose="05000000000000000000" pitchFamily="2" charset="2"/>
              <a:buChar char="§"/>
            </a:pPr>
            <a:r>
              <a:rPr lang="en-US" sz="3200" b="1" dirty="0">
                <a:solidFill>
                  <a:schemeClr val="tx1">
                    <a:lumMod val="65000"/>
                    <a:lumOff val="35000"/>
                  </a:schemeClr>
                </a:solidFill>
                <a:latin typeface="Arial Narrow" panose="020B0606020202030204" pitchFamily="34" charset="0"/>
                <a:ea typeface="Calibri" panose="020F0502020204030204" pitchFamily="34" charset="0"/>
                <a:cs typeface="Cordia New" panose="020B0304020202020204" pitchFamily="34" charset="-34"/>
              </a:rPr>
              <a:t>How does this differ from assessment of fracture risk? </a:t>
            </a:r>
            <a:endParaRPr kumimoji="0" lang="en-CA" sz="32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3067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1848360"/>
            <a:ext cx="8651631" cy="867930"/>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What is the risk of fracture in patients on aromatase inhibitor 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6</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079589"/>
            <a:ext cx="8340969" cy="2177776"/>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With the expanding use and longer therapy duration of aromatase inhibitor in patients with breast cancer, attention to bone health is important. The declines in BMD on aromatase inhibitor contribute to a high long-term risk of fracture. Guidelines would suggest initiating osteoporosis therapy at T-scores of -1.5 or -2.</a:t>
            </a:r>
          </a:p>
        </p:txBody>
      </p:sp>
    </p:spTree>
    <p:extLst>
      <p:ext uri="{BB962C8B-B14F-4D97-AF65-F5344CB8AC3E}">
        <p14:creationId xmlns:p14="http://schemas.microsoft.com/office/powerpoint/2010/main" val="39060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person posing for a picture&#10;&#10;Description automatically generated">
            <a:extLst>
              <a:ext uri="{FF2B5EF4-FFF2-40B4-BE49-F238E27FC236}">
                <a16:creationId xmlns:a16="http://schemas.microsoft.com/office/drawing/2014/main" id="{B8BBE0F6-4253-4537-981E-7600FF3DD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756" y="324437"/>
            <a:ext cx="4132697" cy="6209126"/>
          </a:xfrm>
          <a:prstGeom prst="rect">
            <a:avLst/>
          </a:prstGeom>
        </p:spPr>
      </p:pic>
      <p:sp>
        <p:nvSpPr>
          <p:cNvPr id="33" name="TextBox 32">
            <a:extLst>
              <a:ext uri="{FF2B5EF4-FFF2-40B4-BE49-F238E27FC236}">
                <a16:creationId xmlns:a16="http://schemas.microsoft.com/office/drawing/2014/main" id="{678C54B0-F96C-4EF3-8AC0-680C9BAB696C}"/>
              </a:ext>
            </a:extLst>
          </p:cNvPr>
          <p:cNvSpPr txBox="1"/>
          <p:nvPr/>
        </p:nvSpPr>
        <p:spPr>
          <a:xfrm>
            <a:off x="6858037" y="480816"/>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Margaret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68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39" name="Rounded Rectangle 1">
            <a:extLst>
              <a:ext uri="{FF2B5EF4-FFF2-40B4-BE49-F238E27FC236}">
                <a16:creationId xmlns:a16="http://schemas.microsoft.com/office/drawing/2014/main" id="{16E006BA-5A63-482E-88D5-29A11747108B}"/>
              </a:ext>
            </a:extLst>
          </p:cNvPr>
          <p:cNvSpPr/>
          <p:nvPr/>
        </p:nvSpPr>
        <p:spPr>
          <a:xfrm>
            <a:off x="3655333" y="3263201"/>
            <a:ext cx="5491986" cy="2196000"/>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3728" y="2507625"/>
            <a:ext cx="2307464" cy="30777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Breast Cancer</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8043" y="3460019"/>
            <a:ext cx="230746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FRAX MOF: 15%</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T-score: -1.8</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HF: 1.8%</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856499"/>
            <a:ext cx="2205974"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Initiated on letrozole with a plan to continue for 10 years</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832256"/>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745" y="4908215"/>
              <a:ext cx="560861" cy="560861"/>
            </a:xfrm>
            <a:prstGeom prst="rect">
              <a:avLst/>
            </a:prstGeom>
          </p:spPr>
        </p:pic>
      </p:gr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1245" y="3794983"/>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5143807" y="3972975"/>
            <a:ext cx="3751702"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Does Margaret require bone protective therapy?</a:t>
            </a:r>
          </a:p>
        </p:txBody>
      </p:sp>
    </p:spTree>
    <p:extLst>
      <p:ext uri="{BB962C8B-B14F-4D97-AF65-F5344CB8AC3E}">
        <p14:creationId xmlns:p14="http://schemas.microsoft.com/office/powerpoint/2010/main" val="40142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402212"/>
            <a:ext cx="7695422" cy="584775"/>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Cancer Treatment Induced Bone Loss (CTIBL)</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Hadji</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P</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Breast Care (Basel)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2010;5(5):290-296; 2.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Osteoporosis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1997;22-55; 3.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Eastell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R.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Mineral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2003;18(6):1051-6; </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4.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Gnant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 (2002). San Antonio Breast Cancer Symposium. 5. Shapiro CL.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Oncol</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2001;19(14):3306-3311; 6. Coates AS, et al. J </a:t>
            </a:r>
            <a:r>
              <a:rPr kumimoji="0" lang="en-US" sz="900" b="0" i="0" u="none" strike="noStrike" kern="1200" cap="none" spc="0" normalizeH="0" baseline="0" noProof="0">
                <a:ln>
                  <a:noFill/>
                </a:ln>
                <a:solidFill>
                  <a:srgbClr val="000000"/>
                </a:solidFill>
                <a:effectLst/>
                <a:uLnTx/>
                <a:uFillTx/>
                <a:latin typeface="Arial Narrow" panose="020B0606020202030204" pitchFamily="34" charset="0"/>
                <a:ea typeface="+mn-ea"/>
                <a:cs typeface="+mn-cs"/>
              </a:rPr>
              <a:t>Clin Oncol 2007;25:486-492.</a:t>
            </a:r>
            <a:endPar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Content Placeholder 3">
            <a:extLst>
              <a:ext uri="{FF2B5EF4-FFF2-40B4-BE49-F238E27FC236}">
                <a16:creationId xmlns:a16="http://schemas.microsoft.com/office/drawing/2014/main" id="{3DC9E566-50BB-4A7F-B83E-00391DBA9831}"/>
              </a:ext>
            </a:extLst>
          </p:cNvPr>
          <p:cNvSpPr txBox="1">
            <a:spLocks/>
          </p:cNvSpPr>
          <p:nvPr/>
        </p:nvSpPr>
        <p:spPr>
          <a:xfrm>
            <a:off x="218492" y="1351613"/>
            <a:ext cx="8887490" cy="2142309"/>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2.6% loss in lumbar spine BMD in postmenopausal women receiving AI therapy</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With concomitant increase in fracture incidence</a:t>
            </a: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For postmenopausal patients, aromatase inhibitors (AIs) have emerged as the standard of care because of their superior efficacy compared with tamoxifen</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914400" marR="0" lvl="1" indent="-457200" algn="l" defTabSz="457200" rtl="0" eaLnBrk="1" fontAlgn="auto" latinLnBrk="0" hangingPunct="1">
              <a:lnSpc>
                <a:spcPct val="100000"/>
              </a:lnSpc>
              <a:spcBef>
                <a:spcPts val="0"/>
              </a:spcBef>
              <a:spcAft>
                <a:spcPts val="1000"/>
              </a:spcAft>
              <a:buClr>
                <a:srgbClr val="C18567"/>
              </a:buClr>
              <a:buSzTx/>
              <a:buFont typeface="Lato" panose="020F0502020204030203" pitchFamily="34" charset="0"/>
              <a:buChar char="→"/>
              <a:tabLst/>
              <a:defRPr/>
            </a:pP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However, the reported rate of fractures</a:t>
            </a:r>
            <a:r>
              <a:rPr kumimoji="0" lang="en-CA" sz="18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6</a:t>
            </a:r>
            <a:r>
              <a:rPr kumimoji="0" lang="en-CA" sz="1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 was lower with tamoxifen (5.8% vs 8.6%, p&lt;0.001)</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cxnSp>
        <p:nvCxnSpPr>
          <p:cNvPr id="55" name="Straight Connector 54">
            <a:extLst>
              <a:ext uri="{FF2B5EF4-FFF2-40B4-BE49-F238E27FC236}">
                <a16:creationId xmlns:a16="http://schemas.microsoft.com/office/drawing/2014/main" id="{6033EA8E-3898-4131-BB80-7B2D3BC44DE6}"/>
              </a:ext>
            </a:extLst>
          </p:cNvPr>
          <p:cNvCxnSpPr>
            <a:cxnSpLocks/>
          </p:cNvCxnSpPr>
          <p:nvPr/>
        </p:nvCxnSpPr>
        <p:spPr>
          <a:xfrm>
            <a:off x="1937909" y="3698794"/>
            <a:ext cx="0" cy="2079498"/>
          </a:xfrm>
          <a:prstGeom prst="line">
            <a:avLst/>
          </a:prstGeom>
          <a:noFill/>
          <a:ln w="19050" cap="flat" cmpd="sng" algn="ctr">
            <a:solidFill>
              <a:sysClr val="windowText" lastClr="000000">
                <a:lumMod val="75000"/>
                <a:lumOff val="25000"/>
              </a:sysClr>
            </a:solidFill>
            <a:prstDash val="solid"/>
          </a:ln>
          <a:effectLst/>
        </p:spPr>
      </p:cxnSp>
      <p:sp>
        <p:nvSpPr>
          <p:cNvPr id="56" name="TextBox 55">
            <a:extLst>
              <a:ext uri="{FF2B5EF4-FFF2-40B4-BE49-F238E27FC236}">
                <a16:creationId xmlns:a16="http://schemas.microsoft.com/office/drawing/2014/main" id="{12952DBB-0272-4214-8F46-903196B1C0C8}"/>
              </a:ext>
            </a:extLst>
          </p:cNvPr>
          <p:cNvSpPr txBox="1"/>
          <p:nvPr/>
        </p:nvSpPr>
        <p:spPr>
          <a:xfrm>
            <a:off x="1430608" y="5237912"/>
            <a:ext cx="46228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cxnSp>
        <p:nvCxnSpPr>
          <p:cNvPr id="57" name="Straight Connector 56">
            <a:extLst>
              <a:ext uri="{FF2B5EF4-FFF2-40B4-BE49-F238E27FC236}">
                <a16:creationId xmlns:a16="http://schemas.microsoft.com/office/drawing/2014/main" id="{0718D50F-4D07-40DE-A625-0E002F257972}"/>
              </a:ext>
            </a:extLst>
          </p:cNvPr>
          <p:cNvCxnSpPr>
            <a:cxnSpLocks/>
          </p:cNvCxnSpPr>
          <p:nvPr/>
        </p:nvCxnSpPr>
        <p:spPr>
          <a:xfrm>
            <a:off x="1844945" y="5368717"/>
            <a:ext cx="92964" cy="0"/>
          </a:xfrm>
          <a:prstGeom prst="line">
            <a:avLst/>
          </a:prstGeom>
          <a:noFill/>
          <a:ln w="19050" cap="flat" cmpd="sng" algn="ctr">
            <a:solidFill>
              <a:sysClr val="windowText" lastClr="000000">
                <a:lumMod val="75000"/>
                <a:lumOff val="25000"/>
              </a:sysClr>
            </a:solidFill>
            <a:prstDash val="solid"/>
          </a:ln>
          <a:effectLst/>
        </p:spPr>
      </p:cxnSp>
      <p:cxnSp>
        <p:nvCxnSpPr>
          <p:cNvPr id="58" name="Straight Connector 57">
            <a:extLst>
              <a:ext uri="{FF2B5EF4-FFF2-40B4-BE49-F238E27FC236}">
                <a16:creationId xmlns:a16="http://schemas.microsoft.com/office/drawing/2014/main" id="{E4B82A55-DDCA-4B0B-B733-2555F4C31443}"/>
              </a:ext>
            </a:extLst>
          </p:cNvPr>
          <p:cNvCxnSpPr>
            <a:cxnSpLocks/>
          </p:cNvCxnSpPr>
          <p:nvPr/>
        </p:nvCxnSpPr>
        <p:spPr>
          <a:xfrm>
            <a:off x="1844945" y="4980097"/>
            <a:ext cx="92964" cy="0"/>
          </a:xfrm>
          <a:prstGeom prst="line">
            <a:avLst/>
          </a:prstGeom>
          <a:noFill/>
          <a:ln w="19050" cap="flat" cmpd="sng" algn="ctr">
            <a:solidFill>
              <a:sysClr val="windowText" lastClr="000000">
                <a:lumMod val="75000"/>
                <a:lumOff val="25000"/>
              </a:sysClr>
            </a:solidFill>
            <a:prstDash val="solid"/>
          </a:ln>
          <a:effectLst/>
        </p:spPr>
      </p:cxnSp>
      <p:cxnSp>
        <p:nvCxnSpPr>
          <p:cNvPr id="59" name="Straight Connector 58">
            <a:extLst>
              <a:ext uri="{FF2B5EF4-FFF2-40B4-BE49-F238E27FC236}">
                <a16:creationId xmlns:a16="http://schemas.microsoft.com/office/drawing/2014/main" id="{FA5BFDF6-8D3C-4E4C-8C1A-9622E004DBAD}"/>
              </a:ext>
            </a:extLst>
          </p:cNvPr>
          <p:cNvCxnSpPr>
            <a:cxnSpLocks/>
          </p:cNvCxnSpPr>
          <p:nvPr/>
        </p:nvCxnSpPr>
        <p:spPr>
          <a:xfrm>
            <a:off x="1844945" y="4576237"/>
            <a:ext cx="92964" cy="0"/>
          </a:xfrm>
          <a:prstGeom prst="line">
            <a:avLst/>
          </a:prstGeom>
          <a:noFill/>
          <a:ln w="19050" cap="flat" cmpd="sng" algn="ctr">
            <a:solidFill>
              <a:sysClr val="windowText" lastClr="000000">
                <a:lumMod val="75000"/>
                <a:lumOff val="25000"/>
              </a:sysClr>
            </a:solidFill>
            <a:prstDash val="solid"/>
          </a:ln>
          <a:effectLst/>
        </p:spPr>
      </p:cxnSp>
      <p:cxnSp>
        <p:nvCxnSpPr>
          <p:cNvPr id="60" name="Straight Connector 59">
            <a:extLst>
              <a:ext uri="{FF2B5EF4-FFF2-40B4-BE49-F238E27FC236}">
                <a16:creationId xmlns:a16="http://schemas.microsoft.com/office/drawing/2014/main" id="{26D65B23-3C9C-450B-9B58-198EAEEECE17}"/>
              </a:ext>
            </a:extLst>
          </p:cNvPr>
          <p:cNvCxnSpPr>
            <a:cxnSpLocks/>
          </p:cNvCxnSpPr>
          <p:nvPr/>
        </p:nvCxnSpPr>
        <p:spPr>
          <a:xfrm>
            <a:off x="1844945" y="4179997"/>
            <a:ext cx="92964" cy="0"/>
          </a:xfrm>
          <a:prstGeom prst="line">
            <a:avLst/>
          </a:prstGeom>
          <a:noFill/>
          <a:ln w="19050" cap="flat" cmpd="sng" algn="ctr">
            <a:solidFill>
              <a:sysClr val="windowText" lastClr="000000">
                <a:lumMod val="75000"/>
                <a:lumOff val="25000"/>
              </a:sysClr>
            </a:solidFill>
            <a:prstDash val="solid"/>
          </a:ln>
          <a:effectLst/>
        </p:spPr>
      </p:cxnSp>
      <p:cxnSp>
        <p:nvCxnSpPr>
          <p:cNvPr id="63" name="Straight Connector 62">
            <a:extLst>
              <a:ext uri="{FF2B5EF4-FFF2-40B4-BE49-F238E27FC236}">
                <a16:creationId xmlns:a16="http://schemas.microsoft.com/office/drawing/2014/main" id="{5494C983-2420-4456-8929-44A6E3C0F039}"/>
              </a:ext>
            </a:extLst>
          </p:cNvPr>
          <p:cNvCxnSpPr>
            <a:cxnSpLocks/>
          </p:cNvCxnSpPr>
          <p:nvPr/>
        </p:nvCxnSpPr>
        <p:spPr>
          <a:xfrm>
            <a:off x="1844945" y="3785662"/>
            <a:ext cx="92964" cy="0"/>
          </a:xfrm>
          <a:prstGeom prst="line">
            <a:avLst/>
          </a:prstGeom>
          <a:noFill/>
          <a:ln w="19050" cap="flat" cmpd="sng" algn="ctr">
            <a:solidFill>
              <a:sysClr val="windowText" lastClr="000000">
                <a:lumMod val="75000"/>
                <a:lumOff val="25000"/>
              </a:sysClr>
            </a:solidFill>
            <a:prstDash val="solid"/>
          </a:ln>
          <a:effectLst/>
        </p:spPr>
      </p:cxnSp>
      <p:sp>
        <p:nvSpPr>
          <p:cNvPr id="64" name="TextBox 63">
            <a:extLst>
              <a:ext uri="{FF2B5EF4-FFF2-40B4-BE49-F238E27FC236}">
                <a16:creationId xmlns:a16="http://schemas.microsoft.com/office/drawing/2014/main" id="{DC1B0E95-CEE1-4123-94CE-F7EBE3FDA26F}"/>
              </a:ext>
            </a:extLst>
          </p:cNvPr>
          <p:cNvSpPr txBox="1"/>
          <p:nvPr/>
        </p:nvSpPr>
        <p:spPr>
          <a:xfrm>
            <a:off x="1430608" y="4852150"/>
            <a:ext cx="46228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65" name="TextBox 64">
            <a:extLst>
              <a:ext uri="{FF2B5EF4-FFF2-40B4-BE49-F238E27FC236}">
                <a16:creationId xmlns:a16="http://schemas.microsoft.com/office/drawing/2014/main" id="{B7B9F21B-4277-4E2F-A8AF-BAAE61804CD3}"/>
              </a:ext>
            </a:extLst>
          </p:cNvPr>
          <p:cNvSpPr txBox="1"/>
          <p:nvPr/>
        </p:nvSpPr>
        <p:spPr>
          <a:xfrm>
            <a:off x="1430608" y="4445432"/>
            <a:ext cx="46228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sp>
        <p:nvSpPr>
          <p:cNvPr id="66" name="TextBox 65">
            <a:extLst>
              <a:ext uri="{FF2B5EF4-FFF2-40B4-BE49-F238E27FC236}">
                <a16:creationId xmlns:a16="http://schemas.microsoft.com/office/drawing/2014/main" id="{1EAC2269-B3F7-48CC-AD27-5C1BBF6054B8}"/>
              </a:ext>
            </a:extLst>
          </p:cNvPr>
          <p:cNvSpPr txBox="1"/>
          <p:nvPr/>
        </p:nvSpPr>
        <p:spPr>
          <a:xfrm>
            <a:off x="1430608" y="4055079"/>
            <a:ext cx="46228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a:t>
            </a:r>
          </a:p>
        </p:txBody>
      </p:sp>
      <p:sp>
        <p:nvSpPr>
          <p:cNvPr id="67" name="TextBox 66">
            <a:extLst>
              <a:ext uri="{FF2B5EF4-FFF2-40B4-BE49-F238E27FC236}">
                <a16:creationId xmlns:a16="http://schemas.microsoft.com/office/drawing/2014/main" id="{B815A142-D0F0-4216-87EB-67BE5E33CE67}"/>
              </a:ext>
            </a:extLst>
          </p:cNvPr>
          <p:cNvSpPr txBox="1"/>
          <p:nvPr/>
        </p:nvSpPr>
        <p:spPr>
          <a:xfrm>
            <a:off x="1430608" y="3651055"/>
            <a:ext cx="46228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a:t>
            </a:r>
          </a:p>
        </p:txBody>
      </p:sp>
      <p:sp>
        <p:nvSpPr>
          <p:cNvPr id="68" name="TextBox 67">
            <a:extLst>
              <a:ext uri="{FF2B5EF4-FFF2-40B4-BE49-F238E27FC236}">
                <a16:creationId xmlns:a16="http://schemas.microsoft.com/office/drawing/2014/main" id="{CDB30D0F-D550-47D2-A901-17C194CDDADD}"/>
              </a:ext>
            </a:extLst>
          </p:cNvPr>
          <p:cNvSpPr txBox="1"/>
          <p:nvPr/>
        </p:nvSpPr>
        <p:spPr>
          <a:xfrm rot="16200000">
            <a:off x="428989" y="4600044"/>
            <a:ext cx="220464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Bone Loss at 1 Year</a:t>
            </a:r>
          </a:p>
        </p:txBody>
      </p:sp>
      <p:sp>
        <p:nvSpPr>
          <p:cNvPr id="69" name="TextBox 68">
            <a:extLst>
              <a:ext uri="{FF2B5EF4-FFF2-40B4-BE49-F238E27FC236}">
                <a16:creationId xmlns:a16="http://schemas.microsoft.com/office/drawing/2014/main" id="{7308C192-8B19-4980-833C-C290BADBD965}"/>
              </a:ext>
            </a:extLst>
          </p:cNvPr>
          <p:cNvSpPr txBox="1"/>
          <p:nvPr/>
        </p:nvSpPr>
        <p:spPr>
          <a:xfrm>
            <a:off x="1967133" y="5763783"/>
            <a:ext cx="70485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Normal Men</a:t>
            </a:r>
            <a:r>
              <a:rPr kumimoji="0" lang="en-CA" sz="9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70" name="TextBox 69">
            <a:extLst>
              <a:ext uri="{FF2B5EF4-FFF2-40B4-BE49-F238E27FC236}">
                <a16:creationId xmlns:a16="http://schemas.microsoft.com/office/drawing/2014/main" id="{9D22A23B-3579-486F-AC07-8FC15504DB55}"/>
              </a:ext>
            </a:extLst>
          </p:cNvPr>
          <p:cNvSpPr txBox="1"/>
          <p:nvPr/>
        </p:nvSpPr>
        <p:spPr>
          <a:xfrm>
            <a:off x="1392812" y="3305287"/>
            <a:ext cx="585194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Normal and Cancer Treatment Related Bone Loss Rates</a:t>
            </a:r>
            <a:endParaRPr kumimoji="0" lang="en-CA" sz="1400" b="1" i="0" u="none" strike="noStrike" kern="1200" cap="none" spc="0" normalizeH="0" baseline="30000" noProof="0" dirty="0">
              <a:ln>
                <a:noFill/>
              </a:ln>
              <a:solidFill>
                <a:srgbClr val="C18567"/>
              </a:solidFill>
              <a:effectLst/>
              <a:uLnTx/>
              <a:uFillTx/>
              <a:latin typeface="Arial Narrow" panose="020B0606020202030204" pitchFamily="34" charset="0"/>
              <a:ea typeface="+mn-ea"/>
              <a:cs typeface="+mn-cs"/>
            </a:endParaRPr>
          </a:p>
        </p:txBody>
      </p:sp>
      <p:sp>
        <p:nvSpPr>
          <p:cNvPr id="71" name="TextBox 70">
            <a:extLst>
              <a:ext uri="{FF2B5EF4-FFF2-40B4-BE49-F238E27FC236}">
                <a16:creationId xmlns:a16="http://schemas.microsoft.com/office/drawing/2014/main" id="{10CEB0C9-0733-4394-9F6F-4EB5916AA56F}"/>
              </a:ext>
            </a:extLst>
          </p:cNvPr>
          <p:cNvSpPr txBox="1"/>
          <p:nvPr/>
        </p:nvSpPr>
        <p:spPr>
          <a:xfrm>
            <a:off x="2775604" y="5763783"/>
            <a:ext cx="84231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PMO Women &gt;55</a:t>
            </a:r>
            <a:r>
              <a:rPr kumimoji="0" lang="en-CA" sz="9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72" name="TextBox 71">
            <a:extLst>
              <a:ext uri="{FF2B5EF4-FFF2-40B4-BE49-F238E27FC236}">
                <a16:creationId xmlns:a16="http://schemas.microsoft.com/office/drawing/2014/main" id="{A8CAEBD4-AFE8-4195-BBD0-BE551EB03827}"/>
              </a:ext>
            </a:extLst>
          </p:cNvPr>
          <p:cNvSpPr txBox="1"/>
          <p:nvPr/>
        </p:nvSpPr>
        <p:spPr>
          <a:xfrm>
            <a:off x="3511629" y="5763783"/>
            <a:ext cx="106286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Menopausal Women &lt;55</a:t>
            </a:r>
            <a:r>
              <a:rPr kumimoji="0" lang="en-CA" sz="9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sp>
        <p:nvSpPr>
          <p:cNvPr id="73" name="TextBox 72">
            <a:extLst>
              <a:ext uri="{FF2B5EF4-FFF2-40B4-BE49-F238E27FC236}">
                <a16:creationId xmlns:a16="http://schemas.microsoft.com/office/drawing/2014/main" id="{8D347960-16EE-4507-90B4-BB505E4CF5CA}"/>
              </a:ext>
            </a:extLst>
          </p:cNvPr>
          <p:cNvSpPr txBox="1"/>
          <p:nvPr/>
        </p:nvSpPr>
        <p:spPr>
          <a:xfrm>
            <a:off x="4501742" y="5763783"/>
            <a:ext cx="106286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AI therapy in PMO Women</a:t>
            </a:r>
            <a:r>
              <a:rPr kumimoji="0" lang="en-CA" sz="9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74" name="TextBox 73">
            <a:extLst>
              <a:ext uri="{FF2B5EF4-FFF2-40B4-BE49-F238E27FC236}">
                <a16:creationId xmlns:a16="http://schemas.microsoft.com/office/drawing/2014/main" id="{AC5FBF38-A2AB-4F8D-A9BF-A6B71E1CF8F1}"/>
              </a:ext>
            </a:extLst>
          </p:cNvPr>
          <p:cNvSpPr txBox="1"/>
          <p:nvPr/>
        </p:nvSpPr>
        <p:spPr>
          <a:xfrm>
            <a:off x="6270736" y="5763783"/>
            <a:ext cx="1062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Premature menopause secondary to chemotherapy</a:t>
            </a:r>
            <a:r>
              <a:rPr kumimoji="0" lang="en-CA" sz="9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5</a:t>
            </a:r>
          </a:p>
        </p:txBody>
      </p:sp>
      <p:sp>
        <p:nvSpPr>
          <p:cNvPr id="75" name="TextBox 74">
            <a:extLst>
              <a:ext uri="{FF2B5EF4-FFF2-40B4-BE49-F238E27FC236}">
                <a16:creationId xmlns:a16="http://schemas.microsoft.com/office/drawing/2014/main" id="{F59A2749-AC49-47B8-99E0-16A54467698D}"/>
              </a:ext>
            </a:extLst>
          </p:cNvPr>
          <p:cNvSpPr txBox="1"/>
          <p:nvPr/>
        </p:nvSpPr>
        <p:spPr>
          <a:xfrm>
            <a:off x="5310517" y="5763783"/>
            <a:ext cx="110670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AI therapy </a:t>
            </a:r>
            <a:b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a:t>
            </a:r>
            <a:r>
              <a:rPr kumimoji="0" lang="en-CA" sz="8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GnHR</a:t>
            </a: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b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agonist in premenopausal women</a:t>
            </a:r>
            <a:r>
              <a:rPr kumimoji="0" lang="en-CA" sz="8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4</a:t>
            </a:r>
          </a:p>
        </p:txBody>
      </p:sp>
      <p:sp>
        <p:nvSpPr>
          <p:cNvPr id="76" name="TextBox 75">
            <a:extLst>
              <a:ext uri="{FF2B5EF4-FFF2-40B4-BE49-F238E27FC236}">
                <a16:creationId xmlns:a16="http://schemas.microsoft.com/office/drawing/2014/main" id="{700D9586-8FC2-412B-B0A9-4A83B1B2A476}"/>
              </a:ext>
            </a:extLst>
          </p:cNvPr>
          <p:cNvSpPr txBox="1"/>
          <p:nvPr/>
        </p:nvSpPr>
        <p:spPr>
          <a:xfrm>
            <a:off x="2251408" y="3760464"/>
            <a:ext cx="235959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Naturally occurring bone loss</a:t>
            </a:r>
            <a:endParaRPr kumimoji="0" lang="en-CA" sz="1100"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7" name="TextBox 76">
            <a:extLst>
              <a:ext uri="{FF2B5EF4-FFF2-40B4-BE49-F238E27FC236}">
                <a16:creationId xmlns:a16="http://schemas.microsoft.com/office/drawing/2014/main" id="{D8163BDA-2448-451E-8078-9D0248BF56C6}"/>
              </a:ext>
            </a:extLst>
          </p:cNvPr>
          <p:cNvSpPr txBox="1"/>
          <p:nvPr/>
        </p:nvSpPr>
        <p:spPr>
          <a:xfrm>
            <a:off x="4974003" y="3760464"/>
            <a:ext cx="2359597"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CTIBL</a:t>
            </a:r>
          </a:p>
        </p:txBody>
      </p:sp>
      <p:sp>
        <p:nvSpPr>
          <p:cNvPr id="78" name="Rectangle 77">
            <a:extLst>
              <a:ext uri="{FF2B5EF4-FFF2-40B4-BE49-F238E27FC236}">
                <a16:creationId xmlns:a16="http://schemas.microsoft.com/office/drawing/2014/main" id="{96339F88-7A47-4DFC-8FE5-D9D3D2613C5E}"/>
              </a:ext>
            </a:extLst>
          </p:cNvPr>
          <p:cNvSpPr/>
          <p:nvPr/>
        </p:nvSpPr>
        <p:spPr>
          <a:xfrm>
            <a:off x="2008481" y="5635417"/>
            <a:ext cx="642378" cy="111757"/>
          </a:xfrm>
          <a:prstGeom prst="rect">
            <a:avLst/>
          </a:prstGeom>
          <a:solidFill>
            <a:srgbClr val="CBB873"/>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79" name="Rectangle 78">
            <a:extLst>
              <a:ext uri="{FF2B5EF4-FFF2-40B4-BE49-F238E27FC236}">
                <a16:creationId xmlns:a16="http://schemas.microsoft.com/office/drawing/2014/main" id="{3FDEA2F4-0AD9-467C-9F0B-5D18449CA08B}"/>
              </a:ext>
            </a:extLst>
          </p:cNvPr>
          <p:cNvSpPr/>
          <p:nvPr/>
        </p:nvSpPr>
        <p:spPr>
          <a:xfrm>
            <a:off x="2884060" y="5551609"/>
            <a:ext cx="642378" cy="195566"/>
          </a:xfrm>
          <a:prstGeom prst="rect">
            <a:avLst/>
          </a:prstGeom>
          <a:solidFill>
            <a:srgbClr val="CBB873"/>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80" name="Rectangle 79">
            <a:extLst>
              <a:ext uri="{FF2B5EF4-FFF2-40B4-BE49-F238E27FC236}">
                <a16:creationId xmlns:a16="http://schemas.microsoft.com/office/drawing/2014/main" id="{A981C152-BF91-4094-86EC-78B0A95869B1}"/>
              </a:ext>
            </a:extLst>
          </p:cNvPr>
          <p:cNvSpPr/>
          <p:nvPr/>
        </p:nvSpPr>
        <p:spPr>
          <a:xfrm>
            <a:off x="3754559" y="5359568"/>
            <a:ext cx="642378" cy="387607"/>
          </a:xfrm>
          <a:prstGeom prst="rect">
            <a:avLst/>
          </a:prstGeom>
          <a:solidFill>
            <a:srgbClr val="CBB873"/>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1" name="Rectangle 80">
            <a:extLst>
              <a:ext uri="{FF2B5EF4-FFF2-40B4-BE49-F238E27FC236}">
                <a16:creationId xmlns:a16="http://schemas.microsoft.com/office/drawing/2014/main" id="{186A2F1D-A3C1-440A-8324-FABE347E3CEC}"/>
              </a:ext>
            </a:extLst>
          </p:cNvPr>
          <p:cNvSpPr/>
          <p:nvPr/>
        </p:nvSpPr>
        <p:spPr>
          <a:xfrm>
            <a:off x="4711985" y="5233460"/>
            <a:ext cx="642378" cy="513716"/>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2" name="Rectangle 81">
            <a:extLst>
              <a:ext uri="{FF2B5EF4-FFF2-40B4-BE49-F238E27FC236}">
                <a16:creationId xmlns:a16="http://schemas.microsoft.com/office/drawing/2014/main" id="{92D68CFA-E475-49C2-9448-D96D6A572FB0}"/>
              </a:ext>
            </a:extLst>
          </p:cNvPr>
          <p:cNvSpPr/>
          <p:nvPr/>
        </p:nvSpPr>
        <p:spPr>
          <a:xfrm>
            <a:off x="5564606" y="4330490"/>
            <a:ext cx="642378" cy="1416686"/>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3" name="Rectangle 82">
            <a:extLst>
              <a:ext uri="{FF2B5EF4-FFF2-40B4-BE49-F238E27FC236}">
                <a16:creationId xmlns:a16="http://schemas.microsoft.com/office/drawing/2014/main" id="{2132B824-032E-4495-9CD4-E92A8E087299}"/>
              </a:ext>
            </a:extLst>
          </p:cNvPr>
          <p:cNvSpPr/>
          <p:nvPr/>
        </p:nvSpPr>
        <p:spPr>
          <a:xfrm>
            <a:off x="6417227" y="4235244"/>
            <a:ext cx="642378" cy="1511932"/>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4" name="Rectangle 83">
            <a:extLst>
              <a:ext uri="{FF2B5EF4-FFF2-40B4-BE49-F238E27FC236}">
                <a16:creationId xmlns:a16="http://schemas.microsoft.com/office/drawing/2014/main" id="{CD4A9D9C-A202-4DCB-A8E0-DBBFE71C98BB}"/>
              </a:ext>
            </a:extLst>
          </p:cNvPr>
          <p:cNvSpPr/>
          <p:nvPr/>
        </p:nvSpPr>
        <p:spPr>
          <a:xfrm>
            <a:off x="4759761" y="3805319"/>
            <a:ext cx="214242" cy="171332"/>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5" name="Rectangle 84">
            <a:extLst>
              <a:ext uri="{FF2B5EF4-FFF2-40B4-BE49-F238E27FC236}">
                <a16:creationId xmlns:a16="http://schemas.microsoft.com/office/drawing/2014/main" id="{8EF6C4CC-DBC3-4A74-9B80-290554B83CB0}"/>
              </a:ext>
            </a:extLst>
          </p:cNvPr>
          <p:cNvSpPr/>
          <p:nvPr/>
        </p:nvSpPr>
        <p:spPr>
          <a:xfrm>
            <a:off x="2138133" y="3805319"/>
            <a:ext cx="214242" cy="171332"/>
          </a:xfrm>
          <a:prstGeom prst="rect">
            <a:avLst/>
          </a:prstGeom>
          <a:solidFill>
            <a:srgbClr val="CBB873"/>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86" name="Straight Connector 85">
            <a:extLst>
              <a:ext uri="{FF2B5EF4-FFF2-40B4-BE49-F238E27FC236}">
                <a16:creationId xmlns:a16="http://schemas.microsoft.com/office/drawing/2014/main" id="{D0E2C2AB-151A-40CC-A4B8-1068E8C2B452}"/>
              </a:ext>
            </a:extLst>
          </p:cNvPr>
          <p:cNvCxnSpPr>
            <a:cxnSpLocks/>
          </p:cNvCxnSpPr>
          <p:nvPr/>
        </p:nvCxnSpPr>
        <p:spPr>
          <a:xfrm>
            <a:off x="1844945" y="5751622"/>
            <a:ext cx="5346700" cy="0"/>
          </a:xfrm>
          <a:prstGeom prst="line">
            <a:avLst/>
          </a:prstGeom>
          <a:noFill/>
          <a:ln w="19050" cap="flat" cmpd="sng" algn="ctr">
            <a:solidFill>
              <a:sysClr val="windowText" lastClr="000000">
                <a:lumMod val="75000"/>
                <a:lumOff val="25000"/>
              </a:sysClr>
            </a:solidFill>
            <a:prstDash val="solid"/>
          </a:ln>
          <a:effectLst/>
        </p:spPr>
      </p:cxnSp>
      <p:sp>
        <p:nvSpPr>
          <p:cNvPr id="87" name="TextBox 86">
            <a:extLst>
              <a:ext uri="{FF2B5EF4-FFF2-40B4-BE49-F238E27FC236}">
                <a16:creationId xmlns:a16="http://schemas.microsoft.com/office/drawing/2014/main" id="{C7012F05-EB29-4278-82DD-D9B3EAD9E364}"/>
              </a:ext>
            </a:extLst>
          </p:cNvPr>
          <p:cNvSpPr txBox="1"/>
          <p:nvPr/>
        </p:nvSpPr>
        <p:spPr>
          <a:xfrm>
            <a:off x="2072031" y="5330044"/>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0.5</a:t>
            </a:r>
          </a:p>
        </p:txBody>
      </p:sp>
      <p:sp>
        <p:nvSpPr>
          <p:cNvPr id="88" name="TextBox 87">
            <a:extLst>
              <a:ext uri="{FF2B5EF4-FFF2-40B4-BE49-F238E27FC236}">
                <a16:creationId xmlns:a16="http://schemas.microsoft.com/office/drawing/2014/main" id="{3CB22376-3108-425A-95F0-2A2B6A5C7EEA}"/>
              </a:ext>
            </a:extLst>
          </p:cNvPr>
          <p:cNvSpPr txBox="1"/>
          <p:nvPr/>
        </p:nvSpPr>
        <p:spPr>
          <a:xfrm>
            <a:off x="2947532" y="5264300"/>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a:t>
            </a:r>
          </a:p>
        </p:txBody>
      </p:sp>
      <p:sp>
        <p:nvSpPr>
          <p:cNvPr id="89" name="TextBox 88">
            <a:extLst>
              <a:ext uri="{FF2B5EF4-FFF2-40B4-BE49-F238E27FC236}">
                <a16:creationId xmlns:a16="http://schemas.microsoft.com/office/drawing/2014/main" id="{D7A8FA8A-2C68-43F2-A1F5-5EFE7E73E388}"/>
              </a:ext>
            </a:extLst>
          </p:cNvPr>
          <p:cNvSpPr txBox="1"/>
          <p:nvPr/>
        </p:nvSpPr>
        <p:spPr>
          <a:xfrm>
            <a:off x="3820638" y="5035663"/>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sp>
        <p:nvSpPr>
          <p:cNvPr id="90" name="TextBox 89">
            <a:extLst>
              <a:ext uri="{FF2B5EF4-FFF2-40B4-BE49-F238E27FC236}">
                <a16:creationId xmlns:a16="http://schemas.microsoft.com/office/drawing/2014/main" id="{64C53ED8-FFEC-4D55-988D-5206920F2164}"/>
              </a:ext>
            </a:extLst>
          </p:cNvPr>
          <p:cNvSpPr txBox="1"/>
          <p:nvPr/>
        </p:nvSpPr>
        <p:spPr>
          <a:xfrm>
            <a:off x="4790748" y="4927916"/>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2.6</a:t>
            </a:r>
          </a:p>
        </p:txBody>
      </p:sp>
      <p:sp>
        <p:nvSpPr>
          <p:cNvPr id="91" name="TextBox 90">
            <a:extLst>
              <a:ext uri="{FF2B5EF4-FFF2-40B4-BE49-F238E27FC236}">
                <a16:creationId xmlns:a16="http://schemas.microsoft.com/office/drawing/2014/main" id="{3F0A4910-6BAD-48AB-8349-F682BE2B6D8F}"/>
              </a:ext>
            </a:extLst>
          </p:cNvPr>
          <p:cNvSpPr txBox="1"/>
          <p:nvPr/>
        </p:nvSpPr>
        <p:spPr>
          <a:xfrm>
            <a:off x="5634431" y="4036144"/>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a:t>
            </a:r>
          </a:p>
        </p:txBody>
      </p:sp>
      <p:sp>
        <p:nvSpPr>
          <p:cNvPr id="92" name="TextBox 91">
            <a:extLst>
              <a:ext uri="{FF2B5EF4-FFF2-40B4-BE49-F238E27FC236}">
                <a16:creationId xmlns:a16="http://schemas.microsoft.com/office/drawing/2014/main" id="{1A50BD66-4DB5-45E0-9CE1-646BA16DCD18}"/>
              </a:ext>
            </a:extLst>
          </p:cNvPr>
          <p:cNvSpPr txBox="1"/>
          <p:nvPr/>
        </p:nvSpPr>
        <p:spPr>
          <a:xfrm>
            <a:off x="6508976" y="3929337"/>
            <a:ext cx="52419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7.7</a:t>
            </a:r>
          </a:p>
        </p:txBody>
      </p:sp>
    </p:spTree>
    <p:extLst>
      <p:ext uri="{BB962C8B-B14F-4D97-AF65-F5344CB8AC3E}">
        <p14:creationId xmlns:p14="http://schemas.microsoft.com/office/powerpoint/2010/main" val="53703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BD3734-0986-4BEF-88E5-D1CBE081B9F6}"/>
              </a:ext>
            </a:extLst>
          </p:cNvPr>
          <p:cNvPicPr>
            <a:picLocks noChangeAspect="1"/>
          </p:cNvPicPr>
          <p:nvPr/>
        </p:nvPicPr>
        <p:blipFill>
          <a:blip r:embed="rId3"/>
          <a:stretch>
            <a:fillRect/>
          </a:stretch>
        </p:blipFill>
        <p:spPr>
          <a:xfrm>
            <a:off x="2529256" y="5287611"/>
            <a:ext cx="4063818" cy="1014633"/>
          </a:xfrm>
          <a:prstGeom prst="rect">
            <a:avLst/>
          </a:prstGeom>
        </p:spPr>
      </p:pic>
      <p:pic>
        <p:nvPicPr>
          <p:cNvPr id="4" name="Picture 3">
            <a:extLst>
              <a:ext uri="{FF2B5EF4-FFF2-40B4-BE49-F238E27FC236}">
                <a16:creationId xmlns:a16="http://schemas.microsoft.com/office/drawing/2014/main" id="{781AEAAE-DF4E-4697-932D-3F9BA849EF3B}"/>
              </a:ext>
            </a:extLst>
          </p:cNvPr>
          <p:cNvPicPr>
            <a:picLocks noChangeAspect="1"/>
          </p:cNvPicPr>
          <p:nvPr/>
        </p:nvPicPr>
        <p:blipFill>
          <a:blip r:embed="rId4"/>
          <a:stretch>
            <a:fillRect/>
          </a:stretch>
        </p:blipFill>
        <p:spPr>
          <a:xfrm>
            <a:off x="1539194" y="2575952"/>
            <a:ext cx="6043942" cy="2934059"/>
          </a:xfrm>
          <a:prstGeom prst="rect">
            <a:avLst/>
          </a:prstGeom>
        </p:spPr>
      </p:pic>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70194"/>
            <a:ext cx="7695422" cy="120032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Recommendations for Patients with Moderate Risk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Papaioannou</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et al. CMAJ 2010; 182(17):1864-73.</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id="{EC05FFD9-0314-4AA0-B16F-93CE3A940B09}"/>
              </a:ext>
            </a:extLst>
          </p:cNvPr>
          <p:cNvPicPr>
            <a:picLocks noChangeAspect="1"/>
          </p:cNvPicPr>
          <p:nvPr/>
        </p:nvPicPr>
        <p:blipFill>
          <a:blip r:embed="rId6"/>
          <a:stretch>
            <a:fillRect/>
          </a:stretch>
        </p:blipFill>
        <p:spPr>
          <a:xfrm>
            <a:off x="2217050" y="1474360"/>
            <a:ext cx="4688230" cy="1269614"/>
          </a:xfrm>
          <a:prstGeom prst="rect">
            <a:avLst/>
          </a:prstGeom>
        </p:spPr>
      </p:pic>
    </p:spTree>
    <p:extLst>
      <p:ext uri="{BB962C8B-B14F-4D97-AF65-F5344CB8AC3E}">
        <p14:creationId xmlns:p14="http://schemas.microsoft.com/office/powerpoint/2010/main" val="2931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64062" y="146396"/>
            <a:ext cx="7695422" cy="1046440"/>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Management of Aromatase Inhibitor-Associated Bone Loss (AIBL) in postmenopausal women with hormone sensitive breast cancer: </a:t>
            </a:r>
          </a:p>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Joint position statement of the IOF, CABS, ECTS, IEG, ESCEO, IMS, and SIOG</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Hadji P et al. J Bone Oncology 2017; 7: 1-12.</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0A7FD532-9C7D-4962-9E56-252EF35EDE9C}"/>
              </a:ext>
            </a:extLst>
          </p:cNvPr>
          <p:cNvCxnSpPr/>
          <p:nvPr/>
        </p:nvCxnSpPr>
        <p:spPr>
          <a:xfrm>
            <a:off x="7092204" y="3873128"/>
            <a:ext cx="0" cy="492252"/>
          </a:xfrm>
          <a:prstGeom prst="straightConnector1">
            <a:avLst/>
          </a:prstGeom>
          <a:noFill/>
          <a:ln w="12700" cap="flat" cmpd="sng" algn="ctr">
            <a:solidFill>
              <a:schemeClr val="bg2">
                <a:lumMod val="75000"/>
              </a:schemeClr>
            </a:solidFill>
            <a:prstDash val="solid"/>
            <a:tailEnd type="triangle"/>
          </a:ln>
          <a:effectLst/>
        </p:spPr>
      </p:cxnSp>
      <p:cxnSp>
        <p:nvCxnSpPr>
          <p:cNvPr id="11" name="Straight Arrow Connector 10">
            <a:extLst>
              <a:ext uri="{FF2B5EF4-FFF2-40B4-BE49-F238E27FC236}">
                <a16:creationId xmlns:a16="http://schemas.microsoft.com/office/drawing/2014/main" id="{2EC19C56-51D7-4E4F-91EB-A03FD232709D}"/>
              </a:ext>
            </a:extLst>
          </p:cNvPr>
          <p:cNvCxnSpPr/>
          <p:nvPr/>
        </p:nvCxnSpPr>
        <p:spPr>
          <a:xfrm>
            <a:off x="2316485" y="3867086"/>
            <a:ext cx="0" cy="492252"/>
          </a:xfrm>
          <a:prstGeom prst="straightConnector1">
            <a:avLst/>
          </a:prstGeom>
          <a:noFill/>
          <a:ln w="12700" cap="flat" cmpd="sng" algn="ctr">
            <a:solidFill>
              <a:schemeClr val="bg2">
                <a:lumMod val="75000"/>
              </a:schemeClr>
            </a:solidFill>
            <a:prstDash val="solid"/>
            <a:tailEnd type="triangle"/>
          </a:ln>
          <a:effectLst/>
        </p:spPr>
      </p:cxnSp>
      <p:sp>
        <p:nvSpPr>
          <p:cNvPr id="12" name="Text Box 25">
            <a:extLst>
              <a:ext uri="{FF2B5EF4-FFF2-40B4-BE49-F238E27FC236}">
                <a16:creationId xmlns:a16="http://schemas.microsoft.com/office/drawing/2014/main" id="{50D29F46-B657-4451-87D5-C37D52F5A5A9}"/>
              </a:ext>
            </a:extLst>
          </p:cNvPr>
          <p:cNvSpPr txBox="1">
            <a:spLocks noChangeArrowheads="1"/>
          </p:cNvSpPr>
          <p:nvPr/>
        </p:nvSpPr>
        <p:spPr bwMode="auto">
          <a:xfrm>
            <a:off x="3391386" y="1408171"/>
            <a:ext cx="2624919" cy="1084787"/>
          </a:xfrm>
          <a:prstGeom prst="roundRect">
            <a:avLst>
              <a:gd name="adj" fmla="val 4660"/>
            </a:avLst>
          </a:prstGeom>
          <a:solidFill>
            <a:srgbClr val="FBF9F3"/>
          </a:solidFill>
          <a:ln w="28575">
            <a:solidFill>
              <a:srgbClr val="EDE4C9"/>
            </a:solid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Patient with cancer receiving chronic endocrine treatment known to accelerate bone loss</a:t>
            </a:r>
            <a:endParaRPr kumimoji="0" lang="en-US" altLang="en-US" sz="14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cxnSp>
        <p:nvCxnSpPr>
          <p:cNvPr id="13" name="Connector: Elbow 12">
            <a:extLst>
              <a:ext uri="{FF2B5EF4-FFF2-40B4-BE49-F238E27FC236}">
                <a16:creationId xmlns:a16="http://schemas.microsoft.com/office/drawing/2014/main" id="{0CCEBA1F-2647-4898-B48E-F2F6EE8F1558}"/>
              </a:ext>
            </a:extLst>
          </p:cNvPr>
          <p:cNvCxnSpPr>
            <a:stCxn id="12" idx="1"/>
          </p:cNvCxnSpPr>
          <p:nvPr/>
        </p:nvCxnSpPr>
        <p:spPr>
          <a:xfrm rot="10800000" flipV="1">
            <a:off x="2308666" y="1950565"/>
            <a:ext cx="1082721" cy="1236782"/>
          </a:xfrm>
          <a:prstGeom prst="bentConnector2">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3BC3C32F-C366-46CF-A6DB-E0C55A2400AC}"/>
              </a:ext>
            </a:extLst>
          </p:cNvPr>
          <p:cNvCxnSpPr>
            <a:cxnSpLocks/>
          </p:cNvCxnSpPr>
          <p:nvPr/>
        </p:nvCxnSpPr>
        <p:spPr>
          <a:xfrm rot="10800000" flipH="1" flipV="1">
            <a:off x="6016305" y="1948606"/>
            <a:ext cx="1082721" cy="1236782"/>
          </a:xfrm>
          <a:prstGeom prst="bentConnector2">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 Box 25">
            <a:extLst>
              <a:ext uri="{FF2B5EF4-FFF2-40B4-BE49-F238E27FC236}">
                <a16:creationId xmlns:a16="http://schemas.microsoft.com/office/drawing/2014/main" id="{80FE3C7D-6998-47AE-ADD6-1B04464E83B8}"/>
              </a:ext>
            </a:extLst>
          </p:cNvPr>
          <p:cNvSpPr txBox="1">
            <a:spLocks noChangeArrowheads="1"/>
          </p:cNvSpPr>
          <p:nvPr/>
        </p:nvSpPr>
        <p:spPr bwMode="auto">
          <a:xfrm>
            <a:off x="1389114" y="3224094"/>
            <a:ext cx="1818000" cy="695684"/>
          </a:xfrm>
          <a:prstGeom prst="roundRect">
            <a:avLst>
              <a:gd name="adj" fmla="val 4660"/>
            </a:avLst>
          </a:prstGeom>
          <a:solidFill>
            <a:srgbClr val="EDE4C9"/>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T-score &gt; -2.0 and no additional risk factors </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sp>
        <p:nvSpPr>
          <p:cNvPr id="16" name="Text Box 25">
            <a:extLst>
              <a:ext uri="{FF2B5EF4-FFF2-40B4-BE49-F238E27FC236}">
                <a16:creationId xmlns:a16="http://schemas.microsoft.com/office/drawing/2014/main" id="{5561A498-0596-4310-A56E-DE7AFD2BD6DC}"/>
              </a:ext>
            </a:extLst>
          </p:cNvPr>
          <p:cNvSpPr txBox="1">
            <a:spLocks noChangeArrowheads="1"/>
          </p:cNvSpPr>
          <p:nvPr/>
        </p:nvSpPr>
        <p:spPr bwMode="auto">
          <a:xfrm>
            <a:off x="1389114" y="4382663"/>
            <a:ext cx="1818000" cy="695684"/>
          </a:xfrm>
          <a:prstGeom prst="roundRect">
            <a:avLst>
              <a:gd name="adj" fmla="val 4660"/>
            </a:avLst>
          </a:prstGeom>
          <a:solidFill>
            <a:srgbClr val="EDE4C9">
              <a:alpha val="80000"/>
            </a:srgbClr>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Exercise</a:t>
            </a:r>
          </a:p>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Calcium and Vitamin D</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cxnSp>
        <p:nvCxnSpPr>
          <p:cNvPr id="17" name="Straight Arrow Connector 16">
            <a:extLst>
              <a:ext uri="{FF2B5EF4-FFF2-40B4-BE49-F238E27FC236}">
                <a16:creationId xmlns:a16="http://schemas.microsoft.com/office/drawing/2014/main" id="{1F57A7EB-35D0-4E76-8D5D-44E2EA8B120B}"/>
              </a:ext>
            </a:extLst>
          </p:cNvPr>
          <p:cNvCxnSpPr/>
          <p:nvPr/>
        </p:nvCxnSpPr>
        <p:spPr>
          <a:xfrm>
            <a:off x="2316485" y="5085934"/>
            <a:ext cx="0" cy="492252"/>
          </a:xfrm>
          <a:prstGeom prst="straightConnector1">
            <a:avLst/>
          </a:prstGeom>
          <a:noFill/>
          <a:ln w="12700" cap="flat" cmpd="sng" algn="ctr">
            <a:solidFill>
              <a:schemeClr val="bg2">
                <a:lumMod val="75000"/>
              </a:schemeClr>
            </a:solidFill>
            <a:prstDash val="solid"/>
            <a:tailEnd type="triangle"/>
          </a:ln>
          <a:effectLst/>
        </p:spPr>
      </p:cxnSp>
      <p:sp>
        <p:nvSpPr>
          <p:cNvPr id="18" name="Text Box 25">
            <a:extLst>
              <a:ext uri="{FF2B5EF4-FFF2-40B4-BE49-F238E27FC236}">
                <a16:creationId xmlns:a16="http://schemas.microsoft.com/office/drawing/2014/main" id="{B45E882F-FA50-407A-83FB-E4F32692F9EA}"/>
              </a:ext>
            </a:extLst>
          </p:cNvPr>
          <p:cNvSpPr txBox="1">
            <a:spLocks noChangeArrowheads="1"/>
          </p:cNvSpPr>
          <p:nvPr/>
        </p:nvSpPr>
        <p:spPr bwMode="auto">
          <a:xfrm>
            <a:off x="1376459" y="5633966"/>
            <a:ext cx="1818000" cy="695684"/>
          </a:xfrm>
          <a:prstGeom prst="roundRect">
            <a:avLst>
              <a:gd name="adj" fmla="val 4660"/>
            </a:avLst>
          </a:prstGeom>
          <a:solidFill>
            <a:srgbClr val="EDE4C9">
              <a:alpha val="60000"/>
            </a:srgbClr>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Monitor risk and</a:t>
            </a:r>
          </a:p>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BMD at 1-2-year intervals</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sp>
        <p:nvSpPr>
          <p:cNvPr id="19" name="Text Box 25">
            <a:extLst>
              <a:ext uri="{FF2B5EF4-FFF2-40B4-BE49-F238E27FC236}">
                <a16:creationId xmlns:a16="http://schemas.microsoft.com/office/drawing/2014/main" id="{93D8BE1E-0997-45E5-8755-74D57E8767DB}"/>
              </a:ext>
            </a:extLst>
          </p:cNvPr>
          <p:cNvSpPr txBox="1">
            <a:spLocks noChangeArrowheads="1"/>
          </p:cNvSpPr>
          <p:nvPr/>
        </p:nvSpPr>
        <p:spPr bwMode="auto">
          <a:xfrm>
            <a:off x="3391385" y="3224094"/>
            <a:ext cx="2624915" cy="1838515"/>
          </a:xfrm>
          <a:prstGeom prst="roundRect">
            <a:avLst>
              <a:gd name="adj" fmla="val 4660"/>
            </a:avLst>
          </a:prstGeom>
          <a:solidFill>
            <a:srgbClr val="E6CDC0"/>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l"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Any 2 of the following risk factors:</a:t>
            </a:r>
          </a:p>
          <a:p>
            <a:pPr marL="0" marR="0" lvl="0" indent="0" algn="l" defTabSz="908191" rtl="0" eaLnBrk="1" fontAlgn="auto" latinLnBrk="0" hangingPunct="1">
              <a:lnSpc>
                <a:spcPct val="100000"/>
              </a:lnSpc>
              <a:spcBef>
                <a:spcPts val="0"/>
              </a:spcBef>
              <a:spcAft>
                <a:spcPts val="0"/>
              </a:spcAft>
              <a:buClrTx/>
              <a:buSzTx/>
              <a:buFontTx/>
              <a:buNone/>
              <a:tabLst/>
              <a:defRPr/>
            </a:pPr>
            <a:endPar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Age &gt; 65</a:t>
            </a: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T-score &lt; -1.5</a:t>
            </a: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Smoking (</a:t>
            </a:r>
            <a:r>
              <a:rPr kumimoji="0" lang="en-US" altLang="en-US" sz="1100" b="0"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Arial" pitchFamily="34" charset="0"/>
              </a:rPr>
              <a:t>current</a:t>
            </a: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 and history of)</a:t>
            </a: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BMI &lt; 24</a:t>
            </a: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Family history of hip fracture Personal history of fragility fracture above age 50</a:t>
            </a:r>
          </a:p>
          <a:p>
            <a:pPr marL="171450" marR="0" lvl="0" indent="-171450" algn="l" defTabSz="908191" rtl="0" eaLnBrk="1" fontAlgn="auto" latinLnBrk="0" hangingPunct="1">
              <a:lnSpc>
                <a:spcPct val="100000"/>
              </a:lnSpc>
              <a:spcBef>
                <a:spcPts val="0"/>
              </a:spcBef>
              <a:spcAft>
                <a:spcPts val="0"/>
              </a:spcAft>
              <a:buClr>
                <a:srgbClr val="C97B75"/>
              </a:buClr>
              <a:buSzTx/>
              <a:buFont typeface="Wingdings" panose="05000000000000000000" pitchFamily="2" charset="2"/>
              <a:buChar char="§"/>
              <a:tabLst/>
              <a:defRPr/>
            </a:pPr>
            <a:r>
              <a:rPr kumimoji="0" lang="en-US" altLang="en-US" sz="11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Oral glucocorticoid use for &gt; 6 months</a:t>
            </a:r>
          </a:p>
          <a:p>
            <a:pPr marL="171450" marR="0" lvl="0" indent="-171450" algn="l" defTabSz="908191" rtl="0" eaLnBrk="1" fontAlgn="auto" latinLnBrk="0" hangingPunct="1">
              <a:lnSpc>
                <a:spcPct val="100000"/>
              </a:lnSpc>
              <a:spcBef>
                <a:spcPts val="0"/>
              </a:spcBef>
              <a:spcAft>
                <a:spcPts val="0"/>
              </a:spcAft>
              <a:buClr>
                <a:srgbClr val="E6CDC0"/>
              </a:buClr>
              <a:buSzTx/>
              <a:buFont typeface="Wingdings" panose="05000000000000000000" pitchFamily="2" charset="2"/>
              <a:buChar char="§"/>
              <a:tabLst/>
              <a:defRPr/>
            </a:pP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sp>
        <p:nvSpPr>
          <p:cNvPr id="20" name="Text Box 25">
            <a:extLst>
              <a:ext uri="{FF2B5EF4-FFF2-40B4-BE49-F238E27FC236}">
                <a16:creationId xmlns:a16="http://schemas.microsoft.com/office/drawing/2014/main" id="{9A639AEB-51FF-41A3-85B4-7777D75741E6}"/>
              </a:ext>
            </a:extLst>
          </p:cNvPr>
          <p:cNvSpPr txBox="1">
            <a:spLocks noChangeArrowheads="1"/>
          </p:cNvSpPr>
          <p:nvPr/>
        </p:nvSpPr>
        <p:spPr bwMode="auto">
          <a:xfrm>
            <a:off x="6188802" y="3224094"/>
            <a:ext cx="1818000" cy="695684"/>
          </a:xfrm>
          <a:prstGeom prst="roundRect">
            <a:avLst>
              <a:gd name="adj" fmla="val 4660"/>
            </a:avLst>
          </a:prstGeom>
          <a:solidFill>
            <a:srgbClr val="CE9D84"/>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T-score &lt; -2.0 and no additional risk factors </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cxnSp>
        <p:nvCxnSpPr>
          <p:cNvPr id="21" name="Connector: Elbow 20">
            <a:extLst>
              <a:ext uri="{FF2B5EF4-FFF2-40B4-BE49-F238E27FC236}">
                <a16:creationId xmlns:a16="http://schemas.microsoft.com/office/drawing/2014/main" id="{5C3EC10E-6184-4C18-BB0C-75DF62A7AB1D}"/>
              </a:ext>
            </a:extLst>
          </p:cNvPr>
          <p:cNvCxnSpPr>
            <a:cxnSpLocks/>
          </p:cNvCxnSpPr>
          <p:nvPr/>
        </p:nvCxnSpPr>
        <p:spPr>
          <a:xfrm>
            <a:off x="6016299" y="4008059"/>
            <a:ext cx="864000" cy="351163"/>
          </a:xfrm>
          <a:prstGeom prst="bentConnector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 Box 25">
            <a:extLst>
              <a:ext uri="{FF2B5EF4-FFF2-40B4-BE49-F238E27FC236}">
                <a16:creationId xmlns:a16="http://schemas.microsoft.com/office/drawing/2014/main" id="{D2E66F0F-2B37-4030-AD25-50327E2B0650}"/>
              </a:ext>
            </a:extLst>
          </p:cNvPr>
          <p:cNvSpPr txBox="1">
            <a:spLocks noChangeArrowheads="1"/>
          </p:cNvSpPr>
          <p:nvPr/>
        </p:nvSpPr>
        <p:spPr bwMode="auto">
          <a:xfrm>
            <a:off x="6193466" y="4382663"/>
            <a:ext cx="1817645" cy="695684"/>
          </a:xfrm>
          <a:prstGeom prst="roundRect">
            <a:avLst>
              <a:gd name="adj" fmla="val 4660"/>
            </a:avLst>
          </a:prstGeom>
          <a:solidFill>
            <a:srgbClr val="CE9D84">
              <a:alpha val="80000"/>
            </a:srgbClr>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Exercise</a:t>
            </a:r>
          </a:p>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Calcium and Vitamin D</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15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Bisphosphonate therapy</a:t>
            </a:r>
            <a:endPar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sp>
        <p:nvSpPr>
          <p:cNvPr id="23" name="Text Box 25">
            <a:extLst>
              <a:ext uri="{FF2B5EF4-FFF2-40B4-BE49-F238E27FC236}">
                <a16:creationId xmlns:a16="http://schemas.microsoft.com/office/drawing/2014/main" id="{0750B7F1-1B2C-4D3B-AE13-52763051D3D0}"/>
              </a:ext>
            </a:extLst>
          </p:cNvPr>
          <p:cNvSpPr txBox="1">
            <a:spLocks noChangeArrowheads="1"/>
          </p:cNvSpPr>
          <p:nvPr/>
        </p:nvSpPr>
        <p:spPr bwMode="auto">
          <a:xfrm>
            <a:off x="6183204" y="5633213"/>
            <a:ext cx="1818000" cy="695684"/>
          </a:xfrm>
          <a:prstGeom prst="roundRect">
            <a:avLst>
              <a:gd name="adj" fmla="val 4660"/>
            </a:avLst>
          </a:prstGeom>
          <a:solidFill>
            <a:srgbClr val="CE9D84">
              <a:alpha val="60000"/>
            </a:srgbClr>
          </a:solidFill>
          <a:ln w="9525">
            <a:noFill/>
            <a:miter lim="800000"/>
            <a:headEnd/>
            <a:tailEnd/>
          </a:ln>
        </p:spPr>
        <p:txBody>
          <a:bodyPr lIns="90827" tIns="45403" rIns="90827" bIns="45403" anchor="ctr">
            <a:no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08191"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rPr>
              <a:t>Monitor BMD every 2 years Check compliance with </a:t>
            </a:r>
            <a:r>
              <a:rPr kumimoji="0" lang="en-US" altLang="en-US" sz="1200" b="1"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mn-ea"/>
                <a:cs typeface="Arial" pitchFamily="34" charset="0"/>
              </a:rPr>
              <a:t>oral therapy</a:t>
            </a:r>
            <a:endParaRPr kumimoji="0" lang="en-US" altLang="en-US" sz="1200" b="0" i="0" u="none" strike="noStrike" kern="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Arial" pitchFamily="34" charset="0"/>
            </a:endParaRPr>
          </a:p>
        </p:txBody>
      </p:sp>
      <p:cxnSp>
        <p:nvCxnSpPr>
          <p:cNvPr id="24" name="Straight Arrow Connector 23">
            <a:extLst>
              <a:ext uri="{FF2B5EF4-FFF2-40B4-BE49-F238E27FC236}">
                <a16:creationId xmlns:a16="http://schemas.microsoft.com/office/drawing/2014/main" id="{F052D38D-038C-4461-A719-6AA682E56D80}"/>
              </a:ext>
            </a:extLst>
          </p:cNvPr>
          <p:cNvCxnSpPr/>
          <p:nvPr/>
        </p:nvCxnSpPr>
        <p:spPr>
          <a:xfrm>
            <a:off x="7099026" y="5078347"/>
            <a:ext cx="0" cy="492252"/>
          </a:xfrm>
          <a:prstGeom prst="straightConnector1">
            <a:avLst/>
          </a:prstGeom>
          <a:noFill/>
          <a:ln w="12700" cap="flat" cmpd="sng" algn="ctr">
            <a:solidFill>
              <a:schemeClr val="bg2">
                <a:lumMod val="75000"/>
              </a:schemeClr>
            </a:solidFill>
            <a:prstDash val="solid"/>
            <a:tailEnd type="triangle"/>
          </a:ln>
          <a:effectLst/>
        </p:spPr>
      </p:cxnSp>
      <p:sp>
        <p:nvSpPr>
          <p:cNvPr id="25" name="Rectangle 24">
            <a:extLst>
              <a:ext uri="{FF2B5EF4-FFF2-40B4-BE49-F238E27FC236}">
                <a16:creationId xmlns:a16="http://schemas.microsoft.com/office/drawing/2014/main" id="{027010F3-5563-483F-8830-AA6D3A6B0913}"/>
              </a:ext>
            </a:extLst>
          </p:cNvPr>
          <p:cNvSpPr/>
          <p:nvPr/>
        </p:nvSpPr>
        <p:spPr>
          <a:xfrm>
            <a:off x="3451677" y="3633377"/>
            <a:ext cx="1044000" cy="405221"/>
          </a:xfrm>
          <a:prstGeom prst="rect">
            <a:avLst/>
          </a:prstGeom>
          <a:noFill/>
          <a:ln w="19050">
            <a:solidFill>
              <a:srgbClr val="2E1408"/>
            </a:solidFill>
          </a:ln>
          <a:effectLst>
            <a:glow rad="101600">
              <a:srgbClr val="A1604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719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up)">
                                      <p:cBhvr>
                                        <p:cTn id="54" dur="500"/>
                                        <p:tgtEl>
                                          <p:spTgt spid="24"/>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0" grpId="0" animBg="1"/>
      <p:bldP spid="22" grpId="0" animBg="1"/>
      <p:bldP spid="23" grpId="0" animBg="1"/>
      <p:bldP spid="2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91969"/>
            <a:ext cx="7695422" cy="1138773"/>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Cochrane Database Review: </a:t>
            </a:r>
            <a:b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r>
              <a:rPr kumimoji="0" lang="en-US" sz="32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CTIBL-Breast Cancer Patients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Skeletal related event = pathologic fracture, spinal cord compression, necessity for radiation to bone (for pain or impending fracture) or surgery to bone.</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O’Carrigan</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B,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Cochrane Database Syst Rev</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2017 Oct 30;10:CD003474.</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Content Placeholder 3">
            <a:extLst>
              <a:ext uri="{FF2B5EF4-FFF2-40B4-BE49-F238E27FC236}">
                <a16:creationId xmlns:a16="http://schemas.microsoft.com/office/drawing/2014/main" id="{3DC9E566-50BB-4A7F-B83E-00391DBA9831}"/>
              </a:ext>
            </a:extLst>
          </p:cNvPr>
          <p:cNvSpPr txBox="1">
            <a:spLocks/>
          </p:cNvSpPr>
          <p:nvPr/>
        </p:nvSpPr>
        <p:spPr>
          <a:xfrm>
            <a:off x="218492" y="1487687"/>
            <a:ext cx="8887490" cy="1378765"/>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US"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44 RCTs involving 37,302 women</a:t>
            </a: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US"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In early breast cancer, BPs reduce the risk of bone metastases and provide an overall survival benefit compared to placebo or no BPs</a:t>
            </a: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graphicFrame>
        <p:nvGraphicFramePr>
          <p:cNvPr id="45" name="Table 44">
            <a:extLst>
              <a:ext uri="{FF2B5EF4-FFF2-40B4-BE49-F238E27FC236}">
                <a16:creationId xmlns:a16="http://schemas.microsoft.com/office/drawing/2014/main" id="{2B06C749-CB64-4CC2-98CB-C4ED98E87B70}"/>
              </a:ext>
            </a:extLst>
          </p:cNvPr>
          <p:cNvGraphicFramePr>
            <a:graphicFrameLocks noGrp="1"/>
          </p:cNvGraphicFramePr>
          <p:nvPr/>
        </p:nvGraphicFramePr>
        <p:xfrm>
          <a:off x="833591" y="2795279"/>
          <a:ext cx="7315200" cy="3200400"/>
        </p:xfrm>
        <a:graphic>
          <a:graphicData uri="http://schemas.openxmlformats.org/drawingml/2006/table">
            <a:tbl>
              <a:tblPr/>
              <a:tblGrid>
                <a:gridCol w="3657600">
                  <a:extLst>
                    <a:ext uri="{9D8B030D-6E8A-4147-A177-3AD203B41FA5}">
                      <a16:colId xmlns:a16="http://schemas.microsoft.com/office/drawing/2014/main" val="382640138"/>
                    </a:ext>
                  </a:extLst>
                </a:gridCol>
                <a:gridCol w="3657600">
                  <a:extLst>
                    <a:ext uri="{9D8B030D-6E8A-4147-A177-3AD203B41FA5}">
                      <a16:colId xmlns:a16="http://schemas.microsoft.com/office/drawing/2014/main" val="3404722306"/>
                    </a:ext>
                  </a:extLst>
                </a:gridCol>
              </a:tblGrid>
              <a:tr h="9144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rPr>
                        <a:t>Oral Bisphosphonates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rPr>
                        <a:t>9 studies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rPr>
                        <a:t>(n=2891)</a:t>
                      </a:r>
                    </a:p>
                  </a:txBody>
                  <a:tcPr marL="5300" marR="5300" marT="5300" marB="0"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C9A48D"/>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2">
                              <a:lumMod val="25000"/>
                            </a:schemeClr>
                          </a:solidFill>
                          <a:effectLst/>
                          <a:latin typeface="Arial Narrow" panose="020B0606020202030204" pitchFamily="34" charset="0"/>
                          <a:ea typeface="+mn-ea"/>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2">
                              <a:lumMod val="25000"/>
                            </a:schemeClr>
                          </a:solidFill>
                          <a:effectLst/>
                          <a:latin typeface="Arial Narrow" panose="020B0606020202030204" pitchFamily="34" charset="0"/>
                          <a:ea typeface="+mn-ea"/>
                          <a:cs typeface="Helvetica" panose="020B0604020202020204" pitchFamily="34" charset="0"/>
                        </a:rPr>
                        <a:t>3 studies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2">
                              <a:lumMod val="25000"/>
                            </a:schemeClr>
                          </a:solidFill>
                          <a:effectLst/>
                          <a:latin typeface="Arial Narrow" panose="020B0606020202030204" pitchFamily="34" charset="0"/>
                          <a:ea typeface="+mn-ea"/>
                          <a:cs typeface="Helvetica" panose="020B0604020202020204" pitchFamily="34" charset="0"/>
                        </a:rPr>
                        <a:t>(n=2345)</a:t>
                      </a:r>
                    </a:p>
                  </a:txBody>
                  <a:tcPr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2C4"/>
                    </a:solidFill>
                  </a:tcPr>
                </a:tc>
                <a:extLst>
                  <a:ext uri="{0D108BD9-81ED-4DB2-BD59-A6C34878D82A}">
                    <a16:rowId xmlns:a16="http://schemas.microsoft.com/office/drawing/2014/main" val="986509406"/>
                  </a:ext>
                </a:extLst>
              </a:tr>
              <a:tr h="914400">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CA" sz="1800" b="0"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rPr>
                        <a:t>Delayed median time to skeletal related event</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CA" sz="1800" b="0"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CA" sz="1800" b="0"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rPr>
                        <a:t>Median ratio 1.43 (95% CI 1.29 to 1.58; P &lt; 0.00001)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CA" sz="1800" b="0"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CA" sz="1800" dirty="0">
                          <a:solidFill>
                            <a:schemeClr val="bg2">
                              <a:lumMod val="25000"/>
                            </a:schemeClr>
                          </a:solidFill>
                          <a:latin typeface="Arial Narrow" panose="020B0606020202030204" pitchFamily="34" charset="0"/>
                        </a:rPr>
                        <a:t>Reduced bone pain compared to placebo/no BP</a:t>
                      </a:r>
                      <a:endParaRPr kumimoji="0" lang="en-CA" sz="1800" b="0" i="0" u="none" strike="noStrike" cap="none" normalizeH="0" baseline="0" dirty="0">
                        <a:ln>
                          <a:noFill/>
                        </a:ln>
                        <a:solidFill>
                          <a:schemeClr val="bg2">
                            <a:lumMod val="25000"/>
                          </a:schemeClr>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C9A48D">
                        <a:alpha val="60000"/>
                      </a:srgb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CA" sz="1800" b="0" i="0" u="none" strike="noStrike" kern="1200" cap="none" normalizeH="0" baseline="0" dirty="0">
                          <a:ln>
                            <a:noFill/>
                          </a:ln>
                          <a:solidFill>
                            <a:schemeClr val="bg2">
                              <a:lumMod val="25000"/>
                            </a:schemeClr>
                          </a:solidFill>
                          <a:effectLst/>
                          <a:latin typeface="Arial Narrow" panose="020B0606020202030204" pitchFamily="34" charset="0"/>
                          <a:ea typeface="+mn-ea"/>
                          <a:cs typeface="Helvetica" panose="020B0604020202020204" pitchFamily="34" charset="0"/>
                        </a:rPr>
                        <a:t>Reduced the risk of developing skeletal related event compared with BPs by 22% (RR 0.78, 0.72 to 0.85;  P &lt; 0.001)</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endParaRPr kumimoji="0" lang="en-CA" sz="2000" b="0" i="0" u="none" strike="noStrike" cap="none" normalizeH="0" baseline="0" dirty="0">
                        <a:ln>
                          <a:noFill/>
                        </a:ln>
                        <a:solidFill>
                          <a:schemeClr val="bg2">
                            <a:lumMod val="25000"/>
                          </a:schemeClr>
                        </a:solidFill>
                        <a:effectLst/>
                        <a:latin typeface="+mn-lt"/>
                        <a:cs typeface="Helvetica" panose="020B0604020202020204" pitchFamily="34" charset="0"/>
                      </a:endParaRPr>
                    </a:p>
                  </a:txBody>
                  <a:tcPr marL="85395" marR="85395" anchor="ctr" anchorCtr="1" horzOverflow="overflow">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EAE2C4">
                        <a:alpha val="60000"/>
                      </a:srgbClr>
                    </a:solidFill>
                  </a:tcPr>
                </a:tc>
                <a:extLst>
                  <a:ext uri="{0D108BD9-81ED-4DB2-BD59-A6C34878D82A}">
                    <a16:rowId xmlns:a16="http://schemas.microsoft.com/office/drawing/2014/main" val="81756907"/>
                  </a:ext>
                </a:extLst>
              </a:tr>
            </a:tbl>
          </a:graphicData>
        </a:graphic>
      </p:graphicFrame>
    </p:spTree>
    <p:extLst>
      <p:ext uri="{BB962C8B-B14F-4D97-AF65-F5344CB8AC3E}">
        <p14:creationId xmlns:p14="http://schemas.microsoft.com/office/powerpoint/2010/main" val="2708459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80391" y="151842"/>
            <a:ext cx="7695422"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RCT: CTIBL-Breast Cancer Patients: Effect of Zoledronic Acid on Total Hip and Lumbar Spine BMD</a:t>
            </a:r>
            <a:endParaRPr kumimoji="0" lang="en-US" sz="24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602 PMO with early, hormone receptor-positive BC receiving adjuvant letrozole were randomized to receive upfront or delayed-start zoledronic acid (4 mg intravenously every 6 months) for 5 years.</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Brufsky</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Cancer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2012;118(5):1192-201.</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Content Placeholder 3">
            <a:extLst>
              <a:ext uri="{FF2B5EF4-FFF2-40B4-BE49-F238E27FC236}">
                <a16:creationId xmlns:a16="http://schemas.microsoft.com/office/drawing/2014/main" id="{29EFA85E-4333-4188-BA4C-687445A56D59}"/>
              </a:ext>
            </a:extLst>
          </p:cNvPr>
          <p:cNvSpPr txBox="1">
            <a:spLocks/>
          </p:cNvSpPr>
          <p:nvPr/>
        </p:nvSpPr>
        <p:spPr>
          <a:xfrm>
            <a:off x="167260" y="1535812"/>
            <a:ext cx="8887490" cy="80044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At month 61, the adjusted mean difference in LS 8.9% (95% CI: 7,4-10.5) and total hip 6.7% (95% CI: 5.5-8.0) BMDs between the upfront and delayed groups</a:t>
            </a: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sp>
        <p:nvSpPr>
          <p:cNvPr id="50" name="Rectangle 49">
            <a:extLst>
              <a:ext uri="{FF2B5EF4-FFF2-40B4-BE49-F238E27FC236}">
                <a16:creationId xmlns:a16="http://schemas.microsoft.com/office/drawing/2014/main" id="{7C6148F7-1D13-4986-8ADB-5BDDD91A81AA}"/>
              </a:ext>
            </a:extLst>
          </p:cNvPr>
          <p:cNvSpPr/>
          <p:nvPr/>
        </p:nvSpPr>
        <p:spPr>
          <a:xfrm>
            <a:off x="3607062" y="3189827"/>
            <a:ext cx="628217" cy="1055862"/>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2" name="Rectangle 51">
            <a:extLst>
              <a:ext uri="{FF2B5EF4-FFF2-40B4-BE49-F238E27FC236}">
                <a16:creationId xmlns:a16="http://schemas.microsoft.com/office/drawing/2014/main" id="{F1CFC327-2C0E-4A4B-8CDC-AD606EFA022F}"/>
              </a:ext>
            </a:extLst>
          </p:cNvPr>
          <p:cNvSpPr/>
          <p:nvPr/>
        </p:nvSpPr>
        <p:spPr>
          <a:xfrm>
            <a:off x="5164713" y="3813117"/>
            <a:ext cx="628217" cy="432572"/>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5" name="Rectangle 54">
            <a:extLst>
              <a:ext uri="{FF2B5EF4-FFF2-40B4-BE49-F238E27FC236}">
                <a16:creationId xmlns:a16="http://schemas.microsoft.com/office/drawing/2014/main" id="{2D7B3122-6325-4151-995C-F3284617E5C3}"/>
              </a:ext>
            </a:extLst>
          </p:cNvPr>
          <p:cNvSpPr/>
          <p:nvPr/>
        </p:nvSpPr>
        <p:spPr>
          <a:xfrm>
            <a:off x="4060047" y="4261616"/>
            <a:ext cx="628217" cy="1167637"/>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Rectangle 55">
            <a:extLst>
              <a:ext uri="{FF2B5EF4-FFF2-40B4-BE49-F238E27FC236}">
                <a16:creationId xmlns:a16="http://schemas.microsoft.com/office/drawing/2014/main" id="{7A38D7D5-DD50-4785-8D7E-EBF72B6615F6}"/>
              </a:ext>
            </a:extLst>
          </p:cNvPr>
          <p:cNvSpPr/>
          <p:nvPr/>
        </p:nvSpPr>
        <p:spPr>
          <a:xfrm>
            <a:off x="5669270" y="4261616"/>
            <a:ext cx="628217" cy="1167637"/>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57" name="Straight Connector 56">
            <a:extLst>
              <a:ext uri="{FF2B5EF4-FFF2-40B4-BE49-F238E27FC236}">
                <a16:creationId xmlns:a16="http://schemas.microsoft.com/office/drawing/2014/main" id="{E2AA874A-A5E4-4DF0-9190-34189C228E9E}"/>
              </a:ext>
            </a:extLst>
          </p:cNvPr>
          <p:cNvCxnSpPr>
            <a:cxnSpLocks/>
          </p:cNvCxnSpPr>
          <p:nvPr/>
        </p:nvCxnSpPr>
        <p:spPr>
          <a:xfrm>
            <a:off x="3344934" y="2760985"/>
            <a:ext cx="0" cy="3001264"/>
          </a:xfrm>
          <a:prstGeom prst="line">
            <a:avLst/>
          </a:prstGeom>
          <a:noFill/>
          <a:ln w="19050" cap="flat" cmpd="sng" algn="ctr">
            <a:solidFill>
              <a:sysClr val="windowText" lastClr="000000">
                <a:lumMod val="75000"/>
                <a:lumOff val="25000"/>
              </a:sysClr>
            </a:solidFill>
            <a:prstDash val="solid"/>
          </a:ln>
          <a:effectLst/>
        </p:spPr>
      </p:cxnSp>
      <p:grpSp>
        <p:nvGrpSpPr>
          <p:cNvPr id="58" name="Group 57">
            <a:extLst>
              <a:ext uri="{FF2B5EF4-FFF2-40B4-BE49-F238E27FC236}">
                <a16:creationId xmlns:a16="http://schemas.microsoft.com/office/drawing/2014/main" id="{FCE7E0AB-4C3E-4983-92C5-2A81C5F90AF1}"/>
              </a:ext>
            </a:extLst>
          </p:cNvPr>
          <p:cNvGrpSpPr/>
          <p:nvPr/>
        </p:nvGrpSpPr>
        <p:grpSpPr>
          <a:xfrm>
            <a:off x="2849126" y="3641100"/>
            <a:ext cx="507301" cy="261610"/>
            <a:chOff x="1997456" y="3298195"/>
            <a:chExt cx="507301" cy="261610"/>
          </a:xfrm>
        </p:grpSpPr>
        <p:cxnSp>
          <p:nvCxnSpPr>
            <p:cNvPr id="59" name="Straight Connector 58">
              <a:extLst>
                <a:ext uri="{FF2B5EF4-FFF2-40B4-BE49-F238E27FC236}">
                  <a16:creationId xmlns:a16="http://schemas.microsoft.com/office/drawing/2014/main" id="{DDC14BE0-5831-4B19-99C3-B4B75A310330}"/>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0" name="TextBox 59">
              <a:extLst>
                <a:ext uri="{FF2B5EF4-FFF2-40B4-BE49-F238E27FC236}">
                  <a16:creationId xmlns:a16="http://schemas.microsoft.com/office/drawing/2014/main" id="{E838FB21-168E-4837-B9C4-C9FBCE2707A3}"/>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grpSp>
      <p:grpSp>
        <p:nvGrpSpPr>
          <p:cNvPr id="63" name="Group 62">
            <a:extLst>
              <a:ext uri="{FF2B5EF4-FFF2-40B4-BE49-F238E27FC236}">
                <a16:creationId xmlns:a16="http://schemas.microsoft.com/office/drawing/2014/main" id="{60115532-FF68-49C5-B7F3-2A92D7C9EE44}"/>
              </a:ext>
            </a:extLst>
          </p:cNvPr>
          <p:cNvGrpSpPr/>
          <p:nvPr/>
        </p:nvGrpSpPr>
        <p:grpSpPr>
          <a:xfrm>
            <a:off x="2849126" y="3152418"/>
            <a:ext cx="507301" cy="261610"/>
            <a:chOff x="1997456" y="3298195"/>
            <a:chExt cx="507301" cy="261610"/>
          </a:xfrm>
        </p:grpSpPr>
        <p:cxnSp>
          <p:nvCxnSpPr>
            <p:cNvPr id="64" name="Straight Connector 63">
              <a:extLst>
                <a:ext uri="{FF2B5EF4-FFF2-40B4-BE49-F238E27FC236}">
                  <a16:creationId xmlns:a16="http://schemas.microsoft.com/office/drawing/2014/main" id="{75500971-7EE1-48BA-BCCB-FC0E29204744}"/>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5" name="TextBox 64">
              <a:extLst>
                <a:ext uri="{FF2B5EF4-FFF2-40B4-BE49-F238E27FC236}">
                  <a16:creationId xmlns:a16="http://schemas.microsoft.com/office/drawing/2014/main" id="{113390C9-5C62-4CC3-BB17-8D4AE8072261}"/>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66" name="Group 65">
            <a:extLst>
              <a:ext uri="{FF2B5EF4-FFF2-40B4-BE49-F238E27FC236}">
                <a16:creationId xmlns:a16="http://schemas.microsoft.com/office/drawing/2014/main" id="{952F8F9F-0D38-4E8B-94EE-47E53ACABCDE}"/>
              </a:ext>
            </a:extLst>
          </p:cNvPr>
          <p:cNvGrpSpPr/>
          <p:nvPr/>
        </p:nvGrpSpPr>
        <p:grpSpPr>
          <a:xfrm>
            <a:off x="2849126" y="2680690"/>
            <a:ext cx="507301" cy="261610"/>
            <a:chOff x="1997456" y="3298195"/>
            <a:chExt cx="507301" cy="261610"/>
          </a:xfrm>
        </p:grpSpPr>
        <p:cxnSp>
          <p:nvCxnSpPr>
            <p:cNvPr id="67" name="Straight Connector 66">
              <a:extLst>
                <a:ext uri="{FF2B5EF4-FFF2-40B4-BE49-F238E27FC236}">
                  <a16:creationId xmlns:a16="http://schemas.microsoft.com/office/drawing/2014/main" id="{358D01D1-DDE7-4BE3-98C1-0A36CFC588A2}"/>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8" name="TextBox 67">
              <a:extLst>
                <a:ext uri="{FF2B5EF4-FFF2-40B4-BE49-F238E27FC236}">
                  <a16:creationId xmlns:a16="http://schemas.microsoft.com/office/drawing/2014/main" id="{D8160970-2C8B-4CDA-BC1B-2D1B3B9167C9}"/>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grpSp>
      <p:grpSp>
        <p:nvGrpSpPr>
          <p:cNvPr id="69" name="Group 68">
            <a:extLst>
              <a:ext uri="{FF2B5EF4-FFF2-40B4-BE49-F238E27FC236}">
                <a16:creationId xmlns:a16="http://schemas.microsoft.com/office/drawing/2014/main" id="{130239E3-E70D-4FF1-83C2-96804E684B9C}"/>
              </a:ext>
            </a:extLst>
          </p:cNvPr>
          <p:cNvGrpSpPr/>
          <p:nvPr/>
        </p:nvGrpSpPr>
        <p:grpSpPr>
          <a:xfrm>
            <a:off x="2849126" y="4117096"/>
            <a:ext cx="507301" cy="261610"/>
            <a:chOff x="1997456" y="3298195"/>
            <a:chExt cx="507301" cy="261610"/>
          </a:xfrm>
        </p:grpSpPr>
        <p:cxnSp>
          <p:nvCxnSpPr>
            <p:cNvPr id="70" name="Straight Connector 69">
              <a:extLst>
                <a:ext uri="{FF2B5EF4-FFF2-40B4-BE49-F238E27FC236}">
                  <a16:creationId xmlns:a16="http://schemas.microsoft.com/office/drawing/2014/main" id="{B2FAA42C-12A5-4151-A15A-F656D0156279}"/>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71" name="TextBox 70">
              <a:extLst>
                <a:ext uri="{FF2B5EF4-FFF2-40B4-BE49-F238E27FC236}">
                  <a16:creationId xmlns:a16="http://schemas.microsoft.com/office/drawing/2014/main" id="{CDECDDAF-55D6-43DB-9024-B4759362C9A4}"/>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grpSp>
      <p:grpSp>
        <p:nvGrpSpPr>
          <p:cNvPr id="72" name="Group 71">
            <a:extLst>
              <a:ext uri="{FF2B5EF4-FFF2-40B4-BE49-F238E27FC236}">
                <a16:creationId xmlns:a16="http://schemas.microsoft.com/office/drawing/2014/main" id="{55ECF960-D510-4BFA-902B-F6BD65B42F46}"/>
              </a:ext>
            </a:extLst>
          </p:cNvPr>
          <p:cNvGrpSpPr/>
          <p:nvPr/>
        </p:nvGrpSpPr>
        <p:grpSpPr>
          <a:xfrm>
            <a:off x="2849126" y="4602552"/>
            <a:ext cx="507301" cy="261610"/>
            <a:chOff x="1997456" y="3298195"/>
            <a:chExt cx="507301" cy="261610"/>
          </a:xfrm>
        </p:grpSpPr>
        <p:cxnSp>
          <p:nvCxnSpPr>
            <p:cNvPr id="73" name="Straight Connector 72">
              <a:extLst>
                <a:ext uri="{FF2B5EF4-FFF2-40B4-BE49-F238E27FC236}">
                  <a16:creationId xmlns:a16="http://schemas.microsoft.com/office/drawing/2014/main" id="{4D5F632B-1E45-403A-8196-2215AAE20E43}"/>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74" name="TextBox 73">
              <a:extLst>
                <a:ext uri="{FF2B5EF4-FFF2-40B4-BE49-F238E27FC236}">
                  <a16:creationId xmlns:a16="http://schemas.microsoft.com/office/drawing/2014/main" id="{7F391588-5846-4BB8-A75E-80FFA82071B5}"/>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a:t>
              </a:r>
            </a:p>
          </p:txBody>
        </p:sp>
      </p:grpSp>
      <p:grpSp>
        <p:nvGrpSpPr>
          <p:cNvPr id="75" name="Group 74">
            <a:extLst>
              <a:ext uri="{FF2B5EF4-FFF2-40B4-BE49-F238E27FC236}">
                <a16:creationId xmlns:a16="http://schemas.microsoft.com/office/drawing/2014/main" id="{F32E11C7-3E77-4E3F-85EA-66C5355C2ABE}"/>
              </a:ext>
            </a:extLst>
          </p:cNvPr>
          <p:cNvGrpSpPr/>
          <p:nvPr/>
        </p:nvGrpSpPr>
        <p:grpSpPr>
          <a:xfrm>
            <a:off x="2849126" y="5086403"/>
            <a:ext cx="507301" cy="261610"/>
            <a:chOff x="1997456" y="3298195"/>
            <a:chExt cx="507301" cy="261610"/>
          </a:xfrm>
        </p:grpSpPr>
        <p:cxnSp>
          <p:nvCxnSpPr>
            <p:cNvPr id="76" name="Straight Connector 75">
              <a:extLst>
                <a:ext uri="{FF2B5EF4-FFF2-40B4-BE49-F238E27FC236}">
                  <a16:creationId xmlns:a16="http://schemas.microsoft.com/office/drawing/2014/main" id="{A14F9A88-053F-4030-B237-DA9E77AAA3F1}"/>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77" name="TextBox 76">
              <a:extLst>
                <a:ext uri="{FF2B5EF4-FFF2-40B4-BE49-F238E27FC236}">
                  <a16:creationId xmlns:a16="http://schemas.microsoft.com/office/drawing/2014/main" id="{6408C0F3-8374-4BE4-AF8D-55B1BC1DF5EB}"/>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a:t>
              </a:r>
            </a:p>
          </p:txBody>
        </p:sp>
      </p:grpSp>
      <p:grpSp>
        <p:nvGrpSpPr>
          <p:cNvPr id="78" name="Group 77">
            <a:extLst>
              <a:ext uri="{FF2B5EF4-FFF2-40B4-BE49-F238E27FC236}">
                <a16:creationId xmlns:a16="http://schemas.microsoft.com/office/drawing/2014/main" id="{3C7BFAF4-21E9-410E-AECC-DF1200BF024D}"/>
              </a:ext>
            </a:extLst>
          </p:cNvPr>
          <p:cNvGrpSpPr/>
          <p:nvPr/>
        </p:nvGrpSpPr>
        <p:grpSpPr>
          <a:xfrm>
            <a:off x="2849126" y="5564972"/>
            <a:ext cx="507301" cy="261610"/>
            <a:chOff x="1997456" y="3298195"/>
            <a:chExt cx="507301" cy="261610"/>
          </a:xfrm>
        </p:grpSpPr>
        <p:cxnSp>
          <p:nvCxnSpPr>
            <p:cNvPr id="79" name="Straight Connector 78">
              <a:extLst>
                <a:ext uri="{FF2B5EF4-FFF2-40B4-BE49-F238E27FC236}">
                  <a16:creationId xmlns:a16="http://schemas.microsoft.com/office/drawing/2014/main" id="{7F0E511B-D8FE-46BD-8C1D-7A11C8216EB7}"/>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80" name="TextBox 79">
              <a:extLst>
                <a:ext uri="{FF2B5EF4-FFF2-40B4-BE49-F238E27FC236}">
                  <a16:creationId xmlns:a16="http://schemas.microsoft.com/office/drawing/2014/main" id="{92E04EED-9FD2-4863-986A-7887F31DCA71}"/>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grpSp>
      <p:sp>
        <p:nvSpPr>
          <p:cNvPr id="81" name="TextBox 80">
            <a:extLst>
              <a:ext uri="{FF2B5EF4-FFF2-40B4-BE49-F238E27FC236}">
                <a16:creationId xmlns:a16="http://schemas.microsoft.com/office/drawing/2014/main" id="{72B8AB66-9193-4149-AE94-5CBD7C47D79B}"/>
              </a:ext>
            </a:extLst>
          </p:cNvPr>
          <p:cNvSpPr txBox="1"/>
          <p:nvPr/>
        </p:nvSpPr>
        <p:spPr>
          <a:xfrm rot="16200000">
            <a:off x="1701287" y="4107190"/>
            <a:ext cx="220464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 change (%)</a:t>
            </a:r>
          </a:p>
        </p:txBody>
      </p:sp>
      <p:sp>
        <p:nvSpPr>
          <p:cNvPr id="82" name="TextBox 81">
            <a:extLst>
              <a:ext uri="{FF2B5EF4-FFF2-40B4-BE49-F238E27FC236}">
                <a16:creationId xmlns:a16="http://schemas.microsoft.com/office/drawing/2014/main" id="{7CAE2BD1-C5C5-4BB9-ABCA-F5697B1BF2C9}"/>
              </a:ext>
            </a:extLst>
          </p:cNvPr>
          <p:cNvSpPr txBox="1"/>
          <p:nvPr/>
        </p:nvSpPr>
        <p:spPr>
          <a:xfrm>
            <a:off x="3605441" y="5752121"/>
            <a:ext cx="10828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Lumbar Spine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P&lt;0.0001</a:t>
            </a:r>
          </a:p>
        </p:txBody>
      </p:sp>
      <p:sp>
        <p:nvSpPr>
          <p:cNvPr id="83" name="TextBox 82">
            <a:extLst>
              <a:ext uri="{FF2B5EF4-FFF2-40B4-BE49-F238E27FC236}">
                <a16:creationId xmlns:a16="http://schemas.microsoft.com/office/drawing/2014/main" id="{2B42D253-3E8E-4AD1-87AE-457DB77B77B8}"/>
              </a:ext>
            </a:extLst>
          </p:cNvPr>
          <p:cNvSpPr txBox="1"/>
          <p:nvPr/>
        </p:nvSpPr>
        <p:spPr>
          <a:xfrm>
            <a:off x="5164713" y="5752121"/>
            <a:ext cx="11569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P&lt;0.0001</a:t>
            </a:r>
          </a:p>
        </p:txBody>
      </p:sp>
      <p:sp>
        <p:nvSpPr>
          <p:cNvPr id="84" name="TextBox 83">
            <a:extLst>
              <a:ext uri="{FF2B5EF4-FFF2-40B4-BE49-F238E27FC236}">
                <a16:creationId xmlns:a16="http://schemas.microsoft.com/office/drawing/2014/main" id="{18928F2D-473F-4F16-AF41-702F72FEA088}"/>
              </a:ext>
            </a:extLst>
          </p:cNvPr>
          <p:cNvSpPr txBox="1"/>
          <p:nvPr/>
        </p:nvSpPr>
        <p:spPr>
          <a:xfrm>
            <a:off x="3714230" y="2589960"/>
            <a:ext cx="220464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Immediate</a:t>
            </a:r>
          </a:p>
        </p:txBody>
      </p:sp>
      <p:sp>
        <p:nvSpPr>
          <p:cNvPr id="85" name="TextBox 84">
            <a:extLst>
              <a:ext uri="{FF2B5EF4-FFF2-40B4-BE49-F238E27FC236}">
                <a16:creationId xmlns:a16="http://schemas.microsoft.com/office/drawing/2014/main" id="{117786B4-7F7D-4DC0-9C4A-E25ABB180363}"/>
              </a:ext>
            </a:extLst>
          </p:cNvPr>
          <p:cNvSpPr txBox="1"/>
          <p:nvPr/>
        </p:nvSpPr>
        <p:spPr>
          <a:xfrm>
            <a:off x="3714230" y="2833318"/>
            <a:ext cx="220464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Delayed</a:t>
            </a:r>
          </a:p>
        </p:txBody>
      </p:sp>
      <p:sp>
        <p:nvSpPr>
          <p:cNvPr id="86" name="Rectangle 85">
            <a:extLst>
              <a:ext uri="{FF2B5EF4-FFF2-40B4-BE49-F238E27FC236}">
                <a16:creationId xmlns:a16="http://schemas.microsoft.com/office/drawing/2014/main" id="{23484882-254A-4F72-8EA0-06C67085989E}"/>
              </a:ext>
            </a:extLst>
          </p:cNvPr>
          <p:cNvSpPr/>
          <p:nvPr/>
        </p:nvSpPr>
        <p:spPr>
          <a:xfrm flipH="1">
            <a:off x="3605441" y="2676980"/>
            <a:ext cx="120281" cy="106585"/>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7" name="Rectangle 86">
            <a:extLst>
              <a:ext uri="{FF2B5EF4-FFF2-40B4-BE49-F238E27FC236}">
                <a16:creationId xmlns:a16="http://schemas.microsoft.com/office/drawing/2014/main" id="{49405881-1250-4DC2-A71F-6C6BB918B9B9}"/>
              </a:ext>
            </a:extLst>
          </p:cNvPr>
          <p:cNvSpPr/>
          <p:nvPr/>
        </p:nvSpPr>
        <p:spPr>
          <a:xfrm flipH="1">
            <a:off x="3605441" y="2924326"/>
            <a:ext cx="120281" cy="106585"/>
          </a:xfrm>
          <a:prstGeom prst="rect">
            <a:avLst/>
          </a:prstGeom>
          <a:solidFill>
            <a:srgbClr val="E6CDC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8" name="TextBox 87">
            <a:extLst>
              <a:ext uri="{FF2B5EF4-FFF2-40B4-BE49-F238E27FC236}">
                <a16:creationId xmlns:a16="http://schemas.microsoft.com/office/drawing/2014/main" id="{D4E5E825-AF74-46C7-AFA7-192F5713C30E}"/>
              </a:ext>
            </a:extLst>
          </p:cNvPr>
          <p:cNvSpPr txBox="1"/>
          <p:nvPr/>
        </p:nvSpPr>
        <p:spPr>
          <a:xfrm>
            <a:off x="3618554" y="3602193"/>
            <a:ext cx="59327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4.39</a:t>
            </a:r>
          </a:p>
        </p:txBody>
      </p:sp>
      <p:sp>
        <p:nvSpPr>
          <p:cNvPr id="89" name="TextBox 88">
            <a:extLst>
              <a:ext uri="{FF2B5EF4-FFF2-40B4-BE49-F238E27FC236}">
                <a16:creationId xmlns:a16="http://schemas.microsoft.com/office/drawing/2014/main" id="{C5E94BB8-C2CA-4E3C-9DCE-3BCC5A9B6893}"/>
              </a:ext>
            </a:extLst>
          </p:cNvPr>
          <p:cNvSpPr txBox="1"/>
          <p:nvPr/>
        </p:nvSpPr>
        <p:spPr>
          <a:xfrm>
            <a:off x="5199654" y="3879988"/>
            <a:ext cx="59327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1.89</a:t>
            </a:r>
          </a:p>
        </p:txBody>
      </p:sp>
      <p:sp>
        <p:nvSpPr>
          <p:cNvPr id="90" name="TextBox 89">
            <a:extLst>
              <a:ext uri="{FF2B5EF4-FFF2-40B4-BE49-F238E27FC236}">
                <a16:creationId xmlns:a16="http://schemas.microsoft.com/office/drawing/2014/main" id="{716317CC-9076-4226-A5FB-B888F53C8A20}"/>
              </a:ext>
            </a:extLst>
          </p:cNvPr>
          <p:cNvSpPr txBox="1"/>
          <p:nvPr/>
        </p:nvSpPr>
        <p:spPr>
          <a:xfrm>
            <a:off x="3969389" y="4705873"/>
            <a:ext cx="71887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-4.90</a:t>
            </a:r>
          </a:p>
        </p:txBody>
      </p:sp>
      <p:sp>
        <p:nvSpPr>
          <p:cNvPr id="91" name="TextBox 90">
            <a:extLst>
              <a:ext uri="{FF2B5EF4-FFF2-40B4-BE49-F238E27FC236}">
                <a16:creationId xmlns:a16="http://schemas.microsoft.com/office/drawing/2014/main" id="{4C4C1C20-2F3A-47D8-B03D-30114EF87084}"/>
              </a:ext>
            </a:extLst>
          </p:cNvPr>
          <p:cNvSpPr txBox="1"/>
          <p:nvPr/>
        </p:nvSpPr>
        <p:spPr>
          <a:xfrm>
            <a:off x="5566013" y="4493220"/>
            <a:ext cx="71887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-3.52</a:t>
            </a:r>
          </a:p>
        </p:txBody>
      </p:sp>
      <p:cxnSp>
        <p:nvCxnSpPr>
          <p:cNvPr id="92" name="Straight Connector 91">
            <a:extLst>
              <a:ext uri="{FF2B5EF4-FFF2-40B4-BE49-F238E27FC236}">
                <a16:creationId xmlns:a16="http://schemas.microsoft.com/office/drawing/2014/main" id="{1A822D04-52F3-4A81-BBA1-A8C680323E0B}"/>
              </a:ext>
            </a:extLst>
          </p:cNvPr>
          <p:cNvCxnSpPr/>
          <p:nvPr/>
        </p:nvCxnSpPr>
        <p:spPr>
          <a:xfrm>
            <a:off x="3277878" y="4250441"/>
            <a:ext cx="3206496" cy="0"/>
          </a:xfrm>
          <a:prstGeom prst="line">
            <a:avLst/>
          </a:prstGeom>
          <a:noFill/>
          <a:ln w="19050" cap="flat" cmpd="sng" algn="ctr">
            <a:solidFill>
              <a:sysClr val="windowText" lastClr="000000">
                <a:lumMod val="75000"/>
                <a:lumOff val="25000"/>
              </a:sysClr>
            </a:solidFill>
            <a:prstDash val="solid"/>
          </a:ln>
          <a:effectLst/>
        </p:spPr>
      </p:cxnSp>
    </p:spTree>
    <p:extLst>
      <p:ext uri="{BB962C8B-B14F-4D97-AF65-F5344CB8AC3E}">
        <p14:creationId xmlns:p14="http://schemas.microsoft.com/office/powerpoint/2010/main" val="631158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80391" y="151842"/>
            <a:ext cx="7695422" cy="95410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Phase 3: </a:t>
            </a:r>
            <a:r>
              <a:rPr kumimoji="0" lang="en-US" sz="2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CTIBL-Breast Cancer Patients: Effect of Denosumab on Total Hip and Lumbar Spine BMD</a:t>
            </a:r>
            <a:endParaRPr kumimoji="0" lang="en-US" sz="24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 &lt; 0.0001 vs placebo. CI = confidence interval.</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Ellis GK,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Clin Oncol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2008;26:4875-4882.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4" name="Text Box 4">
            <a:extLst>
              <a:ext uri="{FF2B5EF4-FFF2-40B4-BE49-F238E27FC236}">
                <a16:creationId xmlns:a16="http://schemas.microsoft.com/office/drawing/2014/main" id="{F3BE5BF9-6F9A-4FF6-A90B-DD8D32E26EF2}"/>
              </a:ext>
            </a:extLst>
          </p:cNvPr>
          <p:cNvSpPr txBox="1">
            <a:spLocks noChangeArrowheads="1"/>
          </p:cNvSpPr>
          <p:nvPr/>
        </p:nvSpPr>
        <p:spPr bwMode="auto">
          <a:xfrm>
            <a:off x="2106983" y="5258035"/>
            <a:ext cx="668773" cy="307777"/>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Months</a:t>
            </a:r>
          </a:p>
        </p:txBody>
      </p:sp>
      <p:sp>
        <p:nvSpPr>
          <p:cNvPr id="295" name="Text Box 5">
            <a:extLst>
              <a:ext uri="{FF2B5EF4-FFF2-40B4-BE49-F238E27FC236}">
                <a16:creationId xmlns:a16="http://schemas.microsoft.com/office/drawing/2014/main" id="{9E017F7D-E7B0-4A0F-ACF2-5C1F19A6A368}"/>
              </a:ext>
            </a:extLst>
          </p:cNvPr>
          <p:cNvSpPr txBox="1">
            <a:spLocks noChangeArrowheads="1"/>
          </p:cNvSpPr>
          <p:nvPr/>
        </p:nvSpPr>
        <p:spPr bwMode="auto">
          <a:xfrm rot="16200000">
            <a:off x="-1304395" y="3485592"/>
            <a:ext cx="3242790" cy="461665"/>
          </a:xfrm>
          <a:prstGeom prst="rect">
            <a:avLst/>
          </a:prstGeom>
          <a:noFill/>
          <a:ln w="19050"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 Change from baseline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 (</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sym typeface="Symbol" pitchFamily="18" charset="2"/>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rPr>
              <a:t> 95% CI %) </a:t>
            </a:r>
          </a:p>
        </p:txBody>
      </p:sp>
      <p:sp>
        <p:nvSpPr>
          <p:cNvPr id="296" name="Line 8">
            <a:extLst>
              <a:ext uri="{FF2B5EF4-FFF2-40B4-BE49-F238E27FC236}">
                <a16:creationId xmlns:a16="http://schemas.microsoft.com/office/drawing/2014/main" id="{77763D9B-10EE-4176-966C-46AD8CF54877}"/>
              </a:ext>
            </a:extLst>
          </p:cNvPr>
          <p:cNvSpPr>
            <a:spLocks noChangeShapeType="1"/>
          </p:cNvSpPr>
          <p:nvPr/>
        </p:nvSpPr>
        <p:spPr bwMode="auto">
          <a:xfrm>
            <a:off x="785591" y="4398797"/>
            <a:ext cx="3534293" cy="0"/>
          </a:xfrm>
          <a:prstGeom prst="line">
            <a:avLst/>
          </a:prstGeom>
          <a:noFill/>
          <a:ln w="19050">
            <a:solidFill>
              <a:sysClr val="windowText" lastClr="000000">
                <a:lumMod val="50000"/>
              </a:sysClr>
            </a:solidFill>
            <a:prstDash val="sysDot"/>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297" name="Group 16">
            <a:extLst>
              <a:ext uri="{FF2B5EF4-FFF2-40B4-BE49-F238E27FC236}">
                <a16:creationId xmlns:a16="http://schemas.microsoft.com/office/drawing/2014/main" id="{D36BA91C-1AA3-4669-8451-D7052AD86C46}"/>
              </a:ext>
            </a:extLst>
          </p:cNvPr>
          <p:cNvGrpSpPr>
            <a:grpSpLocks/>
          </p:cNvGrpSpPr>
          <p:nvPr/>
        </p:nvGrpSpPr>
        <p:grpSpPr bwMode="auto">
          <a:xfrm>
            <a:off x="714389" y="2429688"/>
            <a:ext cx="73511" cy="2460145"/>
            <a:chOff x="170" y="1284"/>
            <a:chExt cx="31" cy="1984"/>
          </a:xfrm>
        </p:grpSpPr>
        <p:sp>
          <p:nvSpPr>
            <p:cNvPr id="298" name="Line 17">
              <a:extLst>
                <a:ext uri="{FF2B5EF4-FFF2-40B4-BE49-F238E27FC236}">
                  <a16:creationId xmlns:a16="http://schemas.microsoft.com/office/drawing/2014/main" id="{540D64B8-CDD1-449A-97CE-BE13A50CB211}"/>
                </a:ext>
              </a:extLst>
            </p:cNvPr>
            <p:cNvSpPr>
              <a:spLocks noChangeShapeType="1"/>
            </p:cNvSpPr>
            <p:nvPr/>
          </p:nvSpPr>
          <p:spPr bwMode="auto">
            <a:xfrm>
              <a:off x="200" y="1284"/>
              <a:ext cx="0" cy="1984"/>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299" name="Line 19">
              <a:extLst>
                <a:ext uri="{FF2B5EF4-FFF2-40B4-BE49-F238E27FC236}">
                  <a16:creationId xmlns:a16="http://schemas.microsoft.com/office/drawing/2014/main" id="{D7D80E2D-3E3D-4D72-B8DF-1C1243BB1A6F}"/>
                </a:ext>
              </a:extLst>
            </p:cNvPr>
            <p:cNvSpPr>
              <a:spLocks noChangeShapeType="1"/>
            </p:cNvSpPr>
            <p:nvPr/>
          </p:nvSpPr>
          <p:spPr bwMode="auto">
            <a:xfrm>
              <a:off x="172" y="3266"/>
              <a:ext cx="28"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0" name="Line 20">
              <a:extLst>
                <a:ext uri="{FF2B5EF4-FFF2-40B4-BE49-F238E27FC236}">
                  <a16:creationId xmlns:a16="http://schemas.microsoft.com/office/drawing/2014/main" id="{71780FE3-F116-47F7-B057-AAF4F819F623}"/>
                </a:ext>
              </a:extLst>
            </p:cNvPr>
            <p:cNvSpPr>
              <a:spLocks noChangeShapeType="1"/>
            </p:cNvSpPr>
            <p:nvPr/>
          </p:nvSpPr>
          <p:spPr bwMode="auto">
            <a:xfrm>
              <a:off x="172" y="3067"/>
              <a:ext cx="29" cy="1"/>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1" name="Line 21">
              <a:extLst>
                <a:ext uri="{FF2B5EF4-FFF2-40B4-BE49-F238E27FC236}">
                  <a16:creationId xmlns:a16="http://schemas.microsoft.com/office/drawing/2014/main" id="{40C0A0CA-62BE-4CFF-873D-6498255B6BD8}"/>
                </a:ext>
              </a:extLst>
            </p:cNvPr>
            <p:cNvSpPr>
              <a:spLocks noChangeShapeType="1"/>
            </p:cNvSpPr>
            <p:nvPr/>
          </p:nvSpPr>
          <p:spPr bwMode="auto">
            <a:xfrm>
              <a:off x="172" y="2873"/>
              <a:ext cx="29" cy="1"/>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2" name="Line 22">
              <a:extLst>
                <a:ext uri="{FF2B5EF4-FFF2-40B4-BE49-F238E27FC236}">
                  <a16:creationId xmlns:a16="http://schemas.microsoft.com/office/drawing/2014/main" id="{9529F736-4158-4C27-8AA5-FF95C536D593}"/>
                </a:ext>
              </a:extLst>
            </p:cNvPr>
            <p:cNvSpPr>
              <a:spLocks noChangeShapeType="1"/>
            </p:cNvSpPr>
            <p:nvPr/>
          </p:nvSpPr>
          <p:spPr bwMode="auto">
            <a:xfrm>
              <a:off x="172" y="2674"/>
              <a:ext cx="29"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3" name="Line 23">
              <a:extLst>
                <a:ext uri="{FF2B5EF4-FFF2-40B4-BE49-F238E27FC236}">
                  <a16:creationId xmlns:a16="http://schemas.microsoft.com/office/drawing/2014/main" id="{CCEB81FC-6181-495D-A6B4-C78879AC9A70}"/>
                </a:ext>
              </a:extLst>
            </p:cNvPr>
            <p:cNvSpPr>
              <a:spLocks noChangeShapeType="1"/>
            </p:cNvSpPr>
            <p:nvPr/>
          </p:nvSpPr>
          <p:spPr bwMode="auto">
            <a:xfrm>
              <a:off x="170" y="2475"/>
              <a:ext cx="31"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4" name="Line 24">
              <a:extLst>
                <a:ext uri="{FF2B5EF4-FFF2-40B4-BE49-F238E27FC236}">
                  <a16:creationId xmlns:a16="http://schemas.microsoft.com/office/drawing/2014/main" id="{785A7DA5-A795-4F85-8FCB-B745F6605A13}"/>
                </a:ext>
              </a:extLst>
            </p:cNvPr>
            <p:cNvSpPr>
              <a:spLocks noChangeShapeType="1"/>
            </p:cNvSpPr>
            <p:nvPr/>
          </p:nvSpPr>
          <p:spPr bwMode="auto">
            <a:xfrm>
              <a:off x="170" y="2277"/>
              <a:ext cx="31"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5" name="Line 25">
              <a:extLst>
                <a:ext uri="{FF2B5EF4-FFF2-40B4-BE49-F238E27FC236}">
                  <a16:creationId xmlns:a16="http://schemas.microsoft.com/office/drawing/2014/main" id="{651EF74F-E36C-4AB6-987B-45BDCA609497}"/>
                </a:ext>
              </a:extLst>
            </p:cNvPr>
            <p:cNvSpPr>
              <a:spLocks noChangeShapeType="1"/>
            </p:cNvSpPr>
            <p:nvPr/>
          </p:nvSpPr>
          <p:spPr bwMode="auto">
            <a:xfrm>
              <a:off x="172" y="2076"/>
              <a:ext cx="29" cy="1"/>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6" name="Line 26">
              <a:extLst>
                <a:ext uri="{FF2B5EF4-FFF2-40B4-BE49-F238E27FC236}">
                  <a16:creationId xmlns:a16="http://schemas.microsoft.com/office/drawing/2014/main" id="{6063EECC-C1F9-4ABF-AAA2-0419C1C9F756}"/>
                </a:ext>
              </a:extLst>
            </p:cNvPr>
            <p:cNvSpPr>
              <a:spLocks noChangeShapeType="1"/>
            </p:cNvSpPr>
            <p:nvPr/>
          </p:nvSpPr>
          <p:spPr bwMode="auto">
            <a:xfrm>
              <a:off x="172" y="1877"/>
              <a:ext cx="29" cy="1"/>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7" name="Line 27">
              <a:extLst>
                <a:ext uri="{FF2B5EF4-FFF2-40B4-BE49-F238E27FC236}">
                  <a16:creationId xmlns:a16="http://schemas.microsoft.com/office/drawing/2014/main" id="{A4B5B1B2-3976-4CF5-A13E-686D42386E27}"/>
                </a:ext>
              </a:extLst>
            </p:cNvPr>
            <p:cNvSpPr>
              <a:spLocks noChangeShapeType="1"/>
            </p:cNvSpPr>
            <p:nvPr/>
          </p:nvSpPr>
          <p:spPr bwMode="auto">
            <a:xfrm>
              <a:off x="172" y="1683"/>
              <a:ext cx="29" cy="1"/>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8" name="Line 28">
              <a:extLst>
                <a:ext uri="{FF2B5EF4-FFF2-40B4-BE49-F238E27FC236}">
                  <a16:creationId xmlns:a16="http://schemas.microsoft.com/office/drawing/2014/main" id="{00F4E196-B524-49F7-B99B-6656080E87FA}"/>
                </a:ext>
              </a:extLst>
            </p:cNvPr>
            <p:cNvSpPr>
              <a:spLocks noChangeShapeType="1"/>
            </p:cNvSpPr>
            <p:nvPr/>
          </p:nvSpPr>
          <p:spPr bwMode="auto">
            <a:xfrm>
              <a:off x="172" y="1484"/>
              <a:ext cx="29"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09" name="Line 29">
              <a:extLst>
                <a:ext uri="{FF2B5EF4-FFF2-40B4-BE49-F238E27FC236}">
                  <a16:creationId xmlns:a16="http://schemas.microsoft.com/office/drawing/2014/main" id="{104E5E79-A5D3-4F29-BE04-C083C1766C2E}"/>
                </a:ext>
              </a:extLst>
            </p:cNvPr>
            <p:cNvSpPr>
              <a:spLocks noChangeShapeType="1"/>
            </p:cNvSpPr>
            <p:nvPr/>
          </p:nvSpPr>
          <p:spPr bwMode="auto">
            <a:xfrm>
              <a:off x="172" y="1285"/>
              <a:ext cx="29"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sp>
        <p:nvSpPr>
          <p:cNvPr id="310" name="Freeform 30">
            <a:extLst>
              <a:ext uri="{FF2B5EF4-FFF2-40B4-BE49-F238E27FC236}">
                <a16:creationId xmlns:a16="http://schemas.microsoft.com/office/drawing/2014/main" id="{9709B7AD-AAC7-40CB-A573-C2E1AF907F57}"/>
              </a:ext>
            </a:extLst>
          </p:cNvPr>
          <p:cNvSpPr>
            <a:spLocks/>
          </p:cNvSpPr>
          <p:nvPr/>
        </p:nvSpPr>
        <p:spPr bwMode="auto">
          <a:xfrm>
            <a:off x="828842" y="4400038"/>
            <a:ext cx="3236648" cy="339758"/>
          </a:xfrm>
          <a:custGeom>
            <a:avLst/>
            <a:gdLst/>
            <a:ahLst/>
            <a:cxnLst>
              <a:cxn ang="0">
                <a:pos x="0" y="0"/>
              </a:cxn>
              <a:cxn ang="0">
                <a:pos x="28" y="7"/>
              </a:cxn>
              <a:cxn ang="0">
                <a:pos x="83" y="7"/>
              </a:cxn>
              <a:cxn ang="0">
                <a:pos x="166" y="22"/>
              </a:cxn>
              <a:cxn ang="0">
                <a:pos x="332" y="25"/>
              </a:cxn>
              <a:cxn ang="0">
                <a:pos x="665" y="51"/>
              </a:cxn>
            </a:cxnLst>
            <a:rect l="0" t="0" r="r" b="b"/>
            <a:pathLst>
              <a:path w="665" h="51">
                <a:moveTo>
                  <a:pt x="0" y="0"/>
                </a:moveTo>
                <a:lnTo>
                  <a:pt x="28" y="7"/>
                </a:lnTo>
                <a:lnTo>
                  <a:pt x="83" y="7"/>
                </a:lnTo>
                <a:lnTo>
                  <a:pt x="166" y="22"/>
                </a:lnTo>
                <a:lnTo>
                  <a:pt x="332" y="25"/>
                </a:lnTo>
                <a:lnTo>
                  <a:pt x="665" y="51"/>
                </a:lnTo>
              </a:path>
            </a:pathLst>
          </a:custGeom>
          <a:noFill/>
          <a:ln w="38100" cmpd="sng">
            <a:solidFill>
              <a:schemeClr val="bg1">
                <a:lumMod val="75000"/>
              </a:schemeClr>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11" name="Freeform 31">
            <a:extLst>
              <a:ext uri="{FF2B5EF4-FFF2-40B4-BE49-F238E27FC236}">
                <a16:creationId xmlns:a16="http://schemas.microsoft.com/office/drawing/2014/main" id="{3ADB5487-45F9-456C-9B8B-E09CE8949D5F}"/>
              </a:ext>
            </a:extLst>
          </p:cNvPr>
          <p:cNvSpPr>
            <a:spLocks/>
          </p:cNvSpPr>
          <p:nvPr/>
        </p:nvSpPr>
        <p:spPr bwMode="auto">
          <a:xfrm>
            <a:off x="837365" y="2871125"/>
            <a:ext cx="3228124" cy="1531380"/>
          </a:xfrm>
          <a:custGeom>
            <a:avLst/>
            <a:gdLst/>
            <a:ahLst/>
            <a:cxnLst>
              <a:cxn ang="0">
                <a:pos x="0" y="229"/>
              </a:cxn>
              <a:cxn ang="0">
                <a:pos x="28" y="173"/>
              </a:cxn>
              <a:cxn ang="0">
                <a:pos x="83" y="125"/>
              </a:cxn>
              <a:cxn ang="0">
                <a:pos x="166" y="92"/>
              </a:cxn>
              <a:cxn ang="0">
                <a:pos x="332" y="52"/>
              </a:cxn>
              <a:cxn ang="0">
                <a:pos x="665" y="0"/>
              </a:cxn>
            </a:cxnLst>
            <a:rect l="0" t="0" r="r" b="b"/>
            <a:pathLst>
              <a:path w="665" h="229">
                <a:moveTo>
                  <a:pt x="0" y="229"/>
                </a:moveTo>
                <a:lnTo>
                  <a:pt x="28" y="173"/>
                </a:lnTo>
                <a:lnTo>
                  <a:pt x="83" y="125"/>
                </a:lnTo>
                <a:lnTo>
                  <a:pt x="166" y="92"/>
                </a:lnTo>
                <a:lnTo>
                  <a:pt x="332" y="52"/>
                </a:lnTo>
                <a:lnTo>
                  <a:pt x="665" y="0"/>
                </a:lnTo>
              </a:path>
            </a:pathLst>
          </a:custGeom>
          <a:noFill/>
          <a:ln w="38100" cmpd="sng">
            <a:solidFill>
              <a:srgbClr val="D5C485"/>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312" name="Group 32">
            <a:extLst>
              <a:ext uri="{FF2B5EF4-FFF2-40B4-BE49-F238E27FC236}">
                <a16:creationId xmlns:a16="http://schemas.microsoft.com/office/drawing/2014/main" id="{A63396D8-7C79-44A9-B017-88B71618144F}"/>
              </a:ext>
            </a:extLst>
          </p:cNvPr>
          <p:cNvGrpSpPr>
            <a:grpSpLocks/>
          </p:cNvGrpSpPr>
          <p:nvPr/>
        </p:nvGrpSpPr>
        <p:grpSpPr bwMode="auto">
          <a:xfrm>
            <a:off x="428528" y="2309488"/>
            <a:ext cx="325863" cy="2707856"/>
            <a:chOff x="660" y="1223"/>
            <a:chExt cx="383" cy="2521"/>
          </a:xfrm>
        </p:grpSpPr>
        <p:sp>
          <p:nvSpPr>
            <p:cNvPr id="313" name="Text Box 33">
              <a:extLst>
                <a:ext uri="{FF2B5EF4-FFF2-40B4-BE49-F238E27FC236}">
                  <a16:creationId xmlns:a16="http://schemas.microsoft.com/office/drawing/2014/main" id="{6772F5AC-DF39-4622-8B87-0486E0D7AEB0}"/>
                </a:ext>
              </a:extLst>
            </p:cNvPr>
            <p:cNvSpPr txBox="1">
              <a:spLocks noChangeArrowheads="1"/>
            </p:cNvSpPr>
            <p:nvPr/>
          </p:nvSpPr>
          <p:spPr bwMode="auto">
            <a:xfrm>
              <a:off x="728" y="1223"/>
              <a:ext cx="300"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8</a:t>
              </a:r>
            </a:p>
          </p:txBody>
        </p:sp>
        <p:sp>
          <p:nvSpPr>
            <p:cNvPr id="314" name="Text Box 34">
              <a:extLst>
                <a:ext uri="{FF2B5EF4-FFF2-40B4-BE49-F238E27FC236}">
                  <a16:creationId xmlns:a16="http://schemas.microsoft.com/office/drawing/2014/main" id="{A237A3AF-A7E3-4082-BABE-1DB79DB39DE4}"/>
                </a:ext>
              </a:extLst>
            </p:cNvPr>
            <p:cNvSpPr txBox="1">
              <a:spLocks noChangeArrowheads="1"/>
            </p:cNvSpPr>
            <p:nvPr/>
          </p:nvSpPr>
          <p:spPr bwMode="auto">
            <a:xfrm>
              <a:off x="728" y="1669"/>
              <a:ext cx="300"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6</a:t>
              </a:r>
            </a:p>
          </p:txBody>
        </p:sp>
        <p:sp>
          <p:nvSpPr>
            <p:cNvPr id="315" name="Text Box 35">
              <a:extLst>
                <a:ext uri="{FF2B5EF4-FFF2-40B4-BE49-F238E27FC236}">
                  <a16:creationId xmlns:a16="http://schemas.microsoft.com/office/drawing/2014/main" id="{6CA8C8FB-758E-47E0-A270-DCE098E26BB8}"/>
                </a:ext>
              </a:extLst>
            </p:cNvPr>
            <p:cNvSpPr txBox="1">
              <a:spLocks noChangeArrowheads="1"/>
            </p:cNvSpPr>
            <p:nvPr/>
          </p:nvSpPr>
          <p:spPr bwMode="auto">
            <a:xfrm>
              <a:off x="728" y="2119"/>
              <a:ext cx="300"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4</a:t>
              </a:r>
            </a:p>
          </p:txBody>
        </p:sp>
        <p:sp>
          <p:nvSpPr>
            <p:cNvPr id="316" name="Text Box 36">
              <a:extLst>
                <a:ext uri="{FF2B5EF4-FFF2-40B4-BE49-F238E27FC236}">
                  <a16:creationId xmlns:a16="http://schemas.microsoft.com/office/drawing/2014/main" id="{1DFBC689-3C67-43FA-BDEF-25DB8ACECF37}"/>
                </a:ext>
              </a:extLst>
            </p:cNvPr>
            <p:cNvSpPr txBox="1">
              <a:spLocks noChangeArrowheads="1"/>
            </p:cNvSpPr>
            <p:nvPr/>
          </p:nvSpPr>
          <p:spPr bwMode="auto">
            <a:xfrm>
              <a:off x="728" y="2580"/>
              <a:ext cx="300"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a:t>
              </a:r>
            </a:p>
          </p:txBody>
        </p:sp>
        <p:sp>
          <p:nvSpPr>
            <p:cNvPr id="317" name="Text Box 37">
              <a:extLst>
                <a:ext uri="{FF2B5EF4-FFF2-40B4-BE49-F238E27FC236}">
                  <a16:creationId xmlns:a16="http://schemas.microsoft.com/office/drawing/2014/main" id="{83DB0598-7133-4D58-85B5-7EC97463E020}"/>
                </a:ext>
              </a:extLst>
            </p:cNvPr>
            <p:cNvSpPr txBox="1">
              <a:spLocks noChangeArrowheads="1"/>
            </p:cNvSpPr>
            <p:nvPr/>
          </p:nvSpPr>
          <p:spPr bwMode="auto">
            <a:xfrm>
              <a:off x="728" y="3047"/>
              <a:ext cx="300"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0</a:t>
              </a:r>
            </a:p>
          </p:txBody>
        </p:sp>
        <p:sp>
          <p:nvSpPr>
            <p:cNvPr id="318" name="Text Box 38">
              <a:extLst>
                <a:ext uri="{FF2B5EF4-FFF2-40B4-BE49-F238E27FC236}">
                  <a16:creationId xmlns:a16="http://schemas.microsoft.com/office/drawing/2014/main" id="{CB6A00B7-506D-4738-A0C2-0DA03807DCAD}"/>
                </a:ext>
              </a:extLst>
            </p:cNvPr>
            <p:cNvSpPr txBox="1">
              <a:spLocks noChangeArrowheads="1"/>
            </p:cNvSpPr>
            <p:nvPr/>
          </p:nvSpPr>
          <p:spPr bwMode="auto">
            <a:xfrm>
              <a:off x="660" y="3486"/>
              <a:ext cx="383" cy="25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a:t>
              </a:r>
            </a:p>
          </p:txBody>
        </p:sp>
      </p:grpSp>
      <p:sp>
        <p:nvSpPr>
          <p:cNvPr id="319" name="Text Box 56">
            <a:extLst>
              <a:ext uri="{FF2B5EF4-FFF2-40B4-BE49-F238E27FC236}">
                <a16:creationId xmlns:a16="http://schemas.microsoft.com/office/drawing/2014/main" id="{44B35B3C-075F-4079-B703-64EA71E2102B}"/>
              </a:ext>
            </a:extLst>
          </p:cNvPr>
          <p:cNvSpPr txBox="1">
            <a:spLocks noChangeArrowheads="1"/>
          </p:cNvSpPr>
          <p:nvPr/>
        </p:nvSpPr>
        <p:spPr bwMode="auto">
          <a:xfrm>
            <a:off x="1721191" y="3441841"/>
            <a:ext cx="1133644" cy="600163"/>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5.5% difference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at Month 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(Primary endpoint)</a:t>
            </a:r>
          </a:p>
        </p:txBody>
      </p:sp>
      <p:sp>
        <p:nvSpPr>
          <p:cNvPr id="320" name="Text Box 64">
            <a:extLst>
              <a:ext uri="{FF2B5EF4-FFF2-40B4-BE49-F238E27FC236}">
                <a16:creationId xmlns:a16="http://schemas.microsoft.com/office/drawing/2014/main" id="{3B6DA444-AC6F-49FE-AD52-354671AB4B37}"/>
              </a:ext>
            </a:extLst>
          </p:cNvPr>
          <p:cNvSpPr txBox="1">
            <a:spLocks noChangeArrowheads="1"/>
          </p:cNvSpPr>
          <p:nvPr/>
        </p:nvSpPr>
        <p:spPr bwMode="auto">
          <a:xfrm>
            <a:off x="3123598" y="3441841"/>
            <a:ext cx="1319592" cy="600163"/>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7.6% difference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at Month 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(Exploratory endpoint)</a:t>
            </a:r>
          </a:p>
        </p:txBody>
      </p:sp>
      <p:grpSp>
        <p:nvGrpSpPr>
          <p:cNvPr id="321" name="Group 320">
            <a:extLst>
              <a:ext uri="{FF2B5EF4-FFF2-40B4-BE49-F238E27FC236}">
                <a16:creationId xmlns:a16="http://schemas.microsoft.com/office/drawing/2014/main" id="{68845602-11F4-4DCE-AE02-ACB95A2180E0}"/>
              </a:ext>
            </a:extLst>
          </p:cNvPr>
          <p:cNvGrpSpPr/>
          <p:nvPr/>
        </p:nvGrpSpPr>
        <p:grpSpPr>
          <a:xfrm>
            <a:off x="2431614" y="4469425"/>
            <a:ext cx="39645" cy="249983"/>
            <a:chOff x="4631261" y="4799753"/>
            <a:chExt cx="73972" cy="383110"/>
          </a:xfrm>
        </p:grpSpPr>
        <p:sp>
          <p:nvSpPr>
            <p:cNvPr id="322" name="Line 74">
              <a:extLst>
                <a:ext uri="{FF2B5EF4-FFF2-40B4-BE49-F238E27FC236}">
                  <a16:creationId xmlns:a16="http://schemas.microsoft.com/office/drawing/2014/main" id="{976C499D-C153-4F61-8876-4F606F925A82}"/>
                </a:ext>
              </a:extLst>
            </p:cNvPr>
            <p:cNvSpPr>
              <a:spLocks noChangeShapeType="1"/>
            </p:cNvSpPr>
            <p:nvPr/>
          </p:nvSpPr>
          <p:spPr bwMode="auto">
            <a:xfrm>
              <a:off x="4632325" y="4799753"/>
              <a:ext cx="72908" cy="0"/>
            </a:xfrm>
            <a:prstGeom prst="line">
              <a:avLst/>
            </a:prstGeom>
            <a:no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23" name="Line 84">
              <a:extLst>
                <a:ext uri="{FF2B5EF4-FFF2-40B4-BE49-F238E27FC236}">
                  <a16:creationId xmlns:a16="http://schemas.microsoft.com/office/drawing/2014/main" id="{9ED73198-BA00-47DC-A89D-65BC372EA945}"/>
                </a:ext>
              </a:extLst>
            </p:cNvPr>
            <p:cNvSpPr>
              <a:spLocks noChangeShapeType="1"/>
            </p:cNvSpPr>
            <p:nvPr/>
          </p:nvSpPr>
          <p:spPr bwMode="auto">
            <a:xfrm>
              <a:off x="4665663" y="4803190"/>
              <a:ext cx="0" cy="376236"/>
            </a:xfrm>
            <a:prstGeom prst="line">
              <a:avLst/>
            </a:prstGeom>
            <a:solidFill>
              <a:sysClr val="windowText" lastClr="000000">
                <a:lumMod val="50000"/>
                <a:lumOff val="50000"/>
              </a:sysClr>
            </a:solid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24" name="Line 85">
              <a:extLst>
                <a:ext uri="{FF2B5EF4-FFF2-40B4-BE49-F238E27FC236}">
                  <a16:creationId xmlns:a16="http://schemas.microsoft.com/office/drawing/2014/main" id="{B453ED53-96EE-42DF-A9D2-3B2958E27BB5}"/>
                </a:ext>
              </a:extLst>
            </p:cNvPr>
            <p:cNvSpPr>
              <a:spLocks noChangeShapeType="1"/>
            </p:cNvSpPr>
            <p:nvPr/>
          </p:nvSpPr>
          <p:spPr bwMode="auto">
            <a:xfrm>
              <a:off x="4631261" y="5182863"/>
              <a:ext cx="69850" cy="0"/>
            </a:xfrm>
            <a:prstGeom prst="line">
              <a:avLst/>
            </a:prstGeom>
            <a:solidFill>
              <a:sysClr val="windowText" lastClr="000000">
                <a:lumMod val="50000"/>
                <a:lumOff val="50000"/>
              </a:sysClr>
            </a:solid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25" name="Group 324">
            <a:extLst>
              <a:ext uri="{FF2B5EF4-FFF2-40B4-BE49-F238E27FC236}">
                <a16:creationId xmlns:a16="http://schemas.microsoft.com/office/drawing/2014/main" id="{FFAC6A19-C8E1-4FE4-9EF0-C62AAA32FABE}"/>
              </a:ext>
            </a:extLst>
          </p:cNvPr>
          <p:cNvGrpSpPr/>
          <p:nvPr/>
        </p:nvGrpSpPr>
        <p:grpSpPr>
          <a:xfrm>
            <a:off x="2435017" y="3088520"/>
            <a:ext cx="34033" cy="266628"/>
            <a:chOff x="4675952" y="3095283"/>
            <a:chExt cx="63500" cy="341350"/>
          </a:xfrm>
          <a:solidFill>
            <a:srgbClr val="D5C485"/>
          </a:solidFill>
        </p:grpSpPr>
        <p:sp>
          <p:nvSpPr>
            <p:cNvPr id="326" name="Line 104">
              <a:extLst>
                <a:ext uri="{FF2B5EF4-FFF2-40B4-BE49-F238E27FC236}">
                  <a16:creationId xmlns:a16="http://schemas.microsoft.com/office/drawing/2014/main" id="{8014B792-DEFD-4E90-A87A-51444C62C816}"/>
                </a:ext>
              </a:extLst>
            </p:cNvPr>
            <p:cNvSpPr>
              <a:spLocks noChangeShapeType="1"/>
            </p:cNvSpPr>
            <p:nvPr/>
          </p:nvSpPr>
          <p:spPr bwMode="auto">
            <a:xfrm>
              <a:off x="4675952" y="3095283"/>
              <a:ext cx="62161"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27" name="Line 113">
              <a:extLst>
                <a:ext uri="{FF2B5EF4-FFF2-40B4-BE49-F238E27FC236}">
                  <a16:creationId xmlns:a16="http://schemas.microsoft.com/office/drawing/2014/main" id="{160B063A-5CCE-4FEE-9CA0-298454541A66}"/>
                </a:ext>
              </a:extLst>
            </p:cNvPr>
            <p:cNvSpPr>
              <a:spLocks noChangeShapeType="1"/>
            </p:cNvSpPr>
            <p:nvPr/>
          </p:nvSpPr>
          <p:spPr bwMode="auto">
            <a:xfrm>
              <a:off x="4707702" y="3096077"/>
              <a:ext cx="0" cy="333499"/>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28" name="Line 114">
              <a:extLst>
                <a:ext uri="{FF2B5EF4-FFF2-40B4-BE49-F238E27FC236}">
                  <a16:creationId xmlns:a16="http://schemas.microsoft.com/office/drawing/2014/main" id="{E6F66158-4E6D-4BEC-9608-7C1789464741}"/>
                </a:ext>
              </a:extLst>
            </p:cNvPr>
            <p:cNvSpPr>
              <a:spLocks noChangeShapeType="1"/>
            </p:cNvSpPr>
            <p:nvPr/>
          </p:nvSpPr>
          <p:spPr bwMode="auto">
            <a:xfrm>
              <a:off x="4675952" y="343663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grpSp>
      <p:sp>
        <p:nvSpPr>
          <p:cNvPr id="329" name="Oval 157">
            <a:extLst>
              <a:ext uri="{FF2B5EF4-FFF2-40B4-BE49-F238E27FC236}">
                <a16:creationId xmlns:a16="http://schemas.microsoft.com/office/drawing/2014/main" id="{822C5667-63FE-4B7B-8305-50AF878D9A06}"/>
              </a:ext>
            </a:extLst>
          </p:cNvPr>
          <p:cNvSpPr>
            <a:spLocks noChangeArrowheads="1"/>
          </p:cNvSpPr>
          <p:nvPr/>
        </p:nvSpPr>
        <p:spPr bwMode="auto">
          <a:xfrm>
            <a:off x="4023036" y="2816567"/>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0" name="Oval 158">
            <a:extLst>
              <a:ext uri="{FF2B5EF4-FFF2-40B4-BE49-F238E27FC236}">
                <a16:creationId xmlns:a16="http://schemas.microsoft.com/office/drawing/2014/main" id="{316A8B63-505E-4CBE-AFBF-2C7F6B89C0B5}"/>
              </a:ext>
            </a:extLst>
          </p:cNvPr>
          <p:cNvSpPr>
            <a:spLocks noChangeArrowheads="1"/>
          </p:cNvSpPr>
          <p:nvPr/>
        </p:nvSpPr>
        <p:spPr bwMode="auto">
          <a:xfrm>
            <a:off x="2414615" y="3163764"/>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1" name="Oval 162">
            <a:extLst>
              <a:ext uri="{FF2B5EF4-FFF2-40B4-BE49-F238E27FC236}">
                <a16:creationId xmlns:a16="http://schemas.microsoft.com/office/drawing/2014/main" id="{483DCE07-9B19-4EA9-9DC0-9992F2FE7C51}"/>
              </a:ext>
            </a:extLst>
          </p:cNvPr>
          <p:cNvSpPr>
            <a:spLocks noChangeArrowheads="1"/>
          </p:cNvSpPr>
          <p:nvPr/>
        </p:nvSpPr>
        <p:spPr bwMode="auto">
          <a:xfrm>
            <a:off x="819749" y="4344237"/>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2" name="Oval 166">
            <a:extLst>
              <a:ext uri="{FF2B5EF4-FFF2-40B4-BE49-F238E27FC236}">
                <a16:creationId xmlns:a16="http://schemas.microsoft.com/office/drawing/2014/main" id="{CC7F6B0F-EC73-4153-85F9-E6C32BAF9418}"/>
              </a:ext>
            </a:extLst>
          </p:cNvPr>
          <p:cNvSpPr>
            <a:spLocks noChangeArrowheads="1"/>
          </p:cNvSpPr>
          <p:nvPr/>
        </p:nvSpPr>
        <p:spPr bwMode="auto">
          <a:xfrm>
            <a:off x="2408949" y="4512876"/>
            <a:ext cx="81678" cy="119039"/>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3" name="Oval 167">
            <a:extLst>
              <a:ext uri="{FF2B5EF4-FFF2-40B4-BE49-F238E27FC236}">
                <a16:creationId xmlns:a16="http://schemas.microsoft.com/office/drawing/2014/main" id="{090740EC-E8F1-463A-829C-82A755A90C20}"/>
              </a:ext>
            </a:extLst>
          </p:cNvPr>
          <p:cNvSpPr>
            <a:spLocks noChangeArrowheads="1"/>
          </p:cNvSpPr>
          <p:nvPr/>
        </p:nvSpPr>
        <p:spPr bwMode="auto">
          <a:xfrm>
            <a:off x="4023800" y="4691436"/>
            <a:ext cx="81678" cy="119039"/>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4" name="Line 10">
            <a:extLst>
              <a:ext uri="{FF2B5EF4-FFF2-40B4-BE49-F238E27FC236}">
                <a16:creationId xmlns:a16="http://schemas.microsoft.com/office/drawing/2014/main" id="{4798CF3D-7AFF-49E8-B8B9-33BCE403D7D4}"/>
              </a:ext>
            </a:extLst>
          </p:cNvPr>
          <p:cNvSpPr>
            <a:spLocks noChangeShapeType="1"/>
          </p:cNvSpPr>
          <p:nvPr/>
        </p:nvSpPr>
        <p:spPr bwMode="auto">
          <a:xfrm>
            <a:off x="788994" y="4886390"/>
            <a:ext cx="3533442" cy="0"/>
          </a:xfrm>
          <a:prstGeom prst="line">
            <a:avLst/>
          </a:prstGeom>
          <a:noFill/>
          <a:ln w="19050">
            <a:solidFill>
              <a:sysClr val="windowText" lastClr="000000">
                <a:lumMod val="75000"/>
                <a:lumOff val="25000"/>
              </a:sysClr>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5" name="Line 11">
            <a:extLst>
              <a:ext uri="{FF2B5EF4-FFF2-40B4-BE49-F238E27FC236}">
                <a16:creationId xmlns:a16="http://schemas.microsoft.com/office/drawing/2014/main" id="{E4FFA998-78BE-4821-9E46-EE0A5349BEE2}"/>
              </a:ext>
            </a:extLst>
          </p:cNvPr>
          <p:cNvSpPr>
            <a:spLocks noChangeShapeType="1"/>
          </p:cNvSpPr>
          <p:nvPr/>
        </p:nvSpPr>
        <p:spPr bwMode="auto">
          <a:xfrm>
            <a:off x="842469"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6" name="Line 13">
            <a:extLst>
              <a:ext uri="{FF2B5EF4-FFF2-40B4-BE49-F238E27FC236}">
                <a16:creationId xmlns:a16="http://schemas.microsoft.com/office/drawing/2014/main" id="{B9B66808-B36C-47B7-A5F0-9AEC82889812}"/>
              </a:ext>
            </a:extLst>
          </p:cNvPr>
          <p:cNvSpPr>
            <a:spLocks noChangeShapeType="1"/>
          </p:cNvSpPr>
          <p:nvPr/>
        </p:nvSpPr>
        <p:spPr bwMode="auto">
          <a:xfrm>
            <a:off x="1636694" y="4890313"/>
            <a:ext cx="0" cy="33480"/>
          </a:xfrm>
          <a:prstGeom prst="line">
            <a:avLst/>
          </a:prstGeom>
          <a:noFill/>
          <a:ln w="19050">
            <a:solidFill>
              <a:schemeClr val="tx1">
                <a:lumMod val="85000"/>
                <a:lumOff val="15000"/>
              </a:scheme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7" name="Line 14">
            <a:extLst>
              <a:ext uri="{FF2B5EF4-FFF2-40B4-BE49-F238E27FC236}">
                <a16:creationId xmlns:a16="http://schemas.microsoft.com/office/drawing/2014/main" id="{67A54CFF-5CFF-4231-B346-D788E54D5C53}"/>
              </a:ext>
            </a:extLst>
          </p:cNvPr>
          <p:cNvSpPr>
            <a:spLocks noChangeShapeType="1"/>
          </p:cNvSpPr>
          <p:nvPr/>
        </p:nvSpPr>
        <p:spPr bwMode="auto">
          <a:xfrm>
            <a:off x="2448772" y="4890313"/>
            <a:ext cx="0" cy="33480"/>
          </a:xfrm>
          <a:prstGeom prst="line">
            <a:avLst/>
          </a:prstGeom>
          <a:noFill/>
          <a:ln w="19050">
            <a:solidFill>
              <a:schemeClr val="tx1">
                <a:lumMod val="85000"/>
                <a:lumOff val="15000"/>
              </a:scheme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8" name="Line 15">
            <a:extLst>
              <a:ext uri="{FF2B5EF4-FFF2-40B4-BE49-F238E27FC236}">
                <a16:creationId xmlns:a16="http://schemas.microsoft.com/office/drawing/2014/main" id="{8FA8FDEB-0277-4118-B82A-FB9650FA67BC}"/>
              </a:ext>
            </a:extLst>
          </p:cNvPr>
          <p:cNvSpPr>
            <a:spLocks noChangeShapeType="1"/>
          </p:cNvSpPr>
          <p:nvPr/>
        </p:nvSpPr>
        <p:spPr bwMode="auto">
          <a:xfrm>
            <a:off x="4073147" y="4890313"/>
            <a:ext cx="0" cy="33480"/>
          </a:xfrm>
          <a:prstGeom prst="line">
            <a:avLst/>
          </a:prstGeom>
          <a:noFill/>
          <a:ln w="19050">
            <a:solidFill>
              <a:schemeClr val="tx1">
                <a:lumMod val="85000"/>
                <a:lumOff val="15000"/>
              </a:scheme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39" name="Line 99">
            <a:extLst>
              <a:ext uri="{FF2B5EF4-FFF2-40B4-BE49-F238E27FC236}">
                <a16:creationId xmlns:a16="http://schemas.microsoft.com/office/drawing/2014/main" id="{7BCBB654-88C2-48C2-AFCE-5EB03C1389E4}"/>
              </a:ext>
            </a:extLst>
          </p:cNvPr>
          <p:cNvSpPr>
            <a:spLocks noChangeShapeType="1"/>
          </p:cNvSpPr>
          <p:nvPr/>
        </p:nvSpPr>
        <p:spPr bwMode="auto">
          <a:xfrm flipV="1">
            <a:off x="3260850" y="4884269"/>
            <a:ext cx="218" cy="36870"/>
          </a:xfrm>
          <a:prstGeom prst="line">
            <a:avLst/>
          </a:prstGeom>
          <a:noFill/>
          <a:ln w="19050">
            <a:solidFill>
              <a:schemeClr val="tx1">
                <a:lumMod val="85000"/>
                <a:lumOff val="1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40" name="Text Box 77">
            <a:extLst>
              <a:ext uri="{FF2B5EF4-FFF2-40B4-BE49-F238E27FC236}">
                <a16:creationId xmlns:a16="http://schemas.microsoft.com/office/drawing/2014/main" id="{A8E7023C-1ED1-41F2-A13E-D8CDD6DB1579}"/>
              </a:ext>
            </a:extLst>
          </p:cNvPr>
          <p:cNvSpPr txBox="1">
            <a:spLocks noChangeArrowheads="1"/>
          </p:cNvSpPr>
          <p:nvPr/>
        </p:nvSpPr>
        <p:spPr bwMode="auto">
          <a:xfrm>
            <a:off x="1213398" y="1884232"/>
            <a:ext cx="2438955" cy="338555"/>
          </a:xfrm>
          <a:prstGeom prst="rect">
            <a:avLst/>
          </a:prstGeom>
          <a:noFill/>
          <a:ln w="19050"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Lumbar Spine</a:t>
            </a:r>
          </a:p>
        </p:txBody>
      </p:sp>
      <p:grpSp>
        <p:nvGrpSpPr>
          <p:cNvPr id="341" name="Group 340">
            <a:extLst>
              <a:ext uri="{FF2B5EF4-FFF2-40B4-BE49-F238E27FC236}">
                <a16:creationId xmlns:a16="http://schemas.microsoft.com/office/drawing/2014/main" id="{DA66B30C-717F-4A8E-B7F6-8AEFBB013B1A}"/>
              </a:ext>
            </a:extLst>
          </p:cNvPr>
          <p:cNvGrpSpPr/>
          <p:nvPr/>
        </p:nvGrpSpPr>
        <p:grpSpPr>
          <a:xfrm>
            <a:off x="4050601" y="4550991"/>
            <a:ext cx="39645" cy="385687"/>
            <a:chOff x="4631261" y="4799753"/>
            <a:chExt cx="73972" cy="383110"/>
          </a:xfrm>
          <a:solidFill>
            <a:schemeClr val="bg1">
              <a:lumMod val="75000"/>
            </a:schemeClr>
          </a:solidFill>
        </p:grpSpPr>
        <p:sp>
          <p:nvSpPr>
            <p:cNvPr id="342" name="Line 74">
              <a:extLst>
                <a:ext uri="{FF2B5EF4-FFF2-40B4-BE49-F238E27FC236}">
                  <a16:creationId xmlns:a16="http://schemas.microsoft.com/office/drawing/2014/main" id="{B8363B84-DED9-416D-AF84-FBFBEAF446ED}"/>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43" name="Line 84">
              <a:extLst>
                <a:ext uri="{FF2B5EF4-FFF2-40B4-BE49-F238E27FC236}">
                  <a16:creationId xmlns:a16="http://schemas.microsoft.com/office/drawing/2014/main" id="{9DE6BB6E-8348-4C2D-94A2-AB8D29BC7C92}"/>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44" name="Line 85">
              <a:extLst>
                <a:ext uri="{FF2B5EF4-FFF2-40B4-BE49-F238E27FC236}">
                  <a16:creationId xmlns:a16="http://schemas.microsoft.com/office/drawing/2014/main" id="{F0FA6AF2-BD4B-42EE-8197-05DB5A530688}"/>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45" name="Group 344">
            <a:extLst>
              <a:ext uri="{FF2B5EF4-FFF2-40B4-BE49-F238E27FC236}">
                <a16:creationId xmlns:a16="http://schemas.microsoft.com/office/drawing/2014/main" id="{36A3FDF6-82CF-4259-9A83-1C45F0CFCE12}"/>
              </a:ext>
            </a:extLst>
          </p:cNvPr>
          <p:cNvGrpSpPr/>
          <p:nvPr/>
        </p:nvGrpSpPr>
        <p:grpSpPr>
          <a:xfrm>
            <a:off x="1628351" y="4376958"/>
            <a:ext cx="39645" cy="285694"/>
            <a:chOff x="4631261" y="4799753"/>
            <a:chExt cx="73972" cy="383110"/>
          </a:xfrm>
        </p:grpSpPr>
        <p:sp>
          <p:nvSpPr>
            <p:cNvPr id="346" name="Line 74">
              <a:extLst>
                <a:ext uri="{FF2B5EF4-FFF2-40B4-BE49-F238E27FC236}">
                  <a16:creationId xmlns:a16="http://schemas.microsoft.com/office/drawing/2014/main" id="{F57F4225-EC34-4DE1-9A62-78783A1BB120}"/>
                </a:ext>
              </a:extLst>
            </p:cNvPr>
            <p:cNvSpPr>
              <a:spLocks noChangeShapeType="1"/>
            </p:cNvSpPr>
            <p:nvPr/>
          </p:nvSpPr>
          <p:spPr bwMode="auto">
            <a:xfrm>
              <a:off x="4632325" y="4799753"/>
              <a:ext cx="72908" cy="0"/>
            </a:xfrm>
            <a:prstGeom prst="line">
              <a:avLst/>
            </a:prstGeom>
            <a:no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47" name="Line 84">
              <a:extLst>
                <a:ext uri="{FF2B5EF4-FFF2-40B4-BE49-F238E27FC236}">
                  <a16:creationId xmlns:a16="http://schemas.microsoft.com/office/drawing/2014/main" id="{743A5EE0-6F44-4051-A4D7-5F686FACC508}"/>
                </a:ext>
              </a:extLst>
            </p:cNvPr>
            <p:cNvSpPr>
              <a:spLocks noChangeShapeType="1"/>
            </p:cNvSpPr>
            <p:nvPr/>
          </p:nvSpPr>
          <p:spPr bwMode="auto">
            <a:xfrm>
              <a:off x="4665663" y="4803190"/>
              <a:ext cx="0" cy="376236"/>
            </a:xfrm>
            <a:prstGeom prst="line">
              <a:avLst/>
            </a:prstGeom>
            <a:no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48" name="Line 85">
              <a:extLst>
                <a:ext uri="{FF2B5EF4-FFF2-40B4-BE49-F238E27FC236}">
                  <a16:creationId xmlns:a16="http://schemas.microsoft.com/office/drawing/2014/main" id="{54C0F8EE-FF82-4C7E-823E-F772EC29F372}"/>
                </a:ext>
              </a:extLst>
            </p:cNvPr>
            <p:cNvSpPr>
              <a:spLocks noChangeShapeType="1"/>
            </p:cNvSpPr>
            <p:nvPr/>
          </p:nvSpPr>
          <p:spPr bwMode="auto">
            <a:xfrm>
              <a:off x="4631261" y="5182863"/>
              <a:ext cx="69850" cy="0"/>
            </a:xfrm>
            <a:prstGeom prst="line">
              <a:avLst/>
            </a:prstGeom>
            <a:no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sp>
        <p:nvSpPr>
          <p:cNvPr id="349" name="Oval 166">
            <a:extLst>
              <a:ext uri="{FF2B5EF4-FFF2-40B4-BE49-F238E27FC236}">
                <a16:creationId xmlns:a16="http://schemas.microsoft.com/office/drawing/2014/main" id="{B3E6F29D-015A-410F-913B-282004CB17ED}"/>
              </a:ext>
            </a:extLst>
          </p:cNvPr>
          <p:cNvSpPr>
            <a:spLocks noChangeArrowheads="1"/>
          </p:cNvSpPr>
          <p:nvPr/>
        </p:nvSpPr>
        <p:spPr bwMode="auto">
          <a:xfrm>
            <a:off x="1603116" y="4491471"/>
            <a:ext cx="81678" cy="119039"/>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50" name="Oval 166">
            <a:extLst>
              <a:ext uri="{FF2B5EF4-FFF2-40B4-BE49-F238E27FC236}">
                <a16:creationId xmlns:a16="http://schemas.microsoft.com/office/drawing/2014/main" id="{DBEF34BD-335F-4465-91F4-6A6082423AF6}"/>
              </a:ext>
            </a:extLst>
          </p:cNvPr>
          <p:cNvSpPr>
            <a:spLocks noChangeArrowheads="1"/>
          </p:cNvSpPr>
          <p:nvPr/>
        </p:nvSpPr>
        <p:spPr bwMode="auto">
          <a:xfrm>
            <a:off x="1199207" y="4391131"/>
            <a:ext cx="81678" cy="119039"/>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351" name="Group 350">
            <a:extLst>
              <a:ext uri="{FF2B5EF4-FFF2-40B4-BE49-F238E27FC236}">
                <a16:creationId xmlns:a16="http://schemas.microsoft.com/office/drawing/2014/main" id="{689D9D7F-AC87-4592-831F-31E12EDC77E5}"/>
              </a:ext>
            </a:extLst>
          </p:cNvPr>
          <p:cNvGrpSpPr/>
          <p:nvPr/>
        </p:nvGrpSpPr>
        <p:grpSpPr>
          <a:xfrm>
            <a:off x="714871" y="4960663"/>
            <a:ext cx="3506975" cy="276999"/>
            <a:chOff x="1465071" y="5492090"/>
            <a:chExt cx="6543506" cy="354628"/>
          </a:xfrm>
        </p:grpSpPr>
        <p:sp>
          <p:nvSpPr>
            <p:cNvPr id="352" name="Text Box 50">
              <a:extLst>
                <a:ext uri="{FF2B5EF4-FFF2-40B4-BE49-F238E27FC236}">
                  <a16:creationId xmlns:a16="http://schemas.microsoft.com/office/drawing/2014/main" id="{C004A844-834A-4DA2-9739-A3B4C588DA57}"/>
                </a:ext>
              </a:extLst>
            </p:cNvPr>
            <p:cNvSpPr txBox="1">
              <a:spLocks noChangeArrowheads="1"/>
            </p:cNvSpPr>
            <p:nvPr/>
          </p:nvSpPr>
          <p:spPr bwMode="auto">
            <a:xfrm>
              <a:off x="1465071"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0</a:t>
              </a:r>
            </a:p>
          </p:txBody>
        </p:sp>
        <p:sp>
          <p:nvSpPr>
            <p:cNvPr id="353" name="Text Box 52">
              <a:extLst>
                <a:ext uri="{FF2B5EF4-FFF2-40B4-BE49-F238E27FC236}">
                  <a16:creationId xmlns:a16="http://schemas.microsoft.com/office/drawing/2014/main" id="{7CA677E3-51CE-43F2-AF02-6AF3D363DDAC}"/>
                </a:ext>
              </a:extLst>
            </p:cNvPr>
            <p:cNvSpPr txBox="1">
              <a:spLocks noChangeArrowheads="1"/>
            </p:cNvSpPr>
            <p:nvPr/>
          </p:nvSpPr>
          <p:spPr bwMode="auto">
            <a:xfrm>
              <a:off x="2946976"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6</a:t>
              </a:r>
            </a:p>
          </p:txBody>
        </p:sp>
        <p:sp>
          <p:nvSpPr>
            <p:cNvPr id="354" name="Text Box 53">
              <a:extLst>
                <a:ext uri="{FF2B5EF4-FFF2-40B4-BE49-F238E27FC236}">
                  <a16:creationId xmlns:a16="http://schemas.microsoft.com/office/drawing/2014/main" id="{F900DA42-236E-4640-B40E-48020632FF7F}"/>
                </a:ext>
              </a:extLst>
            </p:cNvPr>
            <p:cNvSpPr txBox="1">
              <a:spLocks noChangeArrowheads="1"/>
            </p:cNvSpPr>
            <p:nvPr/>
          </p:nvSpPr>
          <p:spPr bwMode="auto">
            <a:xfrm>
              <a:off x="4395961"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12</a:t>
              </a:r>
            </a:p>
          </p:txBody>
        </p:sp>
        <p:sp>
          <p:nvSpPr>
            <p:cNvPr id="355" name="Text Box 54">
              <a:extLst>
                <a:ext uri="{FF2B5EF4-FFF2-40B4-BE49-F238E27FC236}">
                  <a16:creationId xmlns:a16="http://schemas.microsoft.com/office/drawing/2014/main" id="{A3FB43BF-86D5-45BE-95CA-464D564A984E}"/>
                </a:ext>
              </a:extLst>
            </p:cNvPr>
            <p:cNvSpPr txBox="1">
              <a:spLocks noChangeArrowheads="1"/>
            </p:cNvSpPr>
            <p:nvPr/>
          </p:nvSpPr>
          <p:spPr bwMode="auto">
            <a:xfrm>
              <a:off x="7400812"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24</a:t>
              </a:r>
            </a:p>
          </p:txBody>
        </p:sp>
        <p:sp>
          <p:nvSpPr>
            <p:cNvPr id="356" name="Text Box 53">
              <a:extLst>
                <a:ext uri="{FF2B5EF4-FFF2-40B4-BE49-F238E27FC236}">
                  <a16:creationId xmlns:a16="http://schemas.microsoft.com/office/drawing/2014/main" id="{C99048EF-2908-4E7D-A8FD-EF311043DE04}"/>
                </a:ext>
              </a:extLst>
            </p:cNvPr>
            <p:cNvSpPr txBox="1">
              <a:spLocks noChangeArrowheads="1"/>
            </p:cNvSpPr>
            <p:nvPr/>
          </p:nvSpPr>
          <p:spPr bwMode="auto">
            <a:xfrm>
              <a:off x="5911603"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18</a:t>
              </a:r>
            </a:p>
          </p:txBody>
        </p:sp>
        <p:sp>
          <p:nvSpPr>
            <p:cNvPr id="357" name="Text Box 52">
              <a:extLst>
                <a:ext uri="{FF2B5EF4-FFF2-40B4-BE49-F238E27FC236}">
                  <a16:creationId xmlns:a16="http://schemas.microsoft.com/office/drawing/2014/main" id="{03178D23-9BCB-4EBB-8C7A-2387E4D5C78E}"/>
                </a:ext>
              </a:extLst>
            </p:cNvPr>
            <p:cNvSpPr txBox="1">
              <a:spLocks noChangeArrowheads="1"/>
            </p:cNvSpPr>
            <p:nvPr/>
          </p:nvSpPr>
          <p:spPr bwMode="auto">
            <a:xfrm>
              <a:off x="1712547"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a:t>
              </a:r>
            </a:p>
          </p:txBody>
        </p:sp>
        <p:sp>
          <p:nvSpPr>
            <p:cNvPr id="358" name="Text Box 52">
              <a:extLst>
                <a:ext uri="{FF2B5EF4-FFF2-40B4-BE49-F238E27FC236}">
                  <a16:creationId xmlns:a16="http://schemas.microsoft.com/office/drawing/2014/main" id="{2CE4FEB8-F035-4722-9F2E-31BCB846CDAA}"/>
                </a:ext>
              </a:extLst>
            </p:cNvPr>
            <p:cNvSpPr txBox="1">
              <a:spLocks noChangeArrowheads="1"/>
            </p:cNvSpPr>
            <p:nvPr/>
          </p:nvSpPr>
          <p:spPr bwMode="auto">
            <a:xfrm>
              <a:off x="2203380"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3</a:t>
              </a:r>
            </a:p>
          </p:txBody>
        </p:sp>
      </p:grpSp>
      <p:sp>
        <p:nvSpPr>
          <p:cNvPr id="359" name="Oval 158">
            <a:extLst>
              <a:ext uri="{FF2B5EF4-FFF2-40B4-BE49-F238E27FC236}">
                <a16:creationId xmlns:a16="http://schemas.microsoft.com/office/drawing/2014/main" id="{039881DC-99C3-412F-ABCB-17F616AB9927}"/>
              </a:ext>
            </a:extLst>
          </p:cNvPr>
          <p:cNvSpPr>
            <a:spLocks noChangeArrowheads="1"/>
          </p:cNvSpPr>
          <p:nvPr/>
        </p:nvSpPr>
        <p:spPr bwMode="auto">
          <a:xfrm>
            <a:off x="1200170" y="3659266"/>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60" name="Oval 166">
            <a:extLst>
              <a:ext uri="{FF2B5EF4-FFF2-40B4-BE49-F238E27FC236}">
                <a16:creationId xmlns:a16="http://schemas.microsoft.com/office/drawing/2014/main" id="{AAF59C0F-FC29-4CBF-A049-0A994AF6D1A5}"/>
              </a:ext>
            </a:extLst>
          </p:cNvPr>
          <p:cNvSpPr>
            <a:spLocks noChangeArrowheads="1"/>
          </p:cNvSpPr>
          <p:nvPr/>
        </p:nvSpPr>
        <p:spPr bwMode="auto">
          <a:xfrm>
            <a:off x="934265" y="4385685"/>
            <a:ext cx="81678" cy="119039"/>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361" name="Group 360">
            <a:extLst>
              <a:ext uri="{FF2B5EF4-FFF2-40B4-BE49-F238E27FC236}">
                <a16:creationId xmlns:a16="http://schemas.microsoft.com/office/drawing/2014/main" id="{F7D41B0B-946A-4134-9225-23802098C102}"/>
              </a:ext>
            </a:extLst>
          </p:cNvPr>
          <p:cNvGrpSpPr/>
          <p:nvPr/>
        </p:nvGrpSpPr>
        <p:grpSpPr>
          <a:xfrm>
            <a:off x="1219522" y="4302357"/>
            <a:ext cx="39645" cy="271410"/>
            <a:chOff x="4631261" y="4799753"/>
            <a:chExt cx="73972" cy="383110"/>
          </a:xfrm>
          <a:solidFill>
            <a:schemeClr val="bg1">
              <a:lumMod val="75000"/>
            </a:schemeClr>
          </a:solidFill>
        </p:grpSpPr>
        <p:sp>
          <p:nvSpPr>
            <p:cNvPr id="362" name="Line 74">
              <a:extLst>
                <a:ext uri="{FF2B5EF4-FFF2-40B4-BE49-F238E27FC236}">
                  <a16:creationId xmlns:a16="http://schemas.microsoft.com/office/drawing/2014/main" id="{5DA3C44F-590B-4E02-AE91-B3B3B9BC800A}"/>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63" name="Line 84">
              <a:extLst>
                <a:ext uri="{FF2B5EF4-FFF2-40B4-BE49-F238E27FC236}">
                  <a16:creationId xmlns:a16="http://schemas.microsoft.com/office/drawing/2014/main" id="{6730F535-5CE4-4E5B-B84E-0F3D98EB8987}"/>
                </a:ext>
              </a:extLst>
            </p:cNvPr>
            <p:cNvSpPr>
              <a:spLocks noChangeShapeType="1"/>
            </p:cNvSpPr>
            <p:nvPr/>
          </p:nvSpPr>
          <p:spPr bwMode="auto">
            <a:xfrm>
              <a:off x="4665663" y="4803189"/>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64" name="Line 85">
              <a:extLst>
                <a:ext uri="{FF2B5EF4-FFF2-40B4-BE49-F238E27FC236}">
                  <a16:creationId xmlns:a16="http://schemas.microsoft.com/office/drawing/2014/main" id="{E60B928C-5692-4739-B16F-D2D617F74B95}"/>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65" name="Group 364">
            <a:extLst>
              <a:ext uri="{FF2B5EF4-FFF2-40B4-BE49-F238E27FC236}">
                <a16:creationId xmlns:a16="http://schemas.microsoft.com/office/drawing/2014/main" id="{4B601CE4-26B9-4B7F-844B-843D69015502}"/>
              </a:ext>
            </a:extLst>
          </p:cNvPr>
          <p:cNvGrpSpPr/>
          <p:nvPr/>
        </p:nvGrpSpPr>
        <p:grpSpPr>
          <a:xfrm>
            <a:off x="960019" y="4348366"/>
            <a:ext cx="39645" cy="221413"/>
            <a:chOff x="4631261" y="4799753"/>
            <a:chExt cx="73972" cy="383110"/>
          </a:xfrm>
          <a:solidFill>
            <a:schemeClr val="bg1">
              <a:lumMod val="75000"/>
            </a:schemeClr>
          </a:solidFill>
        </p:grpSpPr>
        <p:sp>
          <p:nvSpPr>
            <p:cNvPr id="366" name="Line 74">
              <a:extLst>
                <a:ext uri="{FF2B5EF4-FFF2-40B4-BE49-F238E27FC236}">
                  <a16:creationId xmlns:a16="http://schemas.microsoft.com/office/drawing/2014/main" id="{98F1A360-4FDD-48D9-A978-2AB213AA82AB}"/>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67" name="Line 84">
              <a:extLst>
                <a:ext uri="{FF2B5EF4-FFF2-40B4-BE49-F238E27FC236}">
                  <a16:creationId xmlns:a16="http://schemas.microsoft.com/office/drawing/2014/main" id="{5063EACE-B85D-4630-A1D1-CB0DCE91BBE5}"/>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68" name="Line 85">
              <a:extLst>
                <a:ext uri="{FF2B5EF4-FFF2-40B4-BE49-F238E27FC236}">
                  <a16:creationId xmlns:a16="http://schemas.microsoft.com/office/drawing/2014/main" id="{A3FBF5B4-8B2A-4328-A79D-C4AAD76A6621}"/>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69" name="Group 368">
            <a:extLst>
              <a:ext uri="{FF2B5EF4-FFF2-40B4-BE49-F238E27FC236}">
                <a16:creationId xmlns:a16="http://schemas.microsoft.com/office/drawing/2014/main" id="{D6D474B5-33BC-481A-B9F6-818FD84E9A8E}"/>
              </a:ext>
            </a:extLst>
          </p:cNvPr>
          <p:cNvGrpSpPr/>
          <p:nvPr/>
        </p:nvGrpSpPr>
        <p:grpSpPr>
          <a:xfrm>
            <a:off x="1628832" y="3377300"/>
            <a:ext cx="34033" cy="242840"/>
            <a:chOff x="4675952" y="3095283"/>
            <a:chExt cx="63500" cy="341350"/>
          </a:xfrm>
          <a:solidFill>
            <a:srgbClr val="D5C485"/>
          </a:solidFill>
        </p:grpSpPr>
        <p:sp>
          <p:nvSpPr>
            <p:cNvPr id="370" name="Line 104">
              <a:extLst>
                <a:ext uri="{FF2B5EF4-FFF2-40B4-BE49-F238E27FC236}">
                  <a16:creationId xmlns:a16="http://schemas.microsoft.com/office/drawing/2014/main" id="{FE8AF8FF-B2DE-4CA5-8D66-D092E03E35AA}"/>
                </a:ext>
              </a:extLst>
            </p:cNvPr>
            <p:cNvSpPr>
              <a:spLocks noChangeShapeType="1"/>
            </p:cNvSpPr>
            <p:nvPr/>
          </p:nvSpPr>
          <p:spPr bwMode="auto">
            <a:xfrm>
              <a:off x="4675952" y="309528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71" name="Line 113">
              <a:extLst>
                <a:ext uri="{FF2B5EF4-FFF2-40B4-BE49-F238E27FC236}">
                  <a16:creationId xmlns:a16="http://schemas.microsoft.com/office/drawing/2014/main" id="{0C45F10D-C58F-4527-A9C3-B29BE59B2D79}"/>
                </a:ext>
              </a:extLst>
            </p:cNvPr>
            <p:cNvSpPr>
              <a:spLocks noChangeShapeType="1"/>
            </p:cNvSpPr>
            <p:nvPr/>
          </p:nvSpPr>
          <p:spPr bwMode="auto">
            <a:xfrm>
              <a:off x="4707702" y="3096077"/>
              <a:ext cx="0" cy="333499"/>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72" name="Line 114">
              <a:extLst>
                <a:ext uri="{FF2B5EF4-FFF2-40B4-BE49-F238E27FC236}">
                  <a16:creationId xmlns:a16="http://schemas.microsoft.com/office/drawing/2014/main" id="{74AC2F32-AB45-4C56-937D-2C0F78C1F052}"/>
                </a:ext>
              </a:extLst>
            </p:cNvPr>
            <p:cNvSpPr>
              <a:spLocks noChangeShapeType="1"/>
            </p:cNvSpPr>
            <p:nvPr/>
          </p:nvSpPr>
          <p:spPr bwMode="auto">
            <a:xfrm>
              <a:off x="4675952" y="343663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grpSp>
      <p:sp>
        <p:nvSpPr>
          <p:cNvPr id="373" name="Oval 158">
            <a:extLst>
              <a:ext uri="{FF2B5EF4-FFF2-40B4-BE49-F238E27FC236}">
                <a16:creationId xmlns:a16="http://schemas.microsoft.com/office/drawing/2014/main" id="{3676213B-8B0A-4372-94BB-01BAE5D62D9C}"/>
              </a:ext>
            </a:extLst>
          </p:cNvPr>
          <p:cNvSpPr>
            <a:spLocks noChangeArrowheads="1"/>
          </p:cNvSpPr>
          <p:nvPr/>
        </p:nvSpPr>
        <p:spPr bwMode="auto">
          <a:xfrm>
            <a:off x="1607619" y="3436971"/>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74" name="Oval 158">
            <a:extLst>
              <a:ext uri="{FF2B5EF4-FFF2-40B4-BE49-F238E27FC236}">
                <a16:creationId xmlns:a16="http://schemas.microsoft.com/office/drawing/2014/main" id="{C98066AE-9081-402E-8176-E8620BD23163}"/>
              </a:ext>
            </a:extLst>
          </p:cNvPr>
          <p:cNvSpPr>
            <a:spLocks noChangeArrowheads="1"/>
          </p:cNvSpPr>
          <p:nvPr/>
        </p:nvSpPr>
        <p:spPr bwMode="auto">
          <a:xfrm>
            <a:off x="933160" y="3973611"/>
            <a:ext cx="81678" cy="119039"/>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375" name="Group 374">
            <a:extLst>
              <a:ext uri="{FF2B5EF4-FFF2-40B4-BE49-F238E27FC236}">
                <a16:creationId xmlns:a16="http://schemas.microsoft.com/office/drawing/2014/main" id="{20045D3D-BCE5-4D33-9C4E-2F6353B10119}"/>
              </a:ext>
            </a:extLst>
          </p:cNvPr>
          <p:cNvGrpSpPr/>
          <p:nvPr/>
        </p:nvGrpSpPr>
        <p:grpSpPr>
          <a:xfrm>
            <a:off x="1226521" y="3594607"/>
            <a:ext cx="34033" cy="242840"/>
            <a:chOff x="4675952" y="3095283"/>
            <a:chExt cx="63500" cy="341350"/>
          </a:xfrm>
          <a:solidFill>
            <a:srgbClr val="D5C485"/>
          </a:solidFill>
        </p:grpSpPr>
        <p:sp>
          <p:nvSpPr>
            <p:cNvPr id="376" name="Line 104">
              <a:extLst>
                <a:ext uri="{FF2B5EF4-FFF2-40B4-BE49-F238E27FC236}">
                  <a16:creationId xmlns:a16="http://schemas.microsoft.com/office/drawing/2014/main" id="{896096A4-B865-447E-96C6-60570AD24587}"/>
                </a:ext>
              </a:extLst>
            </p:cNvPr>
            <p:cNvSpPr>
              <a:spLocks noChangeShapeType="1"/>
            </p:cNvSpPr>
            <p:nvPr/>
          </p:nvSpPr>
          <p:spPr bwMode="auto">
            <a:xfrm>
              <a:off x="4675952" y="3095283"/>
              <a:ext cx="62817"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77" name="Line 113">
              <a:extLst>
                <a:ext uri="{FF2B5EF4-FFF2-40B4-BE49-F238E27FC236}">
                  <a16:creationId xmlns:a16="http://schemas.microsoft.com/office/drawing/2014/main" id="{41E065BD-15FB-445E-9E79-0C4F6FB3A750}"/>
                </a:ext>
              </a:extLst>
            </p:cNvPr>
            <p:cNvSpPr>
              <a:spLocks noChangeShapeType="1"/>
            </p:cNvSpPr>
            <p:nvPr/>
          </p:nvSpPr>
          <p:spPr bwMode="auto">
            <a:xfrm>
              <a:off x="4707702" y="3096077"/>
              <a:ext cx="0" cy="333499"/>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78" name="Line 114">
              <a:extLst>
                <a:ext uri="{FF2B5EF4-FFF2-40B4-BE49-F238E27FC236}">
                  <a16:creationId xmlns:a16="http://schemas.microsoft.com/office/drawing/2014/main" id="{C0456F0B-672B-4AA0-886B-694D390AC0D6}"/>
                </a:ext>
              </a:extLst>
            </p:cNvPr>
            <p:cNvSpPr>
              <a:spLocks noChangeShapeType="1"/>
            </p:cNvSpPr>
            <p:nvPr/>
          </p:nvSpPr>
          <p:spPr bwMode="auto">
            <a:xfrm>
              <a:off x="4675952" y="343663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79" name="Group 378">
            <a:extLst>
              <a:ext uri="{FF2B5EF4-FFF2-40B4-BE49-F238E27FC236}">
                <a16:creationId xmlns:a16="http://schemas.microsoft.com/office/drawing/2014/main" id="{74A0B545-11A8-4B68-869A-EA458BCDEE25}"/>
              </a:ext>
            </a:extLst>
          </p:cNvPr>
          <p:cNvGrpSpPr/>
          <p:nvPr/>
        </p:nvGrpSpPr>
        <p:grpSpPr>
          <a:xfrm>
            <a:off x="961133" y="3941545"/>
            <a:ext cx="34033" cy="192844"/>
            <a:chOff x="4675952" y="3095283"/>
            <a:chExt cx="63500" cy="341350"/>
          </a:xfrm>
          <a:solidFill>
            <a:srgbClr val="D5C485"/>
          </a:solidFill>
        </p:grpSpPr>
        <p:sp>
          <p:nvSpPr>
            <p:cNvPr id="380" name="Line 104">
              <a:extLst>
                <a:ext uri="{FF2B5EF4-FFF2-40B4-BE49-F238E27FC236}">
                  <a16:creationId xmlns:a16="http://schemas.microsoft.com/office/drawing/2014/main" id="{5F5F9F5D-2EE5-4189-BFF6-6B8245C0752A}"/>
                </a:ext>
              </a:extLst>
            </p:cNvPr>
            <p:cNvSpPr>
              <a:spLocks noChangeShapeType="1"/>
            </p:cNvSpPr>
            <p:nvPr/>
          </p:nvSpPr>
          <p:spPr bwMode="auto">
            <a:xfrm>
              <a:off x="4675952" y="3095283"/>
              <a:ext cx="63500" cy="1588"/>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81" name="Line 113">
              <a:extLst>
                <a:ext uri="{FF2B5EF4-FFF2-40B4-BE49-F238E27FC236}">
                  <a16:creationId xmlns:a16="http://schemas.microsoft.com/office/drawing/2014/main" id="{350F478C-8FB9-43EB-844E-BFE273F6895D}"/>
                </a:ext>
              </a:extLst>
            </p:cNvPr>
            <p:cNvSpPr>
              <a:spLocks noChangeShapeType="1"/>
            </p:cNvSpPr>
            <p:nvPr/>
          </p:nvSpPr>
          <p:spPr bwMode="auto">
            <a:xfrm>
              <a:off x="4707702" y="3096077"/>
              <a:ext cx="0" cy="333499"/>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endParaRPr>
            </a:p>
          </p:txBody>
        </p:sp>
        <p:sp>
          <p:nvSpPr>
            <p:cNvPr id="382" name="Line 114">
              <a:extLst>
                <a:ext uri="{FF2B5EF4-FFF2-40B4-BE49-F238E27FC236}">
                  <a16:creationId xmlns:a16="http://schemas.microsoft.com/office/drawing/2014/main" id="{42AD1D2E-5B85-4A38-B229-D2440EFD196E}"/>
                </a:ext>
              </a:extLst>
            </p:cNvPr>
            <p:cNvSpPr>
              <a:spLocks noChangeShapeType="1"/>
            </p:cNvSpPr>
            <p:nvPr/>
          </p:nvSpPr>
          <p:spPr bwMode="auto">
            <a:xfrm>
              <a:off x="4675952" y="343663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383" name="Group 382">
            <a:extLst>
              <a:ext uri="{FF2B5EF4-FFF2-40B4-BE49-F238E27FC236}">
                <a16:creationId xmlns:a16="http://schemas.microsoft.com/office/drawing/2014/main" id="{556F1C62-2688-45DD-9002-36829A998A26}"/>
              </a:ext>
            </a:extLst>
          </p:cNvPr>
          <p:cNvGrpSpPr/>
          <p:nvPr/>
        </p:nvGrpSpPr>
        <p:grpSpPr>
          <a:xfrm>
            <a:off x="4049304" y="2694969"/>
            <a:ext cx="35393" cy="392830"/>
            <a:chOff x="4675952" y="3095283"/>
            <a:chExt cx="66038" cy="341350"/>
          </a:xfrm>
          <a:solidFill>
            <a:srgbClr val="A098DA"/>
          </a:solidFill>
        </p:grpSpPr>
        <p:sp>
          <p:nvSpPr>
            <p:cNvPr id="384" name="Line 104">
              <a:extLst>
                <a:ext uri="{FF2B5EF4-FFF2-40B4-BE49-F238E27FC236}">
                  <a16:creationId xmlns:a16="http://schemas.microsoft.com/office/drawing/2014/main" id="{14EFCD7E-5E36-44CA-A6A3-65750FB7A2AF}"/>
                </a:ext>
              </a:extLst>
            </p:cNvPr>
            <p:cNvSpPr>
              <a:spLocks noChangeShapeType="1"/>
            </p:cNvSpPr>
            <p:nvPr/>
          </p:nvSpPr>
          <p:spPr bwMode="auto">
            <a:xfrm>
              <a:off x="4675952" y="3095283"/>
              <a:ext cx="6603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85" name="Line 113">
              <a:extLst>
                <a:ext uri="{FF2B5EF4-FFF2-40B4-BE49-F238E27FC236}">
                  <a16:creationId xmlns:a16="http://schemas.microsoft.com/office/drawing/2014/main" id="{12352488-CC32-4315-A369-D8436ED68680}"/>
                </a:ext>
              </a:extLst>
            </p:cNvPr>
            <p:cNvSpPr>
              <a:spLocks noChangeShapeType="1"/>
            </p:cNvSpPr>
            <p:nvPr/>
          </p:nvSpPr>
          <p:spPr bwMode="auto">
            <a:xfrm>
              <a:off x="4707702" y="3096077"/>
              <a:ext cx="0" cy="333499"/>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a typeface="+mn-ea"/>
                <a:cs typeface="+mn-cs"/>
              </a:endParaRPr>
            </a:p>
          </p:txBody>
        </p:sp>
        <p:sp>
          <p:nvSpPr>
            <p:cNvPr id="386" name="Line 114">
              <a:extLst>
                <a:ext uri="{FF2B5EF4-FFF2-40B4-BE49-F238E27FC236}">
                  <a16:creationId xmlns:a16="http://schemas.microsoft.com/office/drawing/2014/main" id="{40231F7E-E85D-44E9-92F4-9A655F1A91EC}"/>
                </a:ext>
              </a:extLst>
            </p:cNvPr>
            <p:cNvSpPr>
              <a:spLocks noChangeShapeType="1"/>
            </p:cNvSpPr>
            <p:nvPr/>
          </p:nvSpPr>
          <p:spPr bwMode="auto">
            <a:xfrm>
              <a:off x="4675952" y="3436633"/>
              <a:ext cx="6350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93482"/>
                </a:solidFill>
                <a:effectLst/>
                <a:uLnTx/>
                <a:uFillTx/>
                <a:latin typeface="Arial Narrow" panose="020B0606020202030204" pitchFamily="34" charset="0"/>
                <a:ea typeface="+mn-ea"/>
                <a:cs typeface="+mn-cs"/>
              </a:endParaRPr>
            </a:p>
          </p:txBody>
        </p:sp>
      </p:grpSp>
      <p:sp>
        <p:nvSpPr>
          <p:cNvPr id="387" name="Text Box 48">
            <a:extLst>
              <a:ext uri="{FF2B5EF4-FFF2-40B4-BE49-F238E27FC236}">
                <a16:creationId xmlns:a16="http://schemas.microsoft.com/office/drawing/2014/main" id="{A2579942-5DCF-49A2-86AB-D5498228F988}"/>
              </a:ext>
            </a:extLst>
          </p:cNvPr>
          <p:cNvSpPr txBox="1">
            <a:spLocks noChangeArrowheads="1"/>
          </p:cNvSpPr>
          <p:nvPr/>
        </p:nvSpPr>
        <p:spPr bwMode="auto">
          <a:xfrm>
            <a:off x="2314858" y="2795392"/>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388" name="Text Box 48">
            <a:extLst>
              <a:ext uri="{FF2B5EF4-FFF2-40B4-BE49-F238E27FC236}">
                <a16:creationId xmlns:a16="http://schemas.microsoft.com/office/drawing/2014/main" id="{9B9CD865-7102-4739-A50F-89A86BFCB3F2}"/>
              </a:ext>
            </a:extLst>
          </p:cNvPr>
          <p:cNvSpPr txBox="1">
            <a:spLocks noChangeArrowheads="1"/>
          </p:cNvSpPr>
          <p:nvPr/>
        </p:nvSpPr>
        <p:spPr bwMode="auto">
          <a:xfrm>
            <a:off x="3931419" y="2385712"/>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389" name="Text Box 48">
            <a:extLst>
              <a:ext uri="{FF2B5EF4-FFF2-40B4-BE49-F238E27FC236}">
                <a16:creationId xmlns:a16="http://schemas.microsoft.com/office/drawing/2014/main" id="{353D231B-380C-44EC-9E94-0242ED732858}"/>
              </a:ext>
            </a:extLst>
          </p:cNvPr>
          <p:cNvSpPr txBox="1">
            <a:spLocks noChangeArrowheads="1"/>
          </p:cNvSpPr>
          <p:nvPr/>
        </p:nvSpPr>
        <p:spPr bwMode="auto">
          <a:xfrm>
            <a:off x="1516411" y="3040364"/>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390" name="Text Box 48">
            <a:extLst>
              <a:ext uri="{FF2B5EF4-FFF2-40B4-BE49-F238E27FC236}">
                <a16:creationId xmlns:a16="http://schemas.microsoft.com/office/drawing/2014/main" id="{2C2EDD92-6F4D-4158-B069-E5B861C1B343}"/>
              </a:ext>
            </a:extLst>
          </p:cNvPr>
          <p:cNvSpPr txBox="1">
            <a:spLocks noChangeArrowheads="1"/>
          </p:cNvSpPr>
          <p:nvPr/>
        </p:nvSpPr>
        <p:spPr bwMode="auto">
          <a:xfrm>
            <a:off x="1115620" y="3257915"/>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391" name="Text Box 48">
            <a:extLst>
              <a:ext uri="{FF2B5EF4-FFF2-40B4-BE49-F238E27FC236}">
                <a16:creationId xmlns:a16="http://schemas.microsoft.com/office/drawing/2014/main" id="{AE914B19-32DA-49BC-A18C-639AEF876996}"/>
              </a:ext>
            </a:extLst>
          </p:cNvPr>
          <p:cNvSpPr txBox="1">
            <a:spLocks noChangeArrowheads="1"/>
          </p:cNvSpPr>
          <p:nvPr/>
        </p:nvSpPr>
        <p:spPr bwMode="auto">
          <a:xfrm>
            <a:off x="842314" y="3619561"/>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392" name="Line 11">
            <a:extLst>
              <a:ext uri="{FF2B5EF4-FFF2-40B4-BE49-F238E27FC236}">
                <a16:creationId xmlns:a16="http://schemas.microsoft.com/office/drawing/2014/main" id="{945956C0-0DAB-4855-9A44-67A45A1E2143}"/>
              </a:ext>
            </a:extLst>
          </p:cNvPr>
          <p:cNvSpPr>
            <a:spLocks noChangeShapeType="1"/>
          </p:cNvSpPr>
          <p:nvPr/>
        </p:nvSpPr>
        <p:spPr bwMode="auto">
          <a:xfrm>
            <a:off x="975104"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93" name="Line 11">
            <a:extLst>
              <a:ext uri="{FF2B5EF4-FFF2-40B4-BE49-F238E27FC236}">
                <a16:creationId xmlns:a16="http://schemas.microsoft.com/office/drawing/2014/main" id="{0F4B273C-6C27-4323-B67F-6D2DC1C62851}"/>
              </a:ext>
            </a:extLst>
          </p:cNvPr>
          <p:cNvSpPr>
            <a:spLocks noChangeShapeType="1"/>
          </p:cNvSpPr>
          <p:nvPr/>
        </p:nvSpPr>
        <p:spPr bwMode="auto">
          <a:xfrm>
            <a:off x="1238165" y="4890313"/>
            <a:ext cx="0" cy="33480"/>
          </a:xfrm>
          <a:prstGeom prst="line">
            <a:avLst/>
          </a:prstGeom>
          <a:noFill/>
          <a:ln w="19050">
            <a:solidFill>
              <a:schemeClr val="tx1">
                <a:lumMod val="85000"/>
                <a:lumOff val="15000"/>
              </a:scheme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394" name="Text Box 77">
            <a:extLst>
              <a:ext uri="{FF2B5EF4-FFF2-40B4-BE49-F238E27FC236}">
                <a16:creationId xmlns:a16="http://schemas.microsoft.com/office/drawing/2014/main" id="{B3502BE9-7307-425D-829A-2C362C86DCBA}"/>
              </a:ext>
            </a:extLst>
          </p:cNvPr>
          <p:cNvSpPr txBox="1">
            <a:spLocks noChangeArrowheads="1"/>
          </p:cNvSpPr>
          <p:nvPr/>
        </p:nvSpPr>
        <p:spPr bwMode="auto">
          <a:xfrm>
            <a:off x="5928851" y="1884231"/>
            <a:ext cx="2438955" cy="338554"/>
          </a:xfrm>
          <a:prstGeom prst="rect">
            <a:avLst/>
          </a:prstGeom>
          <a:noFill/>
          <a:ln w="19050"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Total Hip</a:t>
            </a:r>
          </a:p>
        </p:txBody>
      </p:sp>
      <p:sp>
        <p:nvSpPr>
          <p:cNvPr id="395" name="Text Box 108">
            <a:extLst>
              <a:ext uri="{FF2B5EF4-FFF2-40B4-BE49-F238E27FC236}">
                <a16:creationId xmlns:a16="http://schemas.microsoft.com/office/drawing/2014/main" id="{13FE254F-C35E-492A-B4A7-EA84290AB07B}"/>
              </a:ext>
            </a:extLst>
          </p:cNvPr>
          <p:cNvSpPr txBox="1">
            <a:spLocks noChangeArrowheads="1"/>
          </p:cNvSpPr>
          <p:nvPr/>
        </p:nvSpPr>
        <p:spPr bwMode="auto">
          <a:xfrm>
            <a:off x="7732798" y="3428407"/>
            <a:ext cx="1063112" cy="461665"/>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4.7% difference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at month 24</a:t>
            </a:r>
          </a:p>
        </p:txBody>
      </p:sp>
      <p:sp>
        <p:nvSpPr>
          <p:cNvPr id="396" name="Line 8">
            <a:extLst>
              <a:ext uri="{FF2B5EF4-FFF2-40B4-BE49-F238E27FC236}">
                <a16:creationId xmlns:a16="http://schemas.microsoft.com/office/drawing/2014/main" id="{4D98B603-A616-4C97-A0DC-8EA368D34996}"/>
              </a:ext>
            </a:extLst>
          </p:cNvPr>
          <p:cNvSpPr>
            <a:spLocks noChangeShapeType="1"/>
          </p:cNvSpPr>
          <p:nvPr/>
        </p:nvSpPr>
        <p:spPr bwMode="auto">
          <a:xfrm>
            <a:off x="5485371" y="4190593"/>
            <a:ext cx="3552516" cy="0"/>
          </a:xfrm>
          <a:prstGeom prst="line">
            <a:avLst/>
          </a:prstGeom>
          <a:noFill/>
          <a:ln w="19050">
            <a:solidFill>
              <a:sysClr val="windowText" lastClr="000000">
                <a:lumMod val="50000"/>
              </a:sysClr>
            </a:solidFill>
            <a:prstDash val="sysDot"/>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397" name="Group 396">
            <a:extLst>
              <a:ext uri="{FF2B5EF4-FFF2-40B4-BE49-F238E27FC236}">
                <a16:creationId xmlns:a16="http://schemas.microsoft.com/office/drawing/2014/main" id="{5DE9C0ED-9C99-4C64-B84A-7035A942CE57}"/>
              </a:ext>
            </a:extLst>
          </p:cNvPr>
          <p:cNvGrpSpPr/>
          <p:nvPr/>
        </p:nvGrpSpPr>
        <p:grpSpPr>
          <a:xfrm>
            <a:off x="5090721" y="2298418"/>
            <a:ext cx="325730" cy="2723052"/>
            <a:chOff x="1150765" y="2083761"/>
            <a:chExt cx="607765" cy="3486184"/>
          </a:xfrm>
        </p:grpSpPr>
        <p:sp>
          <p:nvSpPr>
            <p:cNvPr id="398" name="Text Box 93">
              <a:extLst>
                <a:ext uri="{FF2B5EF4-FFF2-40B4-BE49-F238E27FC236}">
                  <a16:creationId xmlns:a16="http://schemas.microsoft.com/office/drawing/2014/main" id="{58B333B1-0C77-4399-9383-15D15E0A7324}"/>
                </a:ext>
              </a:extLst>
            </p:cNvPr>
            <p:cNvSpPr txBox="1">
              <a:spLocks noChangeArrowheads="1"/>
            </p:cNvSpPr>
            <p:nvPr/>
          </p:nvSpPr>
          <p:spPr bwMode="auto">
            <a:xfrm>
              <a:off x="1150765" y="5215317"/>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a:t>
              </a:r>
            </a:p>
          </p:txBody>
        </p:sp>
        <p:sp>
          <p:nvSpPr>
            <p:cNvPr id="399" name="Text Box 97">
              <a:extLst>
                <a:ext uri="{FF2B5EF4-FFF2-40B4-BE49-F238E27FC236}">
                  <a16:creationId xmlns:a16="http://schemas.microsoft.com/office/drawing/2014/main" id="{A1B6127D-C594-4C52-A7BC-A7446955D0E2}"/>
                </a:ext>
              </a:extLst>
            </p:cNvPr>
            <p:cNvSpPr txBox="1">
              <a:spLocks noChangeArrowheads="1"/>
            </p:cNvSpPr>
            <p:nvPr/>
          </p:nvSpPr>
          <p:spPr bwMode="auto">
            <a:xfrm>
              <a:off x="1150765" y="4794491"/>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a:t>
              </a:r>
            </a:p>
          </p:txBody>
        </p:sp>
        <p:sp>
          <p:nvSpPr>
            <p:cNvPr id="400" name="Text Box 90">
              <a:extLst>
                <a:ext uri="{FF2B5EF4-FFF2-40B4-BE49-F238E27FC236}">
                  <a16:creationId xmlns:a16="http://schemas.microsoft.com/office/drawing/2014/main" id="{944F95F8-1CCB-41F4-BA54-4745D66C01FB}"/>
                </a:ext>
              </a:extLst>
            </p:cNvPr>
            <p:cNvSpPr txBox="1">
              <a:spLocks noChangeArrowheads="1"/>
            </p:cNvSpPr>
            <p:nvPr/>
          </p:nvSpPr>
          <p:spPr bwMode="auto">
            <a:xfrm>
              <a:off x="1267357" y="2523547"/>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4</a:t>
              </a:r>
            </a:p>
          </p:txBody>
        </p:sp>
        <p:sp>
          <p:nvSpPr>
            <p:cNvPr id="401" name="Text Box 91">
              <a:extLst>
                <a:ext uri="{FF2B5EF4-FFF2-40B4-BE49-F238E27FC236}">
                  <a16:creationId xmlns:a16="http://schemas.microsoft.com/office/drawing/2014/main" id="{05166570-2B79-43FD-A5DC-CDD18D6E2346}"/>
                </a:ext>
              </a:extLst>
            </p:cNvPr>
            <p:cNvSpPr txBox="1">
              <a:spLocks noChangeArrowheads="1"/>
            </p:cNvSpPr>
            <p:nvPr/>
          </p:nvSpPr>
          <p:spPr bwMode="auto">
            <a:xfrm>
              <a:off x="1267357" y="3437228"/>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a:t>
              </a:r>
            </a:p>
          </p:txBody>
        </p:sp>
        <p:sp>
          <p:nvSpPr>
            <p:cNvPr id="402" name="Text Box 92">
              <a:extLst>
                <a:ext uri="{FF2B5EF4-FFF2-40B4-BE49-F238E27FC236}">
                  <a16:creationId xmlns:a16="http://schemas.microsoft.com/office/drawing/2014/main" id="{912A16CF-0680-4C2E-B564-4BAA75982553}"/>
                </a:ext>
              </a:extLst>
            </p:cNvPr>
            <p:cNvSpPr txBox="1">
              <a:spLocks noChangeArrowheads="1"/>
            </p:cNvSpPr>
            <p:nvPr/>
          </p:nvSpPr>
          <p:spPr bwMode="auto">
            <a:xfrm>
              <a:off x="1267357" y="4335754"/>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Narrow" panose="020B0606020202030204" pitchFamily="34" charset="0"/>
                  <a:ea typeface="+mn-ea"/>
                  <a:cs typeface="+mn-cs"/>
                </a:rPr>
                <a:t>0</a:t>
              </a:r>
            </a:p>
          </p:txBody>
        </p:sp>
        <p:sp>
          <p:nvSpPr>
            <p:cNvPr id="403" name="Text Box 94">
              <a:extLst>
                <a:ext uri="{FF2B5EF4-FFF2-40B4-BE49-F238E27FC236}">
                  <a16:creationId xmlns:a16="http://schemas.microsoft.com/office/drawing/2014/main" id="{D2F3B397-11CA-4282-900F-D345615525E9}"/>
                </a:ext>
              </a:extLst>
            </p:cNvPr>
            <p:cNvSpPr txBox="1">
              <a:spLocks noChangeArrowheads="1"/>
            </p:cNvSpPr>
            <p:nvPr/>
          </p:nvSpPr>
          <p:spPr bwMode="auto">
            <a:xfrm>
              <a:off x="1267357" y="2083761"/>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5</a:t>
              </a:r>
            </a:p>
          </p:txBody>
        </p:sp>
        <p:sp>
          <p:nvSpPr>
            <p:cNvPr id="404" name="Text Box 95">
              <a:extLst>
                <a:ext uri="{FF2B5EF4-FFF2-40B4-BE49-F238E27FC236}">
                  <a16:creationId xmlns:a16="http://schemas.microsoft.com/office/drawing/2014/main" id="{A6CB30B0-B2A9-40D9-B6A9-A40C726DFE0E}"/>
                </a:ext>
              </a:extLst>
            </p:cNvPr>
            <p:cNvSpPr txBox="1">
              <a:spLocks noChangeArrowheads="1"/>
            </p:cNvSpPr>
            <p:nvPr/>
          </p:nvSpPr>
          <p:spPr bwMode="auto">
            <a:xfrm>
              <a:off x="1267357" y="2997448"/>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Narrow" panose="020B0606020202030204" pitchFamily="34" charset="0"/>
                  <a:ea typeface="+mn-ea"/>
                  <a:cs typeface="+mn-cs"/>
                </a:rPr>
                <a:t>3</a:t>
              </a:r>
            </a:p>
          </p:txBody>
        </p:sp>
        <p:sp>
          <p:nvSpPr>
            <p:cNvPr id="405" name="Text Box 96">
              <a:extLst>
                <a:ext uri="{FF2B5EF4-FFF2-40B4-BE49-F238E27FC236}">
                  <a16:creationId xmlns:a16="http://schemas.microsoft.com/office/drawing/2014/main" id="{F079A66D-B24A-4C1F-B118-CC0BEE44B5F6}"/>
                </a:ext>
              </a:extLst>
            </p:cNvPr>
            <p:cNvSpPr txBox="1">
              <a:spLocks noChangeArrowheads="1"/>
            </p:cNvSpPr>
            <p:nvPr/>
          </p:nvSpPr>
          <p:spPr bwMode="auto">
            <a:xfrm>
              <a:off x="1267357" y="3878910"/>
              <a:ext cx="476163"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Narrow" panose="020B0606020202030204" pitchFamily="34" charset="0"/>
                  <a:ea typeface="+mn-ea"/>
                  <a:cs typeface="+mn-cs"/>
                </a:rPr>
                <a:t>1</a:t>
              </a:r>
            </a:p>
          </p:txBody>
        </p:sp>
      </p:grpSp>
      <p:grpSp>
        <p:nvGrpSpPr>
          <p:cNvPr id="406" name="Group 10">
            <a:extLst>
              <a:ext uri="{FF2B5EF4-FFF2-40B4-BE49-F238E27FC236}">
                <a16:creationId xmlns:a16="http://schemas.microsoft.com/office/drawing/2014/main" id="{C8997637-8416-40E9-97C9-E36C1EDAF820}"/>
              </a:ext>
            </a:extLst>
          </p:cNvPr>
          <p:cNvGrpSpPr>
            <a:grpSpLocks/>
          </p:cNvGrpSpPr>
          <p:nvPr/>
        </p:nvGrpSpPr>
        <p:grpSpPr bwMode="auto">
          <a:xfrm>
            <a:off x="5435468" y="2426343"/>
            <a:ext cx="68049" cy="2460858"/>
            <a:chOff x="552" y="1668"/>
            <a:chExt cx="20" cy="1662"/>
          </a:xfrm>
        </p:grpSpPr>
        <p:sp>
          <p:nvSpPr>
            <p:cNvPr id="407" name="Line 11">
              <a:extLst>
                <a:ext uri="{FF2B5EF4-FFF2-40B4-BE49-F238E27FC236}">
                  <a16:creationId xmlns:a16="http://schemas.microsoft.com/office/drawing/2014/main" id="{AF548F4C-98C1-4C45-B6C2-5FA19C7C3034}"/>
                </a:ext>
              </a:extLst>
            </p:cNvPr>
            <p:cNvSpPr>
              <a:spLocks noChangeShapeType="1"/>
            </p:cNvSpPr>
            <p:nvPr/>
          </p:nvSpPr>
          <p:spPr bwMode="auto">
            <a:xfrm>
              <a:off x="572" y="1668"/>
              <a:ext cx="0" cy="1662"/>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08" name="Line 12">
              <a:extLst>
                <a:ext uri="{FF2B5EF4-FFF2-40B4-BE49-F238E27FC236}">
                  <a16:creationId xmlns:a16="http://schemas.microsoft.com/office/drawing/2014/main" id="{270587C2-89A5-43F6-B91E-0447230FDB53}"/>
                </a:ext>
              </a:extLst>
            </p:cNvPr>
            <p:cNvSpPr>
              <a:spLocks noChangeShapeType="1"/>
            </p:cNvSpPr>
            <p:nvPr/>
          </p:nvSpPr>
          <p:spPr bwMode="auto">
            <a:xfrm>
              <a:off x="552" y="3330"/>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09" name="Line 13">
              <a:extLst>
                <a:ext uri="{FF2B5EF4-FFF2-40B4-BE49-F238E27FC236}">
                  <a16:creationId xmlns:a16="http://schemas.microsoft.com/office/drawing/2014/main" id="{E96E3FEB-AB59-41CD-B006-6AD7F05FD6D8}"/>
                </a:ext>
              </a:extLst>
            </p:cNvPr>
            <p:cNvSpPr>
              <a:spLocks noChangeShapeType="1"/>
            </p:cNvSpPr>
            <p:nvPr/>
          </p:nvSpPr>
          <p:spPr bwMode="auto">
            <a:xfrm>
              <a:off x="552" y="3094"/>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0" name="Line 14">
              <a:extLst>
                <a:ext uri="{FF2B5EF4-FFF2-40B4-BE49-F238E27FC236}">
                  <a16:creationId xmlns:a16="http://schemas.microsoft.com/office/drawing/2014/main" id="{957CE1F5-1E21-49AC-8341-E5D1F716AF1D}"/>
                </a:ext>
              </a:extLst>
            </p:cNvPr>
            <p:cNvSpPr>
              <a:spLocks noChangeShapeType="1"/>
            </p:cNvSpPr>
            <p:nvPr/>
          </p:nvSpPr>
          <p:spPr bwMode="auto">
            <a:xfrm>
              <a:off x="552" y="2855"/>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1" name="Line 15">
              <a:extLst>
                <a:ext uri="{FF2B5EF4-FFF2-40B4-BE49-F238E27FC236}">
                  <a16:creationId xmlns:a16="http://schemas.microsoft.com/office/drawing/2014/main" id="{6282B985-5855-423A-9AF2-13549F06BA73}"/>
                </a:ext>
              </a:extLst>
            </p:cNvPr>
            <p:cNvSpPr>
              <a:spLocks noChangeShapeType="1"/>
            </p:cNvSpPr>
            <p:nvPr/>
          </p:nvSpPr>
          <p:spPr bwMode="auto">
            <a:xfrm>
              <a:off x="552" y="2619"/>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2" name="Line 16">
              <a:extLst>
                <a:ext uri="{FF2B5EF4-FFF2-40B4-BE49-F238E27FC236}">
                  <a16:creationId xmlns:a16="http://schemas.microsoft.com/office/drawing/2014/main" id="{FF55C27C-18D5-4E8F-9E61-74312B5F9528}"/>
                </a:ext>
              </a:extLst>
            </p:cNvPr>
            <p:cNvSpPr>
              <a:spLocks noChangeShapeType="1"/>
            </p:cNvSpPr>
            <p:nvPr/>
          </p:nvSpPr>
          <p:spPr bwMode="auto">
            <a:xfrm>
              <a:off x="552" y="2379"/>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3" name="Line 17">
              <a:extLst>
                <a:ext uri="{FF2B5EF4-FFF2-40B4-BE49-F238E27FC236}">
                  <a16:creationId xmlns:a16="http://schemas.microsoft.com/office/drawing/2014/main" id="{607064A8-A3F7-47CC-93B0-79BCB49EC70E}"/>
                </a:ext>
              </a:extLst>
            </p:cNvPr>
            <p:cNvSpPr>
              <a:spLocks noChangeShapeType="1"/>
            </p:cNvSpPr>
            <p:nvPr/>
          </p:nvSpPr>
          <p:spPr bwMode="auto">
            <a:xfrm>
              <a:off x="552" y="2143"/>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4" name="Line 18">
              <a:extLst>
                <a:ext uri="{FF2B5EF4-FFF2-40B4-BE49-F238E27FC236}">
                  <a16:creationId xmlns:a16="http://schemas.microsoft.com/office/drawing/2014/main" id="{B18167F1-AFB3-4F1A-B318-219D929C1507}"/>
                </a:ext>
              </a:extLst>
            </p:cNvPr>
            <p:cNvSpPr>
              <a:spLocks noChangeShapeType="1"/>
            </p:cNvSpPr>
            <p:nvPr/>
          </p:nvSpPr>
          <p:spPr bwMode="auto">
            <a:xfrm>
              <a:off x="552" y="1904"/>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5" name="Line 19">
              <a:extLst>
                <a:ext uri="{FF2B5EF4-FFF2-40B4-BE49-F238E27FC236}">
                  <a16:creationId xmlns:a16="http://schemas.microsoft.com/office/drawing/2014/main" id="{6DBB17B3-67D5-4D8B-9CF6-650B2FDBA19B}"/>
                </a:ext>
              </a:extLst>
            </p:cNvPr>
            <p:cNvSpPr>
              <a:spLocks noChangeShapeType="1"/>
            </p:cNvSpPr>
            <p:nvPr/>
          </p:nvSpPr>
          <p:spPr bwMode="auto">
            <a:xfrm>
              <a:off x="552" y="1668"/>
              <a:ext cx="20" cy="0"/>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sp>
        <p:nvSpPr>
          <p:cNvPr id="416" name="Freeform 20">
            <a:extLst>
              <a:ext uri="{FF2B5EF4-FFF2-40B4-BE49-F238E27FC236}">
                <a16:creationId xmlns:a16="http://schemas.microsoft.com/office/drawing/2014/main" id="{64940945-E587-4D81-8318-41C7CF5A8A3C}"/>
              </a:ext>
            </a:extLst>
          </p:cNvPr>
          <p:cNvSpPr>
            <a:spLocks/>
          </p:cNvSpPr>
          <p:nvPr/>
        </p:nvSpPr>
        <p:spPr bwMode="auto">
          <a:xfrm>
            <a:off x="5574938" y="4148351"/>
            <a:ext cx="3213660" cy="389413"/>
          </a:xfrm>
          <a:custGeom>
            <a:avLst/>
            <a:gdLst/>
            <a:ahLst/>
            <a:cxnLst>
              <a:cxn ang="0">
                <a:pos x="0" y="7"/>
              </a:cxn>
              <a:cxn ang="0">
                <a:pos x="28" y="0"/>
              </a:cxn>
              <a:cxn ang="0">
                <a:pos x="83" y="14"/>
              </a:cxn>
              <a:cxn ang="0">
                <a:pos x="165" y="35"/>
              </a:cxn>
              <a:cxn ang="0">
                <a:pos x="330" y="56"/>
              </a:cxn>
              <a:cxn ang="0">
                <a:pos x="660" y="77"/>
              </a:cxn>
            </a:cxnLst>
            <a:rect l="0" t="0" r="r" b="b"/>
            <a:pathLst>
              <a:path w="660" h="77">
                <a:moveTo>
                  <a:pt x="0" y="7"/>
                </a:moveTo>
                <a:lnTo>
                  <a:pt x="28" y="0"/>
                </a:lnTo>
                <a:lnTo>
                  <a:pt x="83" y="14"/>
                </a:lnTo>
                <a:lnTo>
                  <a:pt x="165" y="35"/>
                </a:lnTo>
                <a:lnTo>
                  <a:pt x="330" y="56"/>
                </a:lnTo>
                <a:lnTo>
                  <a:pt x="660" y="77"/>
                </a:lnTo>
              </a:path>
            </a:pathLst>
          </a:custGeom>
          <a:noFill/>
          <a:ln w="28575" cmpd="sng">
            <a:solidFill>
              <a:schemeClr val="bg1">
                <a:lumMod val="75000"/>
              </a:schemeClr>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7" name="Freeform 48">
            <a:extLst>
              <a:ext uri="{FF2B5EF4-FFF2-40B4-BE49-F238E27FC236}">
                <a16:creationId xmlns:a16="http://schemas.microsoft.com/office/drawing/2014/main" id="{82AA9E52-B586-4357-BC72-E4C04E93F06C}"/>
              </a:ext>
            </a:extLst>
          </p:cNvPr>
          <p:cNvSpPr>
            <a:spLocks/>
          </p:cNvSpPr>
          <p:nvPr/>
        </p:nvSpPr>
        <p:spPr bwMode="auto">
          <a:xfrm>
            <a:off x="5565618" y="2846851"/>
            <a:ext cx="3222996" cy="1337037"/>
          </a:xfrm>
          <a:custGeom>
            <a:avLst/>
            <a:gdLst>
              <a:gd name="connsiteX0" fmla="*/ 0 w 10000"/>
              <a:gd name="connsiteY0" fmla="*/ 10000 h 10000"/>
              <a:gd name="connsiteX1" fmla="*/ 352 w 10000"/>
              <a:gd name="connsiteY1" fmla="*/ 8258 h 10000"/>
              <a:gd name="connsiteX2" fmla="*/ 1258 w 10000"/>
              <a:gd name="connsiteY2" fmla="*/ 5265 h 10000"/>
              <a:gd name="connsiteX3" fmla="*/ 2500 w 10000"/>
              <a:gd name="connsiteY3" fmla="*/ 3939 h 10000"/>
              <a:gd name="connsiteX4" fmla="*/ 5000 w 10000"/>
              <a:gd name="connsiteY4" fmla="*/ 1856 h 10000"/>
              <a:gd name="connsiteX5" fmla="*/ 10000 w 10000"/>
              <a:gd name="connsiteY5" fmla="*/ 0 h 10000"/>
              <a:gd name="connsiteX0" fmla="*/ 0 w 10029"/>
              <a:gd name="connsiteY0" fmla="*/ 10000 h 10000"/>
              <a:gd name="connsiteX1" fmla="*/ 381 w 10029"/>
              <a:gd name="connsiteY1" fmla="*/ 8258 h 10000"/>
              <a:gd name="connsiteX2" fmla="*/ 1287 w 10029"/>
              <a:gd name="connsiteY2" fmla="*/ 5265 h 10000"/>
              <a:gd name="connsiteX3" fmla="*/ 2529 w 10029"/>
              <a:gd name="connsiteY3" fmla="*/ 3939 h 10000"/>
              <a:gd name="connsiteX4" fmla="*/ 5029 w 10029"/>
              <a:gd name="connsiteY4" fmla="*/ 1856 h 10000"/>
              <a:gd name="connsiteX5" fmla="*/ 10029 w 10029"/>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9" h="10000">
                <a:moveTo>
                  <a:pt x="0" y="10000"/>
                </a:moveTo>
                <a:cubicBezTo>
                  <a:pt x="117" y="9419"/>
                  <a:pt x="264" y="8839"/>
                  <a:pt x="381" y="8258"/>
                </a:cubicBezTo>
                <a:lnTo>
                  <a:pt x="1287" y="5265"/>
                </a:lnTo>
                <a:lnTo>
                  <a:pt x="2529" y="3939"/>
                </a:lnTo>
                <a:lnTo>
                  <a:pt x="5029" y="1856"/>
                </a:lnTo>
                <a:lnTo>
                  <a:pt x="10029" y="0"/>
                </a:lnTo>
              </a:path>
            </a:pathLst>
          </a:custGeom>
          <a:noFill/>
          <a:ln w="28575" cmpd="sng">
            <a:solidFill>
              <a:srgbClr val="D5C485"/>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8" name="Oval 198">
            <a:extLst>
              <a:ext uri="{FF2B5EF4-FFF2-40B4-BE49-F238E27FC236}">
                <a16:creationId xmlns:a16="http://schemas.microsoft.com/office/drawing/2014/main" id="{326E94EA-21CB-484B-9A81-7CCD4A5F145D}"/>
              </a:ext>
            </a:extLst>
          </p:cNvPr>
          <p:cNvSpPr>
            <a:spLocks noChangeArrowheads="1"/>
          </p:cNvSpPr>
          <p:nvPr/>
        </p:nvSpPr>
        <p:spPr bwMode="auto">
          <a:xfrm>
            <a:off x="8745325" y="2795392"/>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19" name="Oval 202">
            <a:extLst>
              <a:ext uri="{FF2B5EF4-FFF2-40B4-BE49-F238E27FC236}">
                <a16:creationId xmlns:a16="http://schemas.microsoft.com/office/drawing/2014/main" id="{4D1EB2C4-AE7E-4E64-9BD7-DB1B38F9C1E0}"/>
              </a:ext>
            </a:extLst>
          </p:cNvPr>
          <p:cNvSpPr>
            <a:spLocks noChangeArrowheads="1"/>
          </p:cNvSpPr>
          <p:nvPr/>
        </p:nvSpPr>
        <p:spPr bwMode="auto">
          <a:xfrm>
            <a:off x="5533282" y="4114296"/>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20" name="Oval 203">
            <a:extLst>
              <a:ext uri="{FF2B5EF4-FFF2-40B4-BE49-F238E27FC236}">
                <a16:creationId xmlns:a16="http://schemas.microsoft.com/office/drawing/2014/main" id="{584A180F-3C99-4A98-9E2F-E49C59265753}"/>
              </a:ext>
            </a:extLst>
          </p:cNvPr>
          <p:cNvSpPr>
            <a:spLocks noChangeArrowheads="1"/>
          </p:cNvSpPr>
          <p:nvPr/>
        </p:nvSpPr>
        <p:spPr bwMode="auto">
          <a:xfrm>
            <a:off x="8748593" y="4479107"/>
            <a:ext cx="80043" cy="121420"/>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21" name="Text Box 5">
            <a:extLst>
              <a:ext uri="{FF2B5EF4-FFF2-40B4-BE49-F238E27FC236}">
                <a16:creationId xmlns:a16="http://schemas.microsoft.com/office/drawing/2014/main" id="{ED4B32C9-3992-4531-8216-6AB65DA85581}"/>
              </a:ext>
            </a:extLst>
          </p:cNvPr>
          <p:cNvSpPr txBox="1">
            <a:spLocks noChangeArrowheads="1"/>
          </p:cNvSpPr>
          <p:nvPr/>
        </p:nvSpPr>
        <p:spPr bwMode="auto">
          <a:xfrm rot="16200000">
            <a:off x="3377495" y="3539236"/>
            <a:ext cx="3242789" cy="461665"/>
          </a:xfrm>
          <a:prstGeom prst="rect">
            <a:avLst/>
          </a:prstGeom>
          <a:noFill/>
          <a:ln w="19050"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 Change from baseline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 (</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sym typeface="Symbol" pitchFamily="18" charset="2"/>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Arial" charset="0"/>
              </a:rPr>
              <a:t> 95% CI %)</a:t>
            </a:r>
          </a:p>
        </p:txBody>
      </p:sp>
      <p:sp>
        <p:nvSpPr>
          <p:cNvPr id="422" name="Text Box 4">
            <a:extLst>
              <a:ext uri="{FF2B5EF4-FFF2-40B4-BE49-F238E27FC236}">
                <a16:creationId xmlns:a16="http://schemas.microsoft.com/office/drawing/2014/main" id="{F5101A60-E720-4221-A6F4-4E6361075A56}"/>
              </a:ext>
            </a:extLst>
          </p:cNvPr>
          <p:cNvSpPr txBox="1">
            <a:spLocks noChangeArrowheads="1"/>
          </p:cNvSpPr>
          <p:nvPr/>
        </p:nvSpPr>
        <p:spPr bwMode="auto">
          <a:xfrm>
            <a:off x="6725155" y="5221453"/>
            <a:ext cx="668773" cy="307777"/>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Months</a:t>
            </a:r>
          </a:p>
        </p:txBody>
      </p:sp>
      <p:sp>
        <p:nvSpPr>
          <p:cNvPr id="423" name="Text Box 48">
            <a:extLst>
              <a:ext uri="{FF2B5EF4-FFF2-40B4-BE49-F238E27FC236}">
                <a16:creationId xmlns:a16="http://schemas.microsoft.com/office/drawing/2014/main" id="{4B6D0B05-DE21-4A75-AABF-A13132E0BFD7}"/>
              </a:ext>
            </a:extLst>
          </p:cNvPr>
          <p:cNvSpPr txBox="1">
            <a:spLocks noChangeArrowheads="1"/>
          </p:cNvSpPr>
          <p:nvPr/>
        </p:nvSpPr>
        <p:spPr bwMode="auto">
          <a:xfrm>
            <a:off x="7039822" y="2680678"/>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424" name="Text Box 48">
            <a:extLst>
              <a:ext uri="{FF2B5EF4-FFF2-40B4-BE49-F238E27FC236}">
                <a16:creationId xmlns:a16="http://schemas.microsoft.com/office/drawing/2014/main" id="{B6169ADE-2B3A-4637-849F-7B78E80EF7C5}"/>
              </a:ext>
            </a:extLst>
          </p:cNvPr>
          <p:cNvSpPr txBox="1">
            <a:spLocks noChangeArrowheads="1"/>
          </p:cNvSpPr>
          <p:nvPr/>
        </p:nvSpPr>
        <p:spPr bwMode="auto">
          <a:xfrm>
            <a:off x="8659715" y="2347483"/>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grpSp>
        <p:nvGrpSpPr>
          <p:cNvPr id="425" name="Group 424">
            <a:extLst>
              <a:ext uri="{FF2B5EF4-FFF2-40B4-BE49-F238E27FC236}">
                <a16:creationId xmlns:a16="http://schemas.microsoft.com/office/drawing/2014/main" id="{31B7B7D1-6B19-4A4C-80AA-CD825225E5C3}"/>
              </a:ext>
            </a:extLst>
          </p:cNvPr>
          <p:cNvGrpSpPr/>
          <p:nvPr/>
        </p:nvGrpSpPr>
        <p:grpSpPr>
          <a:xfrm>
            <a:off x="5430323" y="4960667"/>
            <a:ext cx="3506975" cy="276999"/>
            <a:chOff x="1465071" y="5492090"/>
            <a:chExt cx="6543506" cy="354628"/>
          </a:xfrm>
        </p:grpSpPr>
        <p:sp>
          <p:nvSpPr>
            <p:cNvPr id="426" name="Text Box 50">
              <a:extLst>
                <a:ext uri="{FF2B5EF4-FFF2-40B4-BE49-F238E27FC236}">
                  <a16:creationId xmlns:a16="http://schemas.microsoft.com/office/drawing/2014/main" id="{A69D5217-DC19-4BB2-BE93-FAF52BCE2AB6}"/>
                </a:ext>
              </a:extLst>
            </p:cNvPr>
            <p:cNvSpPr txBox="1">
              <a:spLocks noChangeArrowheads="1"/>
            </p:cNvSpPr>
            <p:nvPr/>
          </p:nvSpPr>
          <p:spPr bwMode="auto">
            <a:xfrm>
              <a:off x="1465071"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0</a:t>
              </a:r>
            </a:p>
          </p:txBody>
        </p:sp>
        <p:sp>
          <p:nvSpPr>
            <p:cNvPr id="427" name="Text Box 52">
              <a:extLst>
                <a:ext uri="{FF2B5EF4-FFF2-40B4-BE49-F238E27FC236}">
                  <a16:creationId xmlns:a16="http://schemas.microsoft.com/office/drawing/2014/main" id="{90C726D1-2A86-4CB9-B01E-3C29FEBD95AC}"/>
                </a:ext>
              </a:extLst>
            </p:cNvPr>
            <p:cNvSpPr txBox="1">
              <a:spLocks noChangeArrowheads="1"/>
            </p:cNvSpPr>
            <p:nvPr/>
          </p:nvSpPr>
          <p:spPr bwMode="auto">
            <a:xfrm>
              <a:off x="2946976"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6</a:t>
              </a:r>
            </a:p>
          </p:txBody>
        </p:sp>
        <p:sp>
          <p:nvSpPr>
            <p:cNvPr id="428" name="Text Box 53">
              <a:extLst>
                <a:ext uri="{FF2B5EF4-FFF2-40B4-BE49-F238E27FC236}">
                  <a16:creationId xmlns:a16="http://schemas.microsoft.com/office/drawing/2014/main" id="{739099A1-D51A-4978-8216-D897AEA74CFF}"/>
                </a:ext>
              </a:extLst>
            </p:cNvPr>
            <p:cNvSpPr txBox="1">
              <a:spLocks noChangeArrowheads="1"/>
            </p:cNvSpPr>
            <p:nvPr/>
          </p:nvSpPr>
          <p:spPr bwMode="auto">
            <a:xfrm>
              <a:off x="4395961"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12</a:t>
              </a:r>
            </a:p>
          </p:txBody>
        </p:sp>
        <p:sp>
          <p:nvSpPr>
            <p:cNvPr id="429" name="Text Box 54">
              <a:extLst>
                <a:ext uri="{FF2B5EF4-FFF2-40B4-BE49-F238E27FC236}">
                  <a16:creationId xmlns:a16="http://schemas.microsoft.com/office/drawing/2014/main" id="{8CE5AA2C-353E-4FC0-A4C3-7FE4DD0A5644}"/>
                </a:ext>
              </a:extLst>
            </p:cNvPr>
            <p:cNvSpPr txBox="1">
              <a:spLocks noChangeArrowheads="1"/>
            </p:cNvSpPr>
            <p:nvPr/>
          </p:nvSpPr>
          <p:spPr bwMode="auto">
            <a:xfrm>
              <a:off x="7400812"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24</a:t>
              </a:r>
            </a:p>
          </p:txBody>
        </p:sp>
        <p:sp>
          <p:nvSpPr>
            <p:cNvPr id="430" name="Text Box 53">
              <a:extLst>
                <a:ext uri="{FF2B5EF4-FFF2-40B4-BE49-F238E27FC236}">
                  <a16:creationId xmlns:a16="http://schemas.microsoft.com/office/drawing/2014/main" id="{E6D83999-BE51-4FA4-AC7B-2CAD98073767}"/>
                </a:ext>
              </a:extLst>
            </p:cNvPr>
            <p:cNvSpPr txBox="1">
              <a:spLocks noChangeArrowheads="1"/>
            </p:cNvSpPr>
            <p:nvPr/>
          </p:nvSpPr>
          <p:spPr bwMode="auto">
            <a:xfrm>
              <a:off x="5911603" y="5492090"/>
              <a:ext cx="607765"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18</a:t>
              </a:r>
            </a:p>
          </p:txBody>
        </p:sp>
        <p:sp>
          <p:nvSpPr>
            <p:cNvPr id="431" name="Text Box 52">
              <a:extLst>
                <a:ext uri="{FF2B5EF4-FFF2-40B4-BE49-F238E27FC236}">
                  <a16:creationId xmlns:a16="http://schemas.microsoft.com/office/drawing/2014/main" id="{F288B5B8-0C80-410C-B15D-98E0F6C91EE1}"/>
                </a:ext>
              </a:extLst>
            </p:cNvPr>
            <p:cNvSpPr txBox="1">
              <a:spLocks noChangeArrowheads="1"/>
            </p:cNvSpPr>
            <p:nvPr/>
          </p:nvSpPr>
          <p:spPr bwMode="auto">
            <a:xfrm>
              <a:off x="1712547"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1</a:t>
              </a:r>
            </a:p>
          </p:txBody>
        </p:sp>
        <p:sp>
          <p:nvSpPr>
            <p:cNvPr id="432" name="Text Box 52">
              <a:extLst>
                <a:ext uri="{FF2B5EF4-FFF2-40B4-BE49-F238E27FC236}">
                  <a16:creationId xmlns:a16="http://schemas.microsoft.com/office/drawing/2014/main" id="{3DD3EFE8-55C4-4E40-AA5F-FE8731B7FCC0}"/>
                </a:ext>
              </a:extLst>
            </p:cNvPr>
            <p:cNvSpPr txBox="1">
              <a:spLocks noChangeArrowheads="1"/>
            </p:cNvSpPr>
            <p:nvPr/>
          </p:nvSpPr>
          <p:spPr bwMode="auto">
            <a:xfrm>
              <a:off x="2203380" y="5492090"/>
              <a:ext cx="476162" cy="354628"/>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ea typeface="+mn-ea"/>
                  <a:cs typeface="+mn-cs"/>
                </a:rPr>
                <a:t>3</a:t>
              </a:r>
            </a:p>
          </p:txBody>
        </p:sp>
      </p:grpSp>
      <p:grpSp>
        <p:nvGrpSpPr>
          <p:cNvPr id="433" name="Group 432">
            <a:extLst>
              <a:ext uri="{FF2B5EF4-FFF2-40B4-BE49-F238E27FC236}">
                <a16:creationId xmlns:a16="http://schemas.microsoft.com/office/drawing/2014/main" id="{CE6C6089-1B9B-483F-8F24-520D32F4606F}"/>
              </a:ext>
            </a:extLst>
          </p:cNvPr>
          <p:cNvGrpSpPr/>
          <p:nvPr/>
        </p:nvGrpSpPr>
        <p:grpSpPr>
          <a:xfrm>
            <a:off x="5506542" y="4884269"/>
            <a:ext cx="3546169" cy="39524"/>
            <a:chOff x="1607285" y="5394290"/>
            <a:chExt cx="6616635" cy="50601"/>
          </a:xfrm>
        </p:grpSpPr>
        <p:sp>
          <p:nvSpPr>
            <p:cNvPr id="434" name="Line 79">
              <a:extLst>
                <a:ext uri="{FF2B5EF4-FFF2-40B4-BE49-F238E27FC236}">
                  <a16:creationId xmlns:a16="http://schemas.microsoft.com/office/drawing/2014/main" id="{E02521D1-51FA-4B84-83C0-B38777ED1D95}"/>
                </a:ext>
              </a:extLst>
            </p:cNvPr>
            <p:cNvSpPr>
              <a:spLocks noChangeShapeType="1"/>
            </p:cNvSpPr>
            <p:nvPr/>
          </p:nvSpPr>
          <p:spPr bwMode="auto">
            <a:xfrm>
              <a:off x="1607285" y="5396150"/>
              <a:ext cx="6616635" cy="0"/>
            </a:xfrm>
            <a:prstGeom prst="line">
              <a:avLst/>
            </a:prstGeom>
            <a:noFill/>
            <a:ln w="19050">
              <a:solidFill>
                <a:sysClr val="windowText" lastClr="000000">
                  <a:lumMod val="75000"/>
                  <a:lumOff val="25000"/>
                </a:sysClr>
              </a:solidFill>
              <a:round/>
              <a:headEnd/>
              <a:tailEnd/>
            </a:ln>
            <a:effec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35" name="Line 11">
              <a:extLst>
                <a:ext uri="{FF2B5EF4-FFF2-40B4-BE49-F238E27FC236}">
                  <a16:creationId xmlns:a16="http://schemas.microsoft.com/office/drawing/2014/main" id="{17D7892C-D65B-45F8-88EF-FDFB010F0FAC}"/>
                </a:ext>
              </a:extLst>
            </p:cNvPr>
            <p:cNvSpPr>
              <a:spLocks noChangeShapeType="1"/>
            </p:cNvSpPr>
            <p:nvPr/>
          </p:nvSpPr>
          <p:spPr bwMode="auto">
            <a:xfrm>
              <a:off x="1703151"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36" name="Line 13">
              <a:extLst>
                <a:ext uri="{FF2B5EF4-FFF2-40B4-BE49-F238E27FC236}">
                  <a16:creationId xmlns:a16="http://schemas.microsoft.com/office/drawing/2014/main" id="{C354D5DE-7EEB-43A9-B7DA-C11EA965A93F}"/>
                </a:ext>
              </a:extLst>
            </p:cNvPr>
            <p:cNvSpPr>
              <a:spLocks noChangeShapeType="1"/>
            </p:cNvSpPr>
            <p:nvPr/>
          </p:nvSpPr>
          <p:spPr bwMode="auto">
            <a:xfrm>
              <a:off x="318505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37" name="Line 14">
              <a:extLst>
                <a:ext uri="{FF2B5EF4-FFF2-40B4-BE49-F238E27FC236}">
                  <a16:creationId xmlns:a16="http://schemas.microsoft.com/office/drawing/2014/main" id="{7BF865EC-3700-4A26-BEE7-C06076505EBE}"/>
                </a:ext>
              </a:extLst>
            </p:cNvPr>
            <p:cNvSpPr>
              <a:spLocks noChangeShapeType="1"/>
            </p:cNvSpPr>
            <p:nvPr/>
          </p:nvSpPr>
          <p:spPr bwMode="auto">
            <a:xfrm>
              <a:off x="470027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38" name="Line 15">
              <a:extLst>
                <a:ext uri="{FF2B5EF4-FFF2-40B4-BE49-F238E27FC236}">
                  <a16:creationId xmlns:a16="http://schemas.microsoft.com/office/drawing/2014/main" id="{46A182FB-8DAD-49B6-8E30-E2461935D9E9}"/>
                </a:ext>
              </a:extLst>
            </p:cNvPr>
            <p:cNvSpPr>
              <a:spLocks noChangeShapeType="1"/>
            </p:cNvSpPr>
            <p:nvPr/>
          </p:nvSpPr>
          <p:spPr bwMode="auto">
            <a:xfrm>
              <a:off x="7731125"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39" name="Line 99">
              <a:extLst>
                <a:ext uri="{FF2B5EF4-FFF2-40B4-BE49-F238E27FC236}">
                  <a16:creationId xmlns:a16="http://schemas.microsoft.com/office/drawing/2014/main" id="{6EE6E996-6093-4CC9-8CDA-5074871D679C}"/>
                </a:ext>
              </a:extLst>
            </p:cNvPr>
            <p:cNvSpPr>
              <a:spLocks noChangeShapeType="1"/>
            </p:cNvSpPr>
            <p:nvPr/>
          </p:nvSpPr>
          <p:spPr bwMode="auto">
            <a:xfrm flipV="1">
              <a:off x="6215498" y="5394290"/>
              <a:ext cx="406" cy="47202"/>
            </a:xfrm>
            <a:prstGeom prst="line">
              <a:avLst/>
            </a:prstGeom>
            <a:noFill/>
            <a:ln w="19050">
              <a:solidFill>
                <a:sysClr val="windowText" lastClr="000000">
                  <a:lumMod val="75000"/>
                  <a:lumOff val="2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0" name="Line 11">
              <a:extLst>
                <a:ext uri="{FF2B5EF4-FFF2-40B4-BE49-F238E27FC236}">
                  <a16:creationId xmlns:a16="http://schemas.microsoft.com/office/drawing/2014/main" id="{A3E5294B-88D0-4731-B292-996B62CF86D0}"/>
                </a:ext>
              </a:extLst>
            </p:cNvPr>
            <p:cNvSpPr>
              <a:spLocks noChangeShapeType="1"/>
            </p:cNvSpPr>
            <p:nvPr/>
          </p:nvSpPr>
          <p:spPr bwMode="auto">
            <a:xfrm>
              <a:off x="195062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1" name="Line 11">
              <a:extLst>
                <a:ext uri="{FF2B5EF4-FFF2-40B4-BE49-F238E27FC236}">
                  <a16:creationId xmlns:a16="http://schemas.microsoft.com/office/drawing/2014/main" id="{1A896B68-2694-4A1D-86DA-386816CFE177}"/>
                </a:ext>
              </a:extLst>
            </p:cNvPr>
            <p:cNvSpPr>
              <a:spLocks noChangeShapeType="1"/>
            </p:cNvSpPr>
            <p:nvPr/>
          </p:nvSpPr>
          <p:spPr bwMode="auto">
            <a:xfrm>
              <a:off x="2441462"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42" name="Group 441">
            <a:extLst>
              <a:ext uri="{FF2B5EF4-FFF2-40B4-BE49-F238E27FC236}">
                <a16:creationId xmlns:a16="http://schemas.microsoft.com/office/drawing/2014/main" id="{2EE1A7F0-3550-4531-B8F5-26716D211E67}"/>
              </a:ext>
            </a:extLst>
          </p:cNvPr>
          <p:cNvGrpSpPr/>
          <p:nvPr/>
        </p:nvGrpSpPr>
        <p:grpSpPr>
          <a:xfrm>
            <a:off x="8792925" y="4315168"/>
            <a:ext cx="39645" cy="385687"/>
            <a:chOff x="4631261" y="4799753"/>
            <a:chExt cx="73972" cy="383110"/>
          </a:xfrm>
          <a:solidFill>
            <a:schemeClr val="bg1">
              <a:lumMod val="75000"/>
            </a:schemeClr>
          </a:solidFill>
        </p:grpSpPr>
        <p:sp>
          <p:nvSpPr>
            <p:cNvPr id="443" name="Line 74">
              <a:extLst>
                <a:ext uri="{FF2B5EF4-FFF2-40B4-BE49-F238E27FC236}">
                  <a16:creationId xmlns:a16="http://schemas.microsoft.com/office/drawing/2014/main" id="{B28F7B3E-08D1-4033-A495-B6F93EC3A428}"/>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4" name="Line 84">
              <a:extLst>
                <a:ext uri="{FF2B5EF4-FFF2-40B4-BE49-F238E27FC236}">
                  <a16:creationId xmlns:a16="http://schemas.microsoft.com/office/drawing/2014/main" id="{EAA849FB-9C97-4DB1-9806-FC52F67AEB28}"/>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5" name="Line 85">
              <a:extLst>
                <a:ext uri="{FF2B5EF4-FFF2-40B4-BE49-F238E27FC236}">
                  <a16:creationId xmlns:a16="http://schemas.microsoft.com/office/drawing/2014/main" id="{F8786853-7E23-4DC3-AD0A-D79FDDBFB79E}"/>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46" name="Group 445">
            <a:extLst>
              <a:ext uri="{FF2B5EF4-FFF2-40B4-BE49-F238E27FC236}">
                <a16:creationId xmlns:a16="http://schemas.microsoft.com/office/drawing/2014/main" id="{E79C42D6-04F0-4442-9A76-580FAAC9F3C6}"/>
              </a:ext>
            </a:extLst>
          </p:cNvPr>
          <p:cNvGrpSpPr/>
          <p:nvPr/>
        </p:nvGrpSpPr>
        <p:grpSpPr>
          <a:xfrm>
            <a:off x="7152700" y="4244496"/>
            <a:ext cx="39645" cy="307121"/>
            <a:chOff x="4631261" y="4799753"/>
            <a:chExt cx="73972" cy="383110"/>
          </a:xfrm>
          <a:solidFill>
            <a:schemeClr val="bg1">
              <a:lumMod val="75000"/>
            </a:schemeClr>
          </a:solidFill>
        </p:grpSpPr>
        <p:sp>
          <p:nvSpPr>
            <p:cNvPr id="447" name="Line 74">
              <a:extLst>
                <a:ext uri="{FF2B5EF4-FFF2-40B4-BE49-F238E27FC236}">
                  <a16:creationId xmlns:a16="http://schemas.microsoft.com/office/drawing/2014/main" id="{F839692C-22EC-4D8B-A2B2-6A17DC77ADCA}"/>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8" name="Line 84">
              <a:extLst>
                <a:ext uri="{FF2B5EF4-FFF2-40B4-BE49-F238E27FC236}">
                  <a16:creationId xmlns:a16="http://schemas.microsoft.com/office/drawing/2014/main" id="{B6805917-7F54-43FB-8624-B40C3AC56A59}"/>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49" name="Line 85">
              <a:extLst>
                <a:ext uri="{FF2B5EF4-FFF2-40B4-BE49-F238E27FC236}">
                  <a16:creationId xmlns:a16="http://schemas.microsoft.com/office/drawing/2014/main" id="{BA5A848F-ED5D-449A-8235-6AACB02DD3BC}"/>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sp>
        <p:nvSpPr>
          <p:cNvPr id="450" name="Oval 203">
            <a:extLst>
              <a:ext uri="{FF2B5EF4-FFF2-40B4-BE49-F238E27FC236}">
                <a16:creationId xmlns:a16="http://schemas.microsoft.com/office/drawing/2014/main" id="{E93FD1F5-4AC0-4A4D-9F63-9D78D2321659}"/>
              </a:ext>
            </a:extLst>
          </p:cNvPr>
          <p:cNvSpPr>
            <a:spLocks noChangeArrowheads="1"/>
          </p:cNvSpPr>
          <p:nvPr/>
        </p:nvSpPr>
        <p:spPr bwMode="auto">
          <a:xfrm>
            <a:off x="7128511" y="4370279"/>
            <a:ext cx="80043" cy="121420"/>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1" name="Oval 203">
            <a:extLst>
              <a:ext uri="{FF2B5EF4-FFF2-40B4-BE49-F238E27FC236}">
                <a16:creationId xmlns:a16="http://schemas.microsoft.com/office/drawing/2014/main" id="{006D963D-46E7-4597-826E-36731C77FD90}"/>
              </a:ext>
            </a:extLst>
          </p:cNvPr>
          <p:cNvSpPr>
            <a:spLocks noChangeArrowheads="1"/>
          </p:cNvSpPr>
          <p:nvPr/>
        </p:nvSpPr>
        <p:spPr bwMode="auto">
          <a:xfrm>
            <a:off x="6323004" y="4254458"/>
            <a:ext cx="80043" cy="121420"/>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2" name="Oval 203">
            <a:extLst>
              <a:ext uri="{FF2B5EF4-FFF2-40B4-BE49-F238E27FC236}">
                <a16:creationId xmlns:a16="http://schemas.microsoft.com/office/drawing/2014/main" id="{6E3005AE-1902-4492-A4A0-477A42BA4907}"/>
              </a:ext>
            </a:extLst>
          </p:cNvPr>
          <p:cNvSpPr>
            <a:spLocks noChangeArrowheads="1"/>
          </p:cNvSpPr>
          <p:nvPr/>
        </p:nvSpPr>
        <p:spPr bwMode="auto">
          <a:xfrm>
            <a:off x="5926787" y="4158523"/>
            <a:ext cx="80043" cy="121420"/>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3" name="Oval 203">
            <a:extLst>
              <a:ext uri="{FF2B5EF4-FFF2-40B4-BE49-F238E27FC236}">
                <a16:creationId xmlns:a16="http://schemas.microsoft.com/office/drawing/2014/main" id="{0BCE9E94-2726-4833-9704-404A9106B4CE}"/>
              </a:ext>
            </a:extLst>
          </p:cNvPr>
          <p:cNvSpPr>
            <a:spLocks noChangeArrowheads="1"/>
          </p:cNvSpPr>
          <p:nvPr/>
        </p:nvSpPr>
        <p:spPr bwMode="auto">
          <a:xfrm>
            <a:off x="5660404" y="4111288"/>
            <a:ext cx="80043" cy="121420"/>
          </a:xfrm>
          <a:prstGeom prst="ellipse">
            <a:avLst/>
          </a:prstGeom>
          <a:solidFill>
            <a:schemeClr val="bg1">
              <a:lumMod val="75000"/>
            </a:schemeClr>
          </a:solidFill>
          <a:ln w="9525">
            <a:solidFill>
              <a:schemeClr val="bg1">
                <a:lumMod val="75000"/>
              </a:schemeClr>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4" name="Oval 202">
            <a:extLst>
              <a:ext uri="{FF2B5EF4-FFF2-40B4-BE49-F238E27FC236}">
                <a16:creationId xmlns:a16="http://schemas.microsoft.com/office/drawing/2014/main" id="{67027490-193F-4F94-9F3E-176A1D66BCF0}"/>
              </a:ext>
            </a:extLst>
          </p:cNvPr>
          <p:cNvSpPr>
            <a:spLocks noChangeArrowheads="1"/>
          </p:cNvSpPr>
          <p:nvPr/>
        </p:nvSpPr>
        <p:spPr bwMode="auto">
          <a:xfrm>
            <a:off x="5648854" y="3901299"/>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5" name="Oval 202">
            <a:extLst>
              <a:ext uri="{FF2B5EF4-FFF2-40B4-BE49-F238E27FC236}">
                <a16:creationId xmlns:a16="http://schemas.microsoft.com/office/drawing/2014/main" id="{32C83538-E1A5-437C-A0E6-89C1C53E4DC0}"/>
              </a:ext>
            </a:extLst>
          </p:cNvPr>
          <p:cNvSpPr>
            <a:spLocks noChangeArrowheads="1"/>
          </p:cNvSpPr>
          <p:nvPr/>
        </p:nvSpPr>
        <p:spPr bwMode="auto">
          <a:xfrm>
            <a:off x="5925153" y="3499072"/>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6" name="Oval 202">
            <a:extLst>
              <a:ext uri="{FF2B5EF4-FFF2-40B4-BE49-F238E27FC236}">
                <a16:creationId xmlns:a16="http://schemas.microsoft.com/office/drawing/2014/main" id="{524B01FD-454E-4364-9475-035F9FF3EE8B}"/>
              </a:ext>
            </a:extLst>
          </p:cNvPr>
          <p:cNvSpPr>
            <a:spLocks noChangeArrowheads="1"/>
          </p:cNvSpPr>
          <p:nvPr/>
        </p:nvSpPr>
        <p:spPr bwMode="auto">
          <a:xfrm>
            <a:off x="6321370" y="3316058"/>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57" name="Oval 202">
            <a:extLst>
              <a:ext uri="{FF2B5EF4-FFF2-40B4-BE49-F238E27FC236}">
                <a16:creationId xmlns:a16="http://schemas.microsoft.com/office/drawing/2014/main" id="{EE7BF9A9-6721-4CD9-BAAC-7174277D131F}"/>
              </a:ext>
            </a:extLst>
          </p:cNvPr>
          <p:cNvSpPr>
            <a:spLocks noChangeArrowheads="1"/>
          </p:cNvSpPr>
          <p:nvPr/>
        </p:nvSpPr>
        <p:spPr bwMode="auto">
          <a:xfrm>
            <a:off x="7126877" y="3039992"/>
            <a:ext cx="83311" cy="121420"/>
          </a:xfrm>
          <a:prstGeom prst="ellipse">
            <a:avLst/>
          </a:prstGeom>
          <a:solidFill>
            <a:srgbClr val="D5C485"/>
          </a:solidFill>
          <a:ln w="9525">
            <a:solidFill>
              <a:srgbClr val="D5C485"/>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nvGrpSpPr>
          <p:cNvPr id="458" name="Group 457">
            <a:extLst>
              <a:ext uri="{FF2B5EF4-FFF2-40B4-BE49-F238E27FC236}">
                <a16:creationId xmlns:a16="http://schemas.microsoft.com/office/drawing/2014/main" id="{74E6BD37-F455-4A9E-A96B-BB8ACC328999}"/>
              </a:ext>
            </a:extLst>
          </p:cNvPr>
          <p:cNvGrpSpPr/>
          <p:nvPr/>
        </p:nvGrpSpPr>
        <p:grpSpPr>
          <a:xfrm>
            <a:off x="6343588" y="4147984"/>
            <a:ext cx="39645" cy="314264"/>
            <a:chOff x="4631261" y="4799753"/>
            <a:chExt cx="73972" cy="383110"/>
          </a:xfrm>
          <a:solidFill>
            <a:schemeClr val="bg1">
              <a:lumMod val="75000"/>
            </a:schemeClr>
          </a:solidFill>
        </p:grpSpPr>
        <p:sp>
          <p:nvSpPr>
            <p:cNvPr id="459" name="Line 74">
              <a:extLst>
                <a:ext uri="{FF2B5EF4-FFF2-40B4-BE49-F238E27FC236}">
                  <a16:creationId xmlns:a16="http://schemas.microsoft.com/office/drawing/2014/main" id="{8781F607-C275-4853-B8E7-1CF1AC516FA0}"/>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0" name="Line 84">
              <a:extLst>
                <a:ext uri="{FF2B5EF4-FFF2-40B4-BE49-F238E27FC236}">
                  <a16:creationId xmlns:a16="http://schemas.microsoft.com/office/drawing/2014/main" id="{2A279F18-2A57-4A05-9448-5DC1D45B2AD6}"/>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1" name="Line 85">
              <a:extLst>
                <a:ext uri="{FF2B5EF4-FFF2-40B4-BE49-F238E27FC236}">
                  <a16:creationId xmlns:a16="http://schemas.microsoft.com/office/drawing/2014/main" id="{D652DF4F-C346-45E5-91D6-DF9AFB106D64}"/>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62" name="Group 461">
            <a:extLst>
              <a:ext uri="{FF2B5EF4-FFF2-40B4-BE49-F238E27FC236}">
                <a16:creationId xmlns:a16="http://schemas.microsoft.com/office/drawing/2014/main" id="{E9EFDBD2-0572-467F-8F6F-61DA57F83F51}"/>
              </a:ext>
            </a:extLst>
          </p:cNvPr>
          <p:cNvGrpSpPr/>
          <p:nvPr/>
        </p:nvGrpSpPr>
        <p:grpSpPr>
          <a:xfrm>
            <a:off x="5954040" y="4038264"/>
            <a:ext cx="39645" cy="314264"/>
            <a:chOff x="4631261" y="4799753"/>
            <a:chExt cx="73972" cy="383110"/>
          </a:xfrm>
          <a:solidFill>
            <a:schemeClr val="bg1">
              <a:lumMod val="75000"/>
            </a:schemeClr>
          </a:solidFill>
        </p:grpSpPr>
        <p:sp>
          <p:nvSpPr>
            <p:cNvPr id="463" name="Line 74">
              <a:extLst>
                <a:ext uri="{FF2B5EF4-FFF2-40B4-BE49-F238E27FC236}">
                  <a16:creationId xmlns:a16="http://schemas.microsoft.com/office/drawing/2014/main" id="{29DC7578-39A6-4F32-9C2D-CFD3E110082C}"/>
                </a:ext>
              </a:extLst>
            </p:cNvPr>
            <p:cNvSpPr>
              <a:spLocks noChangeShapeType="1"/>
            </p:cNvSpPr>
            <p:nvPr/>
          </p:nvSpPr>
          <p:spPr bwMode="auto">
            <a:xfrm>
              <a:off x="4632325" y="4799753"/>
              <a:ext cx="72908"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4" name="Line 84">
              <a:extLst>
                <a:ext uri="{FF2B5EF4-FFF2-40B4-BE49-F238E27FC236}">
                  <a16:creationId xmlns:a16="http://schemas.microsoft.com/office/drawing/2014/main" id="{658B2DE8-9F28-4003-81E6-F812FCFF738D}"/>
                </a:ext>
              </a:extLst>
            </p:cNvPr>
            <p:cNvSpPr>
              <a:spLocks noChangeShapeType="1"/>
            </p:cNvSpPr>
            <p:nvPr/>
          </p:nvSpPr>
          <p:spPr bwMode="auto">
            <a:xfrm>
              <a:off x="4665663" y="4803190"/>
              <a:ext cx="0" cy="376236"/>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5" name="Line 85">
              <a:extLst>
                <a:ext uri="{FF2B5EF4-FFF2-40B4-BE49-F238E27FC236}">
                  <a16:creationId xmlns:a16="http://schemas.microsoft.com/office/drawing/2014/main" id="{A7560E1D-F1F8-4D5E-B5FE-8C679568FEE3}"/>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66" name="Group 465">
            <a:extLst>
              <a:ext uri="{FF2B5EF4-FFF2-40B4-BE49-F238E27FC236}">
                <a16:creationId xmlns:a16="http://schemas.microsoft.com/office/drawing/2014/main" id="{9D52D28B-D55D-4236-9018-870A8899EAEB}"/>
              </a:ext>
            </a:extLst>
          </p:cNvPr>
          <p:cNvGrpSpPr/>
          <p:nvPr/>
        </p:nvGrpSpPr>
        <p:grpSpPr>
          <a:xfrm>
            <a:off x="8773387" y="2696874"/>
            <a:ext cx="39645" cy="371403"/>
            <a:chOff x="4631261" y="4799753"/>
            <a:chExt cx="73972" cy="383110"/>
          </a:xfrm>
          <a:solidFill>
            <a:srgbClr val="54B948"/>
          </a:solidFill>
        </p:grpSpPr>
        <p:sp>
          <p:nvSpPr>
            <p:cNvPr id="467" name="Line 74">
              <a:extLst>
                <a:ext uri="{FF2B5EF4-FFF2-40B4-BE49-F238E27FC236}">
                  <a16:creationId xmlns:a16="http://schemas.microsoft.com/office/drawing/2014/main" id="{3C565AC0-732E-4382-926A-6271C5D99365}"/>
                </a:ext>
              </a:extLst>
            </p:cNvPr>
            <p:cNvSpPr>
              <a:spLocks noChangeShapeType="1"/>
            </p:cNvSpPr>
            <p:nvPr/>
          </p:nvSpPr>
          <p:spPr bwMode="auto">
            <a:xfrm>
              <a:off x="4632325" y="4799753"/>
              <a:ext cx="7290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8" name="Line 84">
              <a:extLst>
                <a:ext uri="{FF2B5EF4-FFF2-40B4-BE49-F238E27FC236}">
                  <a16:creationId xmlns:a16="http://schemas.microsoft.com/office/drawing/2014/main" id="{B361760C-6646-4181-BC4E-B5AA3B92901E}"/>
                </a:ext>
              </a:extLst>
            </p:cNvPr>
            <p:cNvSpPr>
              <a:spLocks noChangeShapeType="1"/>
            </p:cNvSpPr>
            <p:nvPr/>
          </p:nvSpPr>
          <p:spPr bwMode="auto">
            <a:xfrm>
              <a:off x="4665663" y="4803190"/>
              <a:ext cx="0" cy="376236"/>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69" name="Line 85">
              <a:extLst>
                <a:ext uri="{FF2B5EF4-FFF2-40B4-BE49-F238E27FC236}">
                  <a16:creationId xmlns:a16="http://schemas.microsoft.com/office/drawing/2014/main" id="{B9B05B90-10B3-4363-BF92-210ADF624B0C}"/>
                </a:ext>
              </a:extLst>
            </p:cNvPr>
            <p:cNvSpPr>
              <a:spLocks noChangeShapeType="1"/>
            </p:cNvSpPr>
            <p:nvPr/>
          </p:nvSpPr>
          <p:spPr bwMode="auto">
            <a:xfrm>
              <a:off x="4631261" y="5182863"/>
              <a:ext cx="6985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70" name="Group 469">
            <a:extLst>
              <a:ext uri="{FF2B5EF4-FFF2-40B4-BE49-F238E27FC236}">
                <a16:creationId xmlns:a16="http://schemas.microsoft.com/office/drawing/2014/main" id="{AA661949-A9F4-4392-AC1C-942A297C0F8F}"/>
              </a:ext>
            </a:extLst>
          </p:cNvPr>
          <p:cNvGrpSpPr/>
          <p:nvPr/>
        </p:nvGrpSpPr>
        <p:grpSpPr>
          <a:xfrm>
            <a:off x="7150491" y="2977453"/>
            <a:ext cx="39645" cy="292837"/>
            <a:chOff x="4631261" y="4799753"/>
            <a:chExt cx="73972" cy="383110"/>
          </a:xfrm>
          <a:solidFill>
            <a:srgbClr val="D5C485"/>
          </a:solidFill>
        </p:grpSpPr>
        <p:sp>
          <p:nvSpPr>
            <p:cNvPr id="471" name="Line 74">
              <a:extLst>
                <a:ext uri="{FF2B5EF4-FFF2-40B4-BE49-F238E27FC236}">
                  <a16:creationId xmlns:a16="http://schemas.microsoft.com/office/drawing/2014/main" id="{85B83372-5094-4240-8A57-A8989B13BF91}"/>
                </a:ext>
              </a:extLst>
            </p:cNvPr>
            <p:cNvSpPr>
              <a:spLocks noChangeShapeType="1"/>
            </p:cNvSpPr>
            <p:nvPr/>
          </p:nvSpPr>
          <p:spPr bwMode="auto">
            <a:xfrm>
              <a:off x="4632325" y="4799753"/>
              <a:ext cx="7290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72" name="Line 84">
              <a:extLst>
                <a:ext uri="{FF2B5EF4-FFF2-40B4-BE49-F238E27FC236}">
                  <a16:creationId xmlns:a16="http://schemas.microsoft.com/office/drawing/2014/main" id="{9BC8C37F-0203-4C44-A083-22135D6DB3A9}"/>
                </a:ext>
              </a:extLst>
            </p:cNvPr>
            <p:cNvSpPr>
              <a:spLocks noChangeShapeType="1"/>
            </p:cNvSpPr>
            <p:nvPr/>
          </p:nvSpPr>
          <p:spPr bwMode="auto">
            <a:xfrm>
              <a:off x="4665663" y="4803190"/>
              <a:ext cx="0" cy="376236"/>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73" name="Line 85">
              <a:extLst>
                <a:ext uri="{FF2B5EF4-FFF2-40B4-BE49-F238E27FC236}">
                  <a16:creationId xmlns:a16="http://schemas.microsoft.com/office/drawing/2014/main" id="{69EE0818-E698-4090-8CF5-5B58B6F8EEDC}"/>
                </a:ext>
              </a:extLst>
            </p:cNvPr>
            <p:cNvSpPr>
              <a:spLocks noChangeShapeType="1"/>
            </p:cNvSpPr>
            <p:nvPr/>
          </p:nvSpPr>
          <p:spPr bwMode="auto">
            <a:xfrm>
              <a:off x="4631261" y="5182863"/>
              <a:ext cx="6985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74" name="Group 473">
            <a:extLst>
              <a:ext uri="{FF2B5EF4-FFF2-40B4-BE49-F238E27FC236}">
                <a16:creationId xmlns:a16="http://schemas.microsoft.com/office/drawing/2014/main" id="{94FCE764-DDA0-42C7-9AA5-A3928871A7EC}"/>
              </a:ext>
            </a:extLst>
          </p:cNvPr>
          <p:cNvGrpSpPr/>
          <p:nvPr/>
        </p:nvGrpSpPr>
        <p:grpSpPr>
          <a:xfrm>
            <a:off x="6352146" y="3219710"/>
            <a:ext cx="39645" cy="307121"/>
            <a:chOff x="4631261" y="4799753"/>
            <a:chExt cx="73972" cy="383110"/>
          </a:xfrm>
          <a:solidFill>
            <a:srgbClr val="54B948"/>
          </a:solidFill>
        </p:grpSpPr>
        <p:sp>
          <p:nvSpPr>
            <p:cNvPr id="475" name="Line 74">
              <a:extLst>
                <a:ext uri="{FF2B5EF4-FFF2-40B4-BE49-F238E27FC236}">
                  <a16:creationId xmlns:a16="http://schemas.microsoft.com/office/drawing/2014/main" id="{9C0F6A69-D243-451F-9488-5B0B92623FEE}"/>
                </a:ext>
              </a:extLst>
            </p:cNvPr>
            <p:cNvSpPr>
              <a:spLocks noChangeShapeType="1"/>
            </p:cNvSpPr>
            <p:nvPr/>
          </p:nvSpPr>
          <p:spPr bwMode="auto">
            <a:xfrm>
              <a:off x="4632325" y="4799753"/>
              <a:ext cx="7290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76" name="Line 84">
              <a:extLst>
                <a:ext uri="{FF2B5EF4-FFF2-40B4-BE49-F238E27FC236}">
                  <a16:creationId xmlns:a16="http://schemas.microsoft.com/office/drawing/2014/main" id="{C4269289-CC75-49C1-B921-EFB56820932F}"/>
                </a:ext>
              </a:extLst>
            </p:cNvPr>
            <p:cNvSpPr>
              <a:spLocks noChangeShapeType="1"/>
            </p:cNvSpPr>
            <p:nvPr/>
          </p:nvSpPr>
          <p:spPr bwMode="auto">
            <a:xfrm>
              <a:off x="4665663" y="4803190"/>
              <a:ext cx="0" cy="376236"/>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77" name="Line 85">
              <a:extLst>
                <a:ext uri="{FF2B5EF4-FFF2-40B4-BE49-F238E27FC236}">
                  <a16:creationId xmlns:a16="http://schemas.microsoft.com/office/drawing/2014/main" id="{132E1908-B329-46D1-A1F3-FB5C267471D1}"/>
                </a:ext>
              </a:extLst>
            </p:cNvPr>
            <p:cNvSpPr>
              <a:spLocks noChangeShapeType="1"/>
            </p:cNvSpPr>
            <p:nvPr/>
          </p:nvSpPr>
          <p:spPr bwMode="auto">
            <a:xfrm>
              <a:off x="4631261" y="5182863"/>
              <a:ext cx="6985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78" name="Group 477">
            <a:extLst>
              <a:ext uri="{FF2B5EF4-FFF2-40B4-BE49-F238E27FC236}">
                <a16:creationId xmlns:a16="http://schemas.microsoft.com/office/drawing/2014/main" id="{A97E47C8-949A-4783-B619-95435711A7AA}"/>
              </a:ext>
            </a:extLst>
          </p:cNvPr>
          <p:cNvGrpSpPr/>
          <p:nvPr/>
        </p:nvGrpSpPr>
        <p:grpSpPr>
          <a:xfrm>
            <a:off x="5948264" y="3379526"/>
            <a:ext cx="39645" cy="314264"/>
            <a:chOff x="4631261" y="4799753"/>
            <a:chExt cx="73972" cy="383110"/>
          </a:xfrm>
          <a:solidFill>
            <a:srgbClr val="D5C485"/>
          </a:solidFill>
        </p:grpSpPr>
        <p:sp>
          <p:nvSpPr>
            <p:cNvPr id="479" name="Line 74">
              <a:extLst>
                <a:ext uri="{FF2B5EF4-FFF2-40B4-BE49-F238E27FC236}">
                  <a16:creationId xmlns:a16="http://schemas.microsoft.com/office/drawing/2014/main" id="{EB81F22E-3F8D-4453-86E8-D94E0AEF7361}"/>
                </a:ext>
              </a:extLst>
            </p:cNvPr>
            <p:cNvSpPr>
              <a:spLocks noChangeShapeType="1"/>
            </p:cNvSpPr>
            <p:nvPr/>
          </p:nvSpPr>
          <p:spPr bwMode="auto">
            <a:xfrm>
              <a:off x="4632325" y="4799753"/>
              <a:ext cx="7290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0" name="Line 84">
              <a:extLst>
                <a:ext uri="{FF2B5EF4-FFF2-40B4-BE49-F238E27FC236}">
                  <a16:creationId xmlns:a16="http://schemas.microsoft.com/office/drawing/2014/main" id="{D42D0B70-0CB2-4E09-BBF4-3B31DDA7B076}"/>
                </a:ext>
              </a:extLst>
            </p:cNvPr>
            <p:cNvSpPr>
              <a:spLocks noChangeShapeType="1"/>
            </p:cNvSpPr>
            <p:nvPr/>
          </p:nvSpPr>
          <p:spPr bwMode="auto">
            <a:xfrm>
              <a:off x="4665663" y="4803190"/>
              <a:ext cx="0" cy="376236"/>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1" name="Line 85">
              <a:extLst>
                <a:ext uri="{FF2B5EF4-FFF2-40B4-BE49-F238E27FC236}">
                  <a16:creationId xmlns:a16="http://schemas.microsoft.com/office/drawing/2014/main" id="{3F28890C-D4CC-4262-845B-BD0C9965A1E3}"/>
                </a:ext>
              </a:extLst>
            </p:cNvPr>
            <p:cNvSpPr>
              <a:spLocks noChangeShapeType="1"/>
            </p:cNvSpPr>
            <p:nvPr/>
          </p:nvSpPr>
          <p:spPr bwMode="auto">
            <a:xfrm>
              <a:off x="4631261" y="5182863"/>
              <a:ext cx="6985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82" name="Group 481">
            <a:extLst>
              <a:ext uri="{FF2B5EF4-FFF2-40B4-BE49-F238E27FC236}">
                <a16:creationId xmlns:a16="http://schemas.microsoft.com/office/drawing/2014/main" id="{3E5C9B0E-CA49-4A2E-B5A8-92CA7EF88E75}"/>
              </a:ext>
            </a:extLst>
          </p:cNvPr>
          <p:cNvGrpSpPr/>
          <p:nvPr/>
        </p:nvGrpSpPr>
        <p:grpSpPr>
          <a:xfrm>
            <a:off x="5671836" y="3836540"/>
            <a:ext cx="39645" cy="285694"/>
            <a:chOff x="4631261" y="4799753"/>
            <a:chExt cx="73972" cy="383110"/>
          </a:xfrm>
          <a:solidFill>
            <a:srgbClr val="D5C485"/>
          </a:solidFill>
        </p:grpSpPr>
        <p:sp>
          <p:nvSpPr>
            <p:cNvPr id="483" name="Line 74">
              <a:extLst>
                <a:ext uri="{FF2B5EF4-FFF2-40B4-BE49-F238E27FC236}">
                  <a16:creationId xmlns:a16="http://schemas.microsoft.com/office/drawing/2014/main" id="{DD007984-B65F-4729-9F52-9EDE0E31A51B}"/>
                </a:ext>
              </a:extLst>
            </p:cNvPr>
            <p:cNvSpPr>
              <a:spLocks noChangeShapeType="1"/>
            </p:cNvSpPr>
            <p:nvPr/>
          </p:nvSpPr>
          <p:spPr bwMode="auto">
            <a:xfrm>
              <a:off x="4632325" y="4799753"/>
              <a:ext cx="72908"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4" name="Line 84">
              <a:extLst>
                <a:ext uri="{FF2B5EF4-FFF2-40B4-BE49-F238E27FC236}">
                  <a16:creationId xmlns:a16="http://schemas.microsoft.com/office/drawing/2014/main" id="{067754F7-68E6-4517-AF19-F6EEA37006D0}"/>
                </a:ext>
              </a:extLst>
            </p:cNvPr>
            <p:cNvSpPr>
              <a:spLocks noChangeShapeType="1"/>
            </p:cNvSpPr>
            <p:nvPr/>
          </p:nvSpPr>
          <p:spPr bwMode="auto">
            <a:xfrm>
              <a:off x="4665663" y="4803190"/>
              <a:ext cx="0" cy="376236"/>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5" name="Line 85">
              <a:extLst>
                <a:ext uri="{FF2B5EF4-FFF2-40B4-BE49-F238E27FC236}">
                  <a16:creationId xmlns:a16="http://schemas.microsoft.com/office/drawing/2014/main" id="{984C22B8-950D-452F-8D27-FCB2E56D364E}"/>
                </a:ext>
              </a:extLst>
            </p:cNvPr>
            <p:cNvSpPr>
              <a:spLocks noChangeShapeType="1"/>
            </p:cNvSpPr>
            <p:nvPr/>
          </p:nvSpPr>
          <p:spPr bwMode="auto">
            <a:xfrm>
              <a:off x="4631261" y="5182863"/>
              <a:ext cx="69850" cy="0"/>
            </a:xfrm>
            <a:prstGeom prst="line">
              <a:avLst/>
            </a:prstGeom>
            <a:grpFill/>
            <a:ln w="19050">
              <a:solidFill>
                <a:srgbClr val="D5C485"/>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grpSp>
        <p:nvGrpSpPr>
          <p:cNvPr id="486" name="Group 485">
            <a:extLst>
              <a:ext uri="{FF2B5EF4-FFF2-40B4-BE49-F238E27FC236}">
                <a16:creationId xmlns:a16="http://schemas.microsoft.com/office/drawing/2014/main" id="{BABCF951-DF3A-4C15-A2EC-88AE0DBA5242}"/>
              </a:ext>
            </a:extLst>
          </p:cNvPr>
          <p:cNvGrpSpPr/>
          <p:nvPr/>
        </p:nvGrpSpPr>
        <p:grpSpPr>
          <a:xfrm>
            <a:off x="5675075" y="4110291"/>
            <a:ext cx="39075" cy="164274"/>
            <a:chOff x="4630428" y="4799753"/>
            <a:chExt cx="72909" cy="383110"/>
          </a:xfrm>
          <a:solidFill>
            <a:schemeClr val="bg1">
              <a:lumMod val="75000"/>
            </a:schemeClr>
          </a:solidFill>
        </p:grpSpPr>
        <p:sp>
          <p:nvSpPr>
            <p:cNvPr id="487" name="Line 74">
              <a:extLst>
                <a:ext uri="{FF2B5EF4-FFF2-40B4-BE49-F238E27FC236}">
                  <a16:creationId xmlns:a16="http://schemas.microsoft.com/office/drawing/2014/main" id="{4224485D-B20A-417E-848E-E061DF72FF7B}"/>
                </a:ext>
              </a:extLst>
            </p:cNvPr>
            <p:cNvSpPr>
              <a:spLocks noChangeShapeType="1"/>
            </p:cNvSpPr>
            <p:nvPr/>
          </p:nvSpPr>
          <p:spPr bwMode="auto">
            <a:xfrm>
              <a:off x="4630428" y="4799753"/>
              <a:ext cx="72909"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8" name="Line 84">
              <a:extLst>
                <a:ext uri="{FF2B5EF4-FFF2-40B4-BE49-F238E27FC236}">
                  <a16:creationId xmlns:a16="http://schemas.microsoft.com/office/drawing/2014/main" id="{774EFD28-CB74-4DD1-B34C-56497A45FF24}"/>
                </a:ext>
              </a:extLst>
            </p:cNvPr>
            <p:cNvSpPr>
              <a:spLocks noChangeShapeType="1"/>
            </p:cNvSpPr>
            <p:nvPr/>
          </p:nvSpPr>
          <p:spPr bwMode="auto">
            <a:xfrm>
              <a:off x="4670455" y="4803191"/>
              <a:ext cx="0" cy="376235"/>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sp>
          <p:nvSpPr>
            <p:cNvPr id="489" name="Line 85">
              <a:extLst>
                <a:ext uri="{FF2B5EF4-FFF2-40B4-BE49-F238E27FC236}">
                  <a16:creationId xmlns:a16="http://schemas.microsoft.com/office/drawing/2014/main" id="{CB5E1496-AEFF-4F8D-9479-C6D43D3E8D66}"/>
                </a:ext>
              </a:extLst>
            </p:cNvPr>
            <p:cNvSpPr>
              <a:spLocks noChangeShapeType="1"/>
            </p:cNvSpPr>
            <p:nvPr/>
          </p:nvSpPr>
          <p:spPr bwMode="auto">
            <a:xfrm>
              <a:off x="4631261" y="5182863"/>
              <a:ext cx="69850" cy="0"/>
            </a:xfrm>
            <a:prstGeom prst="line">
              <a:avLst/>
            </a:prstGeom>
            <a:grpFill/>
            <a:ln w="19050">
              <a:solidFill>
                <a:schemeClr val="bg1">
                  <a:lumMod val="75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a typeface="+mn-ea"/>
                <a:cs typeface="+mn-cs"/>
              </a:endParaRPr>
            </a:p>
          </p:txBody>
        </p:sp>
      </p:grpSp>
      <p:sp>
        <p:nvSpPr>
          <p:cNvPr id="490" name="Text Box 48">
            <a:extLst>
              <a:ext uri="{FF2B5EF4-FFF2-40B4-BE49-F238E27FC236}">
                <a16:creationId xmlns:a16="http://schemas.microsoft.com/office/drawing/2014/main" id="{986C9966-EA5E-4C06-AB90-14E25DE88407}"/>
              </a:ext>
            </a:extLst>
          </p:cNvPr>
          <p:cNvSpPr txBox="1">
            <a:spLocks noChangeArrowheads="1"/>
          </p:cNvSpPr>
          <p:nvPr/>
        </p:nvSpPr>
        <p:spPr bwMode="auto">
          <a:xfrm>
            <a:off x="6238817" y="2877780"/>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sp>
        <p:nvSpPr>
          <p:cNvPr id="491" name="Text Box 48">
            <a:extLst>
              <a:ext uri="{FF2B5EF4-FFF2-40B4-BE49-F238E27FC236}">
                <a16:creationId xmlns:a16="http://schemas.microsoft.com/office/drawing/2014/main" id="{189D19F5-CBC3-477A-A613-A48BF67DBBDD}"/>
              </a:ext>
            </a:extLst>
          </p:cNvPr>
          <p:cNvSpPr txBox="1">
            <a:spLocks noChangeArrowheads="1"/>
          </p:cNvSpPr>
          <p:nvPr/>
        </p:nvSpPr>
        <p:spPr bwMode="auto">
          <a:xfrm>
            <a:off x="5834276" y="3047847"/>
            <a:ext cx="266420" cy="400110"/>
          </a:xfrm>
          <a:prstGeom prst="rect">
            <a:avLst/>
          </a:prstGeom>
          <a:noFill/>
          <a:ln w="19050" algn="ctr">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D5C485"/>
                </a:solidFill>
                <a:effectLst/>
                <a:uLnTx/>
                <a:uFillTx/>
                <a:latin typeface="Arial Narrow" panose="020B0606020202030204" pitchFamily="34" charset="0"/>
                <a:ea typeface="+mn-ea"/>
                <a:cs typeface="+mn-cs"/>
              </a:rPr>
              <a:t>*</a:t>
            </a:r>
          </a:p>
        </p:txBody>
      </p:sp>
      <p:grpSp>
        <p:nvGrpSpPr>
          <p:cNvPr id="492" name="Group 491">
            <a:extLst>
              <a:ext uri="{FF2B5EF4-FFF2-40B4-BE49-F238E27FC236}">
                <a16:creationId xmlns:a16="http://schemas.microsoft.com/office/drawing/2014/main" id="{750BC340-7D64-41CF-B4E6-B5F44EFC5790}"/>
              </a:ext>
            </a:extLst>
          </p:cNvPr>
          <p:cNvGrpSpPr/>
          <p:nvPr/>
        </p:nvGrpSpPr>
        <p:grpSpPr>
          <a:xfrm>
            <a:off x="2330379" y="5758522"/>
            <a:ext cx="4729162" cy="274637"/>
            <a:chOff x="2337506" y="2019520"/>
            <a:chExt cx="4729162" cy="274637"/>
          </a:xfrm>
        </p:grpSpPr>
        <p:cxnSp>
          <p:nvCxnSpPr>
            <p:cNvPr id="493" name="Straight Connector 158">
              <a:extLst>
                <a:ext uri="{FF2B5EF4-FFF2-40B4-BE49-F238E27FC236}">
                  <a16:creationId xmlns:a16="http://schemas.microsoft.com/office/drawing/2014/main" id="{702499A8-964B-4F8E-89C8-1034E4216B3C}"/>
                </a:ext>
              </a:extLst>
            </p:cNvPr>
            <p:cNvCxnSpPr>
              <a:cxnSpLocks noChangeShapeType="1"/>
            </p:cNvCxnSpPr>
            <p:nvPr/>
          </p:nvCxnSpPr>
          <p:spPr bwMode="auto">
            <a:xfrm>
              <a:off x="2337506" y="2154937"/>
              <a:ext cx="420687" cy="0"/>
            </a:xfrm>
            <a:prstGeom prst="line">
              <a:avLst/>
            </a:prstGeom>
            <a:noFill/>
            <a:ln w="28575" algn="ctr">
              <a:solidFill>
                <a:srgbClr val="D5C485"/>
              </a:solidFill>
              <a:round/>
              <a:headEnd/>
              <a:tailEnd/>
            </a:ln>
          </p:spPr>
        </p:cxnSp>
        <p:sp>
          <p:nvSpPr>
            <p:cNvPr id="494" name="TextBox 153">
              <a:extLst>
                <a:ext uri="{FF2B5EF4-FFF2-40B4-BE49-F238E27FC236}">
                  <a16:creationId xmlns:a16="http://schemas.microsoft.com/office/drawing/2014/main" id="{E69CA322-B338-45AD-AC13-6BDB04468F9F}"/>
                </a:ext>
              </a:extLst>
            </p:cNvPr>
            <p:cNvSpPr txBox="1">
              <a:spLocks noChangeArrowheads="1"/>
            </p:cNvSpPr>
            <p:nvPr/>
          </p:nvSpPr>
          <p:spPr bwMode="auto">
            <a:xfrm>
              <a:off x="2793118" y="2019520"/>
              <a:ext cx="1938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Denosumab (n=123)</a:t>
              </a:r>
            </a:p>
          </p:txBody>
        </p:sp>
        <p:cxnSp>
          <p:nvCxnSpPr>
            <p:cNvPr id="495" name="Straight Connector 221">
              <a:extLst>
                <a:ext uri="{FF2B5EF4-FFF2-40B4-BE49-F238E27FC236}">
                  <a16:creationId xmlns:a16="http://schemas.microsoft.com/office/drawing/2014/main" id="{6BF0D58A-628E-4A2E-95A6-F566D80BECDA}"/>
                </a:ext>
              </a:extLst>
            </p:cNvPr>
            <p:cNvCxnSpPr>
              <a:cxnSpLocks noChangeShapeType="1"/>
            </p:cNvCxnSpPr>
            <p:nvPr/>
          </p:nvCxnSpPr>
          <p:spPr bwMode="auto">
            <a:xfrm>
              <a:off x="4672718" y="2165570"/>
              <a:ext cx="420688" cy="0"/>
            </a:xfrm>
            <a:prstGeom prst="line">
              <a:avLst/>
            </a:prstGeom>
            <a:noFill/>
            <a:ln w="38100" algn="ctr">
              <a:solidFill>
                <a:schemeClr val="bg1">
                  <a:lumMod val="75000"/>
                </a:schemeClr>
              </a:solidFill>
              <a:round/>
              <a:headEnd/>
              <a:tailEnd/>
            </a:ln>
          </p:spPr>
        </p:cxnSp>
        <p:sp>
          <p:nvSpPr>
            <p:cNvPr id="496" name="TextBox 223">
              <a:extLst>
                <a:ext uri="{FF2B5EF4-FFF2-40B4-BE49-F238E27FC236}">
                  <a16:creationId xmlns:a16="http://schemas.microsoft.com/office/drawing/2014/main" id="{E0B4ED34-4BD5-4A63-8537-64666EFBD224}"/>
                </a:ext>
              </a:extLst>
            </p:cNvPr>
            <p:cNvSpPr txBox="1">
              <a:spLocks noChangeArrowheads="1"/>
            </p:cNvSpPr>
            <p:nvPr/>
          </p:nvSpPr>
          <p:spPr bwMode="auto">
            <a:xfrm>
              <a:off x="5128331" y="2019520"/>
              <a:ext cx="1938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Placebo (n=122)</a:t>
              </a:r>
            </a:p>
          </p:txBody>
        </p:sp>
        <p:sp>
          <p:nvSpPr>
            <p:cNvPr id="497" name="Oval 496">
              <a:extLst>
                <a:ext uri="{FF2B5EF4-FFF2-40B4-BE49-F238E27FC236}">
                  <a16:creationId xmlns:a16="http://schemas.microsoft.com/office/drawing/2014/main" id="{5302CA2B-885C-4E54-849F-33557D8AEE04}"/>
                </a:ext>
              </a:extLst>
            </p:cNvPr>
            <p:cNvSpPr/>
            <p:nvPr/>
          </p:nvSpPr>
          <p:spPr bwMode="auto">
            <a:xfrm>
              <a:off x="2477673" y="2106102"/>
              <a:ext cx="111210" cy="111210"/>
            </a:xfrm>
            <a:prstGeom prst="ellipse">
              <a:avLst/>
            </a:prstGeom>
            <a:solidFill>
              <a:srgbClr val="D5C485"/>
            </a:solidFill>
            <a:ln w="19050" cap="flat" cmpd="sng" algn="ctr">
              <a:solidFill>
                <a:srgbClr val="D5C485"/>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dirty="0">
                <a:ln>
                  <a:noFill/>
                </a:ln>
                <a:solidFill>
                  <a:prstClr val="black"/>
                </a:solidFill>
                <a:effectLst/>
                <a:uLnTx/>
                <a:uFillTx/>
                <a:latin typeface="Arial" pitchFamily="34" charset="0"/>
                <a:ea typeface="+mn-ea"/>
                <a:cs typeface="+mn-cs"/>
              </a:endParaRPr>
            </a:p>
          </p:txBody>
        </p:sp>
        <p:sp>
          <p:nvSpPr>
            <p:cNvPr id="498" name="Oval 497">
              <a:extLst>
                <a:ext uri="{FF2B5EF4-FFF2-40B4-BE49-F238E27FC236}">
                  <a16:creationId xmlns:a16="http://schemas.microsoft.com/office/drawing/2014/main" id="{308E7C2E-A25C-437A-A89A-BF212A657C0F}"/>
                </a:ext>
              </a:extLst>
            </p:cNvPr>
            <p:cNvSpPr/>
            <p:nvPr/>
          </p:nvSpPr>
          <p:spPr bwMode="auto">
            <a:xfrm>
              <a:off x="4856826" y="2106102"/>
              <a:ext cx="111210" cy="111210"/>
            </a:xfrm>
            <a:prstGeom prst="ellipse">
              <a:avLst/>
            </a:prstGeom>
            <a:solidFill>
              <a:schemeClr val="bg1">
                <a:lumMod val="75000"/>
              </a:schemeClr>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66167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80391" y="151842"/>
            <a:ext cx="7695422" cy="1015663"/>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Effect of Denosumab 60 mg q 6 </a:t>
            </a:r>
            <a:r>
              <a:rPr kumimoji="0" lang="en-US" sz="2000" b="1" i="0" u="none" strike="noStrike" kern="1200" cap="none" spc="0" normalizeH="0" baseline="0" noProof="0" dirty="0" err="1">
                <a:ln>
                  <a:noFill/>
                </a:ln>
                <a:solidFill>
                  <a:srgbClr val="7B4A31"/>
                </a:solidFill>
                <a:effectLst/>
                <a:uLnTx/>
                <a:uFillTx/>
                <a:latin typeface="Arial Narrow" panose="020B0606020202030204" pitchFamily="34" charset="0"/>
                <a:ea typeface="+mn-ea"/>
                <a:cs typeface="+mn-cs"/>
              </a:rPr>
              <a:t>mo</a:t>
            </a:r>
            <a:r>
              <a:rPr kumimoji="0" lang="en-US" sz="2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 on the Occurrence of Clinical Fracture in Postmenopausal, Aromatase Inhibitor-Treated Patients with Early-Stage Hormone Receptor-Positive Breast Cancer (ABCSG-18)</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fr-FR"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Gnant</a:t>
            </a:r>
            <a:r>
              <a:rPr kumimoji="0" lang="fr-FR"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 Lancet 2015 </a:t>
            </a:r>
            <a:r>
              <a:rPr kumimoji="0" lang="fr-FR"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Aug</a:t>
            </a:r>
            <a:r>
              <a:rPr kumimoji="0" lang="fr-FR"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1;386(9992):433-43.</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2" name="ZoneTexte 4">
            <a:extLst>
              <a:ext uri="{FF2B5EF4-FFF2-40B4-BE49-F238E27FC236}">
                <a16:creationId xmlns:a16="http://schemas.microsoft.com/office/drawing/2014/main" id="{0ABA1F2A-657A-4546-BC9B-04006244049D}"/>
              </a:ext>
            </a:extLst>
          </p:cNvPr>
          <p:cNvSpPr txBox="1"/>
          <p:nvPr/>
        </p:nvSpPr>
        <p:spPr>
          <a:xfrm>
            <a:off x="180391" y="5903660"/>
            <a:ext cx="86542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Percentage risk of fracture based on Kaplan-Meier time-to-event analysis within each treatment group at 6-month intervals.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The hazard ratio and p value were calculated from a Cox model including treatment groups as the independent variable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stratified by the </a:t>
            </a:r>
            <a:r>
              <a:rPr kumimoji="0" lang="en-US" sz="800" b="0" i="0" u="none" strike="noStrike" kern="1200" cap="none" spc="0" normalizeH="0" baseline="0" noProof="0" dirty="0" err="1">
                <a:ln>
                  <a:noFill/>
                </a:ln>
                <a:solidFill>
                  <a:srgbClr val="E7E6E6">
                    <a:lumMod val="25000"/>
                  </a:srgbClr>
                </a:solidFill>
                <a:effectLst/>
                <a:uLnTx/>
                <a:uFillTx/>
                <a:latin typeface="Arial Narrow" panose="020B0606020202030204" pitchFamily="34" charset="0"/>
                <a:ea typeface="+mn-ea"/>
                <a:cs typeface="+mn-cs"/>
              </a:rPr>
              <a:t>randomisation</a:t>
            </a:r>
            <a:r>
              <a:rPr kumimoji="0" lang="en-US" sz="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 stratification factors. Error bars are 95% CIs. </a:t>
            </a:r>
            <a:endParaRPr kumimoji="0" lang="fr-CA" sz="8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1DE893FF-1A07-491E-971E-F4F8A7698D5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3156" y="1232820"/>
            <a:ext cx="6203302" cy="4794311"/>
          </a:xfrm>
          <a:prstGeom prst="rect">
            <a:avLst/>
          </a:prstGeom>
        </p:spPr>
      </p:pic>
    </p:spTree>
    <p:extLst>
      <p:ext uri="{BB962C8B-B14F-4D97-AF65-F5344CB8AC3E}">
        <p14:creationId xmlns:p14="http://schemas.microsoft.com/office/powerpoint/2010/main" val="4161486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80391" y="151842"/>
            <a:ext cx="7695422" cy="1077218"/>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20-Year Risks of Breast-Cancer Recurrence after Stopping Endocrine Therapy at 5 Years</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Pan H et al. N Engl J Med 2017;377:1836-1846</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FE2503B1-7210-47B0-8444-059E8A7A2E1C}"/>
              </a:ext>
            </a:extLst>
          </p:cNvPr>
          <p:cNvSpPr/>
          <p:nvPr/>
        </p:nvSpPr>
        <p:spPr>
          <a:xfrm>
            <a:off x="342899" y="1859340"/>
            <a:ext cx="8491737" cy="3816429"/>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C18567"/>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After 5 years of adjuvant endocrine therapy, breast-cancer recurrences continued to occur steadily throughout the study period from 5 to 20 years. </a:t>
            </a:r>
          </a:p>
          <a:p>
            <a:pPr marL="342900" marR="0" lvl="0" indent="-342900" algn="l" defTabSz="457200" rtl="0" eaLnBrk="1" fontAlgn="auto" latinLnBrk="0" hangingPunct="1">
              <a:lnSpc>
                <a:spcPct val="100000"/>
              </a:lnSpc>
              <a:spcBef>
                <a:spcPts val="0"/>
              </a:spcBef>
              <a:spcAft>
                <a:spcPts val="0"/>
              </a:spcAft>
              <a:buClr>
                <a:srgbClr val="C18567"/>
              </a:buClr>
              <a:buSzTx/>
              <a:buFont typeface="Wingdings" panose="05000000000000000000" pitchFamily="2" charset="2"/>
              <a:buChar char="§"/>
              <a:tabLst/>
              <a:defRPr/>
            </a:pPr>
            <a:endPar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C18567"/>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In conclusion, </a:t>
            </a:r>
            <a:r>
              <a:rPr kumimoji="0" lang="en-US" sz="2200" b="1" i="0" u="sng" strike="noStrike" kern="1200" cap="none" spc="0" normalizeH="0" baseline="0" noProof="0" dirty="0">
                <a:ln>
                  <a:noFill/>
                </a:ln>
                <a:solidFill>
                  <a:srgbClr val="C18567"/>
                </a:solidFill>
                <a:effectLst/>
                <a:uLnTx/>
                <a:uFillTx/>
                <a:latin typeface="Arial Narrow" panose="020B0606020202030204" pitchFamily="34" charset="0"/>
                <a:ea typeface="+mn-ea"/>
                <a:cs typeface="+mn-cs"/>
              </a:rPr>
              <a:t>even after 5 years of adjuvant endocrine therapy</a:t>
            </a:r>
            <a:r>
              <a:rPr kumimoji="0" lang="en-US" sz="2200" b="0" i="0" u="sng" strike="noStrike" kern="1200" cap="none" spc="0" normalizeH="0" baseline="0" noProof="0" dirty="0">
                <a:ln>
                  <a:noFill/>
                </a:ln>
                <a:solidFill>
                  <a:srgbClr val="C18567"/>
                </a:solidFill>
                <a:effectLst/>
                <a:uLnTx/>
                <a:uFillTx/>
                <a:latin typeface="Arial Narrow" panose="020B0606020202030204" pitchFamily="34" charset="0"/>
                <a:ea typeface="+mn-ea"/>
                <a:cs typeface="+mn-cs"/>
              </a:rPr>
              <a:t>, </a:t>
            </a:r>
            <a:r>
              <a:rPr kumimoji="0" lang="en-US" sz="2200" b="0"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women with ER-positive, </a:t>
            </a:r>
            <a:r>
              <a:rPr kumimoji="0" lang="en-US" sz="2200" b="1" i="0" u="sng" strike="noStrike" kern="1200" cap="none" spc="0" normalizeH="0" baseline="0" noProof="0" dirty="0">
                <a:ln>
                  <a:noFill/>
                </a:ln>
                <a:solidFill>
                  <a:srgbClr val="C18567"/>
                </a:solidFill>
                <a:effectLst/>
                <a:uLnTx/>
                <a:uFillTx/>
                <a:latin typeface="Arial Narrow" panose="020B0606020202030204" pitchFamily="34" charset="0"/>
                <a:ea typeface="+mn-ea"/>
                <a:cs typeface="+mn-cs"/>
              </a:rPr>
              <a:t>early stage breast cancer still had a persistent risk of recurrence and death</a:t>
            </a:r>
            <a:r>
              <a:rPr kumimoji="0" lang="en-US" sz="22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 </a:t>
            </a: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from breast cancer for at least 20 years after the original diagnosis.</a:t>
            </a:r>
          </a:p>
          <a:p>
            <a:pPr marL="342900" marR="0" lvl="0" indent="-342900" algn="l" defTabSz="457200" rtl="0" eaLnBrk="1" fontAlgn="auto" latinLnBrk="0" hangingPunct="1">
              <a:lnSpc>
                <a:spcPct val="100000"/>
              </a:lnSpc>
              <a:spcBef>
                <a:spcPts val="0"/>
              </a:spcBef>
              <a:spcAft>
                <a:spcPts val="0"/>
              </a:spcAft>
              <a:buClr>
                <a:srgbClr val="C18567"/>
              </a:buClr>
              <a:buSzTx/>
              <a:buFont typeface="Wingdings" panose="05000000000000000000" pitchFamily="2" charset="2"/>
              <a:buChar char="§"/>
              <a:tabLst/>
              <a:defRPr/>
            </a:pPr>
            <a:endPar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C18567"/>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mn-ea"/>
                <a:cs typeface="+mn-cs"/>
              </a:rPr>
              <a:t>Recognition of the magnitude of the long-term risks of ER-positive disease can help women and their health care professionals decide </a:t>
            </a:r>
            <a:r>
              <a:rPr kumimoji="0" lang="en-US" sz="2200" b="1" i="0" u="sng" strike="noStrike" kern="1200" cap="none" spc="0" normalizeH="0" baseline="0" noProof="0" dirty="0">
                <a:ln>
                  <a:noFill/>
                </a:ln>
                <a:solidFill>
                  <a:srgbClr val="C18567"/>
                </a:solidFill>
                <a:effectLst/>
                <a:uLnTx/>
                <a:uFillTx/>
                <a:latin typeface="Arial Narrow" panose="020B0606020202030204" pitchFamily="34" charset="0"/>
                <a:ea typeface="+mn-ea"/>
                <a:cs typeface="+mn-cs"/>
              </a:rPr>
              <a:t>whether to extend therapy beyond 5 years and whether to persist if adverse events occur</a:t>
            </a:r>
            <a:endParaRPr kumimoji="0" lang="fr-CA" sz="2200" b="1" i="0" u="sng" strike="noStrike" kern="1200" cap="none" spc="0" normalizeH="0" baseline="0" noProof="0" dirty="0">
              <a:ln>
                <a:noFill/>
              </a:ln>
              <a:solidFill>
                <a:srgbClr val="C18567"/>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3326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2557013"/>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4071162"/>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2721141"/>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Perform risk assessments and screening for all patients at high risk for fracture</a:t>
            </a:r>
          </a:p>
        </p:txBody>
      </p:sp>
      <p:sp>
        <p:nvSpPr>
          <p:cNvPr id="65" name="Rectangle 64">
            <a:extLst>
              <a:ext uri="{FF2B5EF4-FFF2-40B4-BE49-F238E27FC236}">
                <a16:creationId xmlns:a16="http://schemas.microsoft.com/office/drawing/2014/main" id="{8AA5AB00-3769-4234-A3D3-86A209A15AE8}"/>
              </a:ext>
            </a:extLst>
          </p:cNvPr>
          <p:cNvSpPr/>
          <p:nvPr/>
        </p:nvSpPr>
        <p:spPr>
          <a:xfrm>
            <a:off x="1811824" y="4178369"/>
            <a:ext cx="6810099"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factors that determine osteoporotic fracture risk</a:t>
            </a:r>
          </a:p>
        </p:txBody>
      </p:sp>
    </p:spTree>
    <p:extLst>
      <p:ext uri="{BB962C8B-B14F-4D97-AF65-F5344CB8AC3E}">
        <p14:creationId xmlns:p14="http://schemas.microsoft.com/office/powerpoint/2010/main" val="9363868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80391" y="151842"/>
            <a:ext cx="7695422" cy="132343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Adjuvant Denosumab in Postmenopausal Patients with Hormone Receptor-Positive Breast Cancer (ABCSG-18): </a:t>
            </a:r>
            <a:r>
              <a:rPr kumimoji="0" lang="en-US" sz="2000" b="1" i="0" u="none" strike="noStrike" kern="1200" cap="none" spc="0" normalizeH="0" baseline="0" noProof="0" dirty="0">
                <a:ln>
                  <a:noFill/>
                </a:ln>
                <a:solidFill>
                  <a:srgbClr val="2E1408"/>
                </a:solidFill>
                <a:effectLst/>
                <a:uLnTx/>
                <a:uFillTx/>
                <a:latin typeface="Arial Narrow" panose="020B0606020202030204" pitchFamily="34" charset="0"/>
                <a:ea typeface="+mn-ea"/>
                <a:cs typeface="+mn-cs"/>
              </a:rPr>
              <a:t>Disease-Free Survival Results from a Randomized, Double-Blind, Placebo-Controlled, Phase 3 Trial </a:t>
            </a:r>
            <a:br>
              <a:rPr kumimoji="0" lang="en-US" sz="2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br>
            <a:endParaRPr kumimoji="0" lang="en-US" sz="2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fr-FR"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Gnant</a:t>
            </a:r>
            <a:r>
              <a:rPr kumimoji="0" lang="fr-FR"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 et al. The Lancet </a:t>
            </a:r>
            <a:r>
              <a:rPr kumimoji="0" lang="fr-FR"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Oncology</a:t>
            </a:r>
            <a:r>
              <a:rPr kumimoji="0" lang="fr-FR"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2019;20(3): 339-351.</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close up of a map&#10;&#10;Description automatically generated">
            <a:extLst>
              <a:ext uri="{FF2B5EF4-FFF2-40B4-BE49-F238E27FC236}">
                <a16:creationId xmlns:a16="http://schemas.microsoft.com/office/drawing/2014/main" id="{0C859C82-3C0D-4C72-ADEA-1BD56ADCAA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233" y="1359024"/>
            <a:ext cx="6234466" cy="497208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6C7B906-6E1A-4EAC-BBFE-5B95F3C61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6292" y="1716393"/>
            <a:ext cx="2854910" cy="4373598"/>
          </a:xfrm>
          <a:prstGeom prst="rect">
            <a:avLst/>
          </a:prstGeom>
        </p:spPr>
      </p:pic>
    </p:spTree>
    <p:extLst>
      <p:ext uri="{BB962C8B-B14F-4D97-AF65-F5344CB8AC3E}">
        <p14:creationId xmlns:p14="http://schemas.microsoft.com/office/powerpoint/2010/main" val="21917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18492" y="293357"/>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Discussion: Clinical Takeaways </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Content Placeholder 3">
            <a:extLst>
              <a:ext uri="{FF2B5EF4-FFF2-40B4-BE49-F238E27FC236}">
                <a16:creationId xmlns:a16="http://schemas.microsoft.com/office/drawing/2014/main" id="{D6546905-9665-4696-991E-FD0DFB71E9F4}"/>
              </a:ext>
            </a:extLst>
          </p:cNvPr>
          <p:cNvSpPr txBox="1">
            <a:spLocks/>
          </p:cNvSpPr>
          <p:nvPr/>
        </p:nvSpPr>
        <p:spPr>
          <a:xfrm>
            <a:off x="392249" y="1448422"/>
            <a:ext cx="8229600" cy="45216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For postmenopausal patients, aromatase inhibitors (AIs) have emerged as the standard of care for hormone receptor-positive breast cancer because of their superior efficacy compared with tamoxifen.</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AIs are associated with a rapid bone loss and a long-term risk of fracture</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Good evidence of benefit from pharmacotherapy when FN T score &lt; -1.5</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Oral bisphosphonates and denosumab reduce the risk of bone metastases</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IV Zoledronic (4 mg) acid given early and every 6 months prevents bone loss</a:t>
            </a:r>
          </a:p>
          <a:p>
            <a:pPr marL="514350" marR="0" lvl="1" indent="-514350" algn="l" defTabSz="457200" rtl="0" eaLnBrk="1" fontAlgn="auto" latinLnBrk="0" hangingPunct="1">
              <a:lnSpc>
                <a:spcPct val="100000"/>
              </a:lnSpc>
              <a:spcBef>
                <a:spcPts val="0"/>
              </a:spcBef>
              <a:spcAft>
                <a:spcPts val="600"/>
              </a:spcAft>
              <a:buClr>
                <a:srgbClr val="C18567"/>
              </a:buClr>
              <a:buSzTx/>
              <a:buFont typeface="+mj-lt"/>
              <a:buAutoNum type="arabicPeriod"/>
              <a:tabLst/>
              <a:defRPr/>
            </a:pP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Denosumab 60 mg </a:t>
            </a:r>
            <a:r>
              <a:rPr kumimoji="0" lang="en-US" sz="2100" b="1"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rPr>
              <a:t>s.c.</a:t>
            </a:r>
            <a:r>
              <a:rPr kumimoji="0" lang="en-US" sz="21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rPr>
              <a:t> q 6 months prevents bone loss, reduces fracture risk and decreases disease-free survival if initiated early (&lt; 3 months)</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endParaRPr>
          </a:p>
        </p:txBody>
      </p:sp>
      <p:pic>
        <p:nvPicPr>
          <p:cNvPr id="6" name="Picture 5" descr="A person posing for a picture&#10;&#10;Description automatically generated">
            <a:extLst>
              <a:ext uri="{FF2B5EF4-FFF2-40B4-BE49-F238E27FC236}">
                <a16:creationId xmlns:a16="http://schemas.microsoft.com/office/drawing/2014/main" id="{495B6827-9E09-4699-B2C2-DA86D0405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450" y="5649132"/>
            <a:ext cx="1956479" cy="1467359"/>
          </a:xfrm>
          <a:prstGeom prst="rect">
            <a:avLst/>
          </a:prstGeom>
        </p:spPr>
      </p:pic>
      <p:pic>
        <p:nvPicPr>
          <p:cNvPr id="9" name="Graphic 8" descr="Circle with right arrow">
            <a:hlinkClick r:id="rId5" action="ppaction://hlinksldjump"/>
            <a:extLst>
              <a:ext uri="{FF2B5EF4-FFF2-40B4-BE49-F238E27FC236}">
                <a16:creationId xmlns:a16="http://schemas.microsoft.com/office/drawing/2014/main" id="{FA1262FF-99ED-444E-AE24-0C338A931D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96100" y="6394462"/>
            <a:ext cx="432000" cy="432000"/>
          </a:xfrm>
          <a:prstGeom prst="rect">
            <a:avLst/>
          </a:prstGeom>
        </p:spPr>
      </p:pic>
    </p:spTree>
    <p:extLst>
      <p:ext uri="{BB962C8B-B14F-4D97-AF65-F5344CB8AC3E}">
        <p14:creationId xmlns:p14="http://schemas.microsoft.com/office/powerpoint/2010/main" val="177845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E6CDC0"/>
            </a:gs>
            <a:gs pos="100000">
              <a:srgbClr val="F7F4E9"/>
            </a:gs>
          </a:gsLst>
          <a:lin ang="189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4AB443-320D-4FA5-A1CA-2FB8042DBB66}"/>
              </a:ext>
            </a:extLst>
          </p:cNvPr>
          <p:cNvSpPr/>
          <p:nvPr/>
        </p:nvSpPr>
        <p:spPr>
          <a:xfrm>
            <a:off x="0" y="1609529"/>
            <a:ext cx="9144000" cy="3387013"/>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A picture containing table, cup, sitting, food&#10;&#10;Description automatically generated">
            <a:extLst>
              <a:ext uri="{FF2B5EF4-FFF2-40B4-BE49-F238E27FC236}">
                <a16:creationId xmlns:a16="http://schemas.microsoft.com/office/drawing/2014/main" id="{58BC710B-28D3-44C0-80A4-0B43F1112F28}"/>
              </a:ext>
            </a:extLst>
          </p:cNvPr>
          <p:cNvPicPr>
            <a:picLocks noChangeAspect="1"/>
          </p:cNvPicPr>
          <p:nvPr/>
        </p:nvPicPr>
        <p:blipFill>
          <a:blip r:embed="rId2">
            <a:clrChange>
              <a:clrFrom>
                <a:srgbClr val="FFFFFF"/>
              </a:clrFrom>
              <a:clrTo>
                <a:srgbClr val="FFFFFF">
                  <a:alpha val="0"/>
                </a:srgbClr>
              </a:clrTo>
            </a:clrChange>
            <a:alphaModFix amt="70000"/>
            <a:extLst>
              <a:ext uri="{28A0092B-C50C-407E-A947-70E740481C1C}">
                <a14:useLocalDpi xmlns:a14="http://schemas.microsoft.com/office/drawing/2010/main" val="0"/>
              </a:ext>
            </a:extLst>
          </a:blip>
          <a:stretch>
            <a:fillRect/>
          </a:stretch>
        </p:blipFill>
        <p:spPr>
          <a:xfrm>
            <a:off x="5756987" y="1609530"/>
            <a:ext cx="3387013" cy="3387013"/>
          </a:xfrm>
          <a:prstGeom prst="rect">
            <a:avLst/>
          </a:prstGeom>
        </p:spPr>
      </p:pic>
      <p:sp>
        <p:nvSpPr>
          <p:cNvPr id="9" name="Rectangle 8">
            <a:extLst>
              <a:ext uri="{FF2B5EF4-FFF2-40B4-BE49-F238E27FC236}">
                <a16:creationId xmlns:a16="http://schemas.microsoft.com/office/drawing/2014/main" id="{20EBCB83-A2C4-45BF-B7EC-01FD261C1646}"/>
              </a:ext>
            </a:extLst>
          </p:cNvPr>
          <p:cNvSpPr/>
          <p:nvPr/>
        </p:nvSpPr>
        <p:spPr>
          <a:xfrm rot="5400000">
            <a:off x="4052757" y="3256642"/>
            <a:ext cx="3384000" cy="89772"/>
          </a:xfrm>
          <a:prstGeom prst="rect">
            <a:avLst/>
          </a:prstGeom>
          <a:solidFill>
            <a:srgbClr val="D3A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4C3575A1-4CCC-40BE-BA3C-50C5CAEB9422}"/>
              </a:ext>
            </a:extLst>
          </p:cNvPr>
          <p:cNvSpPr txBox="1">
            <a:spLocks/>
          </p:cNvSpPr>
          <p:nvPr/>
        </p:nvSpPr>
        <p:spPr>
          <a:xfrm>
            <a:off x="0" y="167599"/>
            <a:ext cx="9144000" cy="868098"/>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54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rPr>
              <a:t>Clinical Question 7</a:t>
            </a:r>
            <a:endParaRPr kumimoji="0" lang="en-CA" sz="4800" b="1" i="0" u="none" strike="noStrike" kern="1200" cap="none" spc="0" normalizeH="0" baseline="0" noProof="0" dirty="0">
              <a:ln w="22225">
                <a:solidFill>
                  <a:srgbClr val="7B4A31"/>
                </a:solidFill>
                <a:prstDash val="solid"/>
              </a:ln>
              <a:solidFill>
                <a:srgbClr val="A16040"/>
              </a:solidFill>
              <a:effectLst/>
              <a:uLnTx/>
              <a:uFillTx/>
              <a:latin typeface="Arial Narrow" panose="020B0606020202030204" pitchFamily="34" charset="0"/>
              <a:ea typeface="+mn-e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ctr"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ctr"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3200" b="0" i="0" u="none" strike="noStrike" kern="1200" cap="none" spc="0" normalizeH="0" baseline="0" noProof="0" dirty="0">
              <a:ln>
                <a:solidFill>
                  <a:srgbClr val="7B4A31"/>
                </a:solidFill>
              </a:ln>
              <a:solidFill>
                <a:prstClr val="black">
                  <a:lumMod val="85000"/>
                  <a:lumOff val="15000"/>
                </a:prstClr>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5D73A0DD-6596-44F2-A359-24A6DC510A12}"/>
              </a:ext>
            </a:extLst>
          </p:cNvPr>
          <p:cNvSpPr/>
          <p:nvPr/>
        </p:nvSpPr>
        <p:spPr>
          <a:xfrm>
            <a:off x="88641" y="1978077"/>
            <a:ext cx="5611230" cy="2583400"/>
          </a:xfrm>
          <a:prstGeom prst="rect">
            <a:avLst/>
          </a:prstGeom>
        </p:spPr>
        <p:txBody>
          <a:bodyPr wrap="square">
            <a:spAutoFit/>
          </a:bodyPr>
          <a:lstStyle/>
          <a:p>
            <a:pPr marL="457200" marR="0" lvl="0" indent="-457200" algn="l" defTabSz="457200" rtl="0" eaLnBrk="1" fontAlgn="auto" latinLnBrk="0" hangingPunct="1">
              <a:lnSpc>
                <a:spcPct val="115000"/>
              </a:lnSpc>
              <a:spcBef>
                <a:spcPts val="0"/>
              </a:spcBef>
              <a:spcAft>
                <a:spcPts val="1000"/>
              </a:spcAft>
              <a:buClr>
                <a:srgbClr val="C18567"/>
              </a:buClr>
              <a:buSzTx/>
              <a:buFont typeface="Wingdings" panose="05000000000000000000" pitchFamily="2" charset="2"/>
              <a:buChar char="§"/>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Do patients on androgen deprivation therapy require osteoporosis pharmacotherapy?</a:t>
            </a:r>
          </a:p>
        </p:txBody>
      </p:sp>
    </p:spTree>
    <p:extLst>
      <p:ext uri="{BB962C8B-B14F-4D97-AF65-F5344CB8AC3E}">
        <p14:creationId xmlns:p14="http://schemas.microsoft.com/office/powerpoint/2010/main" val="19014789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18660" y="-13572"/>
            <a:ext cx="9162797" cy="216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216843"/>
            <a:ext cx="7389845"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6040"/>
                </a:solidFill>
                <a:effectLst/>
                <a:uLnTx/>
                <a:uFillTx/>
                <a:latin typeface="Arial Narrow" panose="020B0606020202030204" pitchFamily="34" charset="0"/>
                <a:ea typeface="+mn-ea"/>
                <a:cs typeface="+mn-cs"/>
              </a:rPr>
              <a:t>Learning Objectives</a:t>
            </a:r>
          </a:p>
        </p:txBody>
      </p:sp>
      <p:sp>
        <p:nvSpPr>
          <p:cNvPr id="9" name="Rectangle 8">
            <a:extLst>
              <a:ext uri="{FF2B5EF4-FFF2-40B4-BE49-F238E27FC236}">
                <a16:creationId xmlns:a16="http://schemas.microsoft.com/office/drawing/2014/main" id="{14D85881-946A-4C3D-B876-5A1F69E43953}"/>
              </a:ext>
            </a:extLst>
          </p:cNvPr>
          <p:cNvSpPr/>
          <p:nvPr/>
        </p:nvSpPr>
        <p:spPr>
          <a:xfrm>
            <a:off x="-18797" y="1368148"/>
            <a:ext cx="9144000" cy="36000"/>
          </a:xfrm>
          <a:prstGeom prst="rect">
            <a:avLst/>
          </a:prstGeom>
          <a:gradFill flip="none" rotWithShape="1">
            <a:gsLst>
              <a:gs pos="0">
                <a:srgbClr val="EAE2C4"/>
              </a:gs>
              <a:gs pos="100000">
                <a:srgbClr val="F7F4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2">
            <a:extLst>
              <a:ext uri="{FF2B5EF4-FFF2-40B4-BE49-F238E27FC236}">
                <a16:creationId xmlns:a16="http://schemas.microsoft.com/office/drawing/2014/main" id="{D7A7E0C1-254E-46A8-91C6-156EF2FF7DF2}"/>
              </a:ext>
            </a:extLst>
          </p:cNvPr>
          <p:cNvSpPr txBox="1">
            <a:spLocks/>
          </p:cNvSpPr>
          <p:nvPr/>
        </p:nvSpPr>
        <p:spPr>
          <a:xfrm>
            <a:off x="256592" y="862730"/>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r>
              <a:rPr kumimoji="0" lang="en-CA" sz="2400" b="1" i="0" u="none" strike="noStrike" kern="1200" cap="none" spc="0" normalizeH="0" baseline="0" noProof="0" dirty="0">
                <a:ln>
                  <a:noFill/>
                </a:ln>
                <a:solidFill>
                  <a:srgbClr val="E7E6E6">
                    <a:lumMod val="50000"/>
                  </a:srgbClr>
                </a:solidFill>
                <a:effectLst/>
                <a:uLnTx/>
                <a:uFillTx/>
                <a:latin typeface="Arial Narrow" panose="020B0606020202030204" pitchFamily="34" charset="0"/>
                <a:ea typeface="+mn-ea"/>
                <a:cs typeface="Verdana"/>
              </a:rPr>
              <a:t>Upon completion of this module, participants will be better able to:</a:t>
            </a:r>
          </a:p>
          <a:p>
            <a:pPr marL="137160" marR="0" lvl="0" indent="-137160" algn="l" defTabSz="342900" rtl="0" eaLnBrk="1" fontAlgn="auto" latinLnBrk="0" hangingPunct="1">
              <a:lnSpc>
                <a:spcPct val="100000"/>
              </a:lnSpc>
              <a:spcBef>
                <a:spcPts val="750"/>
              </a:spcBef>
              <a:spcAft>
                <a:spcPts val="750"/>
              </a:spcAft>
              <a:buClr>
                <a:srgbClr val="E975FF"/>
              </a:buClr>
              <a:buSzTx/>
              <a:buFont typeface="Arial"/>
              <a:buChar char="•"/>
              <a:tabLst/>
              <a:defRPr/>
            </a:pPr>
            <a:endParaRPr kumimoji="0" lang="en-CA" sz="21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750"/>
              </a:spcAft>
              <a:buClr>
                <a:srgbClr val="F93482"/>
              </a:buClr>
              <a:buSzTx/>
              <a:buFont typeface="Arial"/>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a:p>
            <a:pPr marL="137160" marR="0" lvl="0" indent="-137160" algn="l" defTabSz="342900" rtl="0" eaLnBrk="1" fontAlgn="auto" latinLnBrk="0" hangingPunct="1">
              <a:lnSpc>
                <a:spcPct val="100000"/>
              </a:lnSpc>
              <a:spcBef>
                <a:spcPts val="0"/>
              </a:spcBef>
              <a:spcAft>
                <a:spcPts val="750"/>
              </a:spcAft>
              <a:buClr>
                <a:srgbClr val="F93482"/>
              </a:buClr>
              <a:buSzTx/>
              <a:buFont typeface="Arial"/>
              <a:buChar char="•"/>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Verdana"/>
            </a:endParaRPr>
          </a:p>
        </p:txBody>
      </p:sp>
      <p:grpSp>
        <p:nvGrpSpPr>
          <p:cNvPr id="26" name="Group 25">
            <a:extLst>
              <a:ext uri="{FF2B5EF4-FFF2-40B4-BE49-F238E27FC236}">
                <a16:creationId xmlns:a16="http://schemas.microsoft.com/office/drawing/2014/main" id="{A563BB3B-6E46-427A-8017-0F1D7F4C3F5B}"/>
              </a:ext>
            </a:extLst>
          </p:cNvPr>
          <p:cNvGrpSpPr/>
          <p:nvPr/>
        </p:nvGrpSpPr>
        <p:grpSpPr>
          <a:xfrm>
            <a:off x="539911" y="1805897"/>
            <a:ext cx="1028428" cy="1126664"/>
            <a:chOff x="1555554" y="3067005"/>
            <a:chExt cx="1371237" cy="1502218"/>
          </a:xfrm>
        </p:grpSpPr>
        <p:grpSp>
          <p:nvGrpSpPr>
            <p:cNvPr id="27" name="Group 26">
              <a:extLst>
                <a:ext uri="{FF2B5EF4-FFF2-40B4-BE49-F238E27FC236}">
                  <a16:creationId xmlns:a16="http://schemas.microsoft.com/office/drawing/2014/main" id="{8AE6848D-7EB9-4755-B48D-4C4054F55897}"/>
                </a:ext>
              </a:extLst>
            </p:cNvPr>
            <p:cNvGrpSpPr/>
            <p:nvPr/>
          </p:nvGrpSpPr>
          <p:grpSpPr>
            <a:xfrm>
              <a:off x="1555554" y="3067005"/>
              <a:ext cx="1371237" cy="1502218"/>
              <a:chOff x="3220641" y="1097618"/>
              <a:chExt cx="2702719" cy="2960884"/>
            </a:xfrm>
          </p:grpSpPr>
          <p:sp>
            <p:nvSpPr>
              <p:cNvPr id="29" name="Freeform 23">
                <a:extLst>
                  <a:ext uri="{FF2B5EF4-FFF2-40B4-BE49-F238E27FC236}">
                    <a16:creationId xmlns:a16="http://schemas.microsoft.com/office/drawing/2014/main" id="{FCDD39B9-E721-4D53-8B15-1BE1AA2C7930}"/>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0" name="Freeform 24">
                <a:extLst>
                  <a:ext uri="{FF2B5EF4-FFF2-40B4-BE49-F238E27FC236}">
                    <a16:creationId xmlns:a16="http://schemas.microsoft.com/office/drawing/2014/main" id="{779A3886-04E4-4F93-9A65-AA4A1D748788}"/>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1" name="Freeform 25">
                <a:extLst>
                  <a:ext uri="{FF2B5EF4-FFF2-40B4-BE49-F238E27FC236}">
                    <a16:creationId xmlns:a16="http://schemas.microsoft.com/office/drawing/2014/main" id="{737654AB-B7EF-4377-ACD2-C3508300D908}"/>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2" name="Freeform 26">
                <a:extLst>
                  <a:ext uri="{FF2B5EF4-FFF2-40B4-BE49-F238E27FC236}">
                    <a16:creationId xmlns:a16="http://schemas.microsoft.com/office/drawing/2014/main" id="{FD4C8179-CC0C-4A92-AA14-1DC418E8C059}"/>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3" name="Freeform 5">
                <a:extLst>
                  <a:ext uri="{FF2B5EF4-FFF2-40B4-BE49-F238E27FC236}">
                    <a16:creationId xmlns:a16="http://schemas.microsoft.com/office/drawing/2014/main" id="{7987537A-3AC0-4A96-B84F-BE96BBB283F0}"/>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4" name="Freeform 6">
                <a:extLst>
                  <a:ext uri="{FF2B5EF4-FFF2-40B4-BE49-F238E27FC236}">
                    <a16:creationId xmlns:a16="http://schemas.microsoft.com/office/drawing/2014/main" id="{88ED2021-7824-4166-AEA0-B7CB2BF9FF56}"/>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35" name="Line 11">
                <a:extLst>
                  <a:ext uri="{FF2B5EF4-FFF2-40B4-BE49-F238E27FC236}">
                    <a16:creationId xmlns:a16="http://schemas.microsoft.com/office/drawing/2014/main" id="{97A5E648-6397-4E3F-ACF6-366D9DD9204C}"/>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36" name="Line 12">
                <a:extLst>
                  <a:ext uri="{FF2B5EF4-FFF2-40B4-BE49-F238E27FC236}">
                    <a16:creationId xmlns:a16="http://schemas.microsoft.com/office/drawing/2014/main" id="{450D54B1-4EA3-48AA-A0A0-4B06B2F87F6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28" name="Graphic 27" descr="Pencil">
              <a:extLst>
                <a:ext uri="{FF2B5EF4-FFF2-40B4-BE49-F238E27FC236}">
                  <a16:creationId xmlns:a16="http://schemas.microsoft.com/office/drawing/2014/main" id="{4F05C2FD-00FA-4FB4-A3C7-F8292C5F42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37" name="Group 36">
            <a:extLst>
              <a:ext uri="{FF2B5EF4-FFF2-40B4-BE49-F238E27FC236}">
                <a16:creationId xmlns:a16="http://schemas.microsoft.com/office/drawing/2014/main" id="{5F2E96F0-3134-4AA4-8EC5-C7BE30DE033C}"/>
              </a:ext>
            </a:extLst>
          </p:cNvPr>
          <p:cNvGrpSpPr/>
          <p:nvPr/>
        </p:nvGrpSpPr>
        <p:grpSpPr>
          <a:xfrm>
            <a:off x="539911" y="3320046"/>
            <a:ext cx="1028428" cy="1126664"/>
            <a:chOff x="1555554" y="3067005"/>
            <a:chExt cx="1371237" cy="1502218"/>
          </a:xfrm>
        </p:grpSpPr>
        <p:grpSp>
          <p:nvGrpSpPr>
            <p:cNvPr id="38" name="Group 37">
              <a:extLst>
                <a:ext uri="{FF2B5EF4-FFF2-40B4-BE49-F238E27FC236}">
                  <a16:creationId xmlns:a16="http://schemas.microsoft.com/office/drawing/2014/main" id="{2D5A787B-A6A7-4E62-9C4C-133138C591AD}"/>
                </a:ext>
              </a:extLst>
            </p:cNvPr>
            <p:cNvGrpSpPr/>
            <p:nvPr/>
          </p:nvGrpSpPr>
          <p:grpSpPr>
            <a:xfrm>
              <a:off x="1555554" y="3067005"/>
              <a:ext cx="1371237" cy="1502218"/>
              <a:chOff x="3220641" y="1097618"/>
              <a:chExt cx="2702719" cy="2960884"/>
            </a:xfrm>
          </p:grpSpPr>
          <p:sp>
            <p:nvSpPr>
              <p:cNvPr id="40" name="Freeform 23">
                <a:extLst>
                  <a:ext uri="{FF2B5EF4-FFF2-40B4-BE49-F238E27FC236}">
                    <a16:creationId xmlns:a16="http://schemas.microsoft.com/office/drawing/2014/main" id="{F520435E-0F89-4F7C-BA81-2881F77100C6}"/>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1" name="Freeform 24">
                <a:extLst>
                  <a:ext uri="{FF2B5EF4-FFF2-40B4-BE49-F238E27FC236}">
                    <a16:creationId xmlns:a16="http://schemas.microsoft.com/office/drawing/2014/main" id="{FE12EC8D-6E02-4332-B472-5A6EB8FD1AB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2" name="Freeform 25">
                <a:extLst>
                  <a:ext uri="{FF2B5EF4-FFF2-40B4-BE49-F238E27FC236}">
                    <a16:creationId xmlns:a16="http://schemas.microsoft.com/office/drawing/2014/main" id="{D9999199-5E3A-4798-BA63-1C965BEC721D}"/>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3" name="Freeform 26">
                <a:extLst>
                  <a:ext uri="{FF2B5EF4-FFF2-40B4-BE49-F238E27FC236}">
                    <a16:creationId xmlns:a16="http://schemas.microsoft.com/office/drawing/2014/main" id="{AD8FAB3A-870D-4701-8112-31450C9CD92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4" name="Freeform 5">
                <a:extLst>
                  <a:ext uri="{FF2B5EF4-FFF2-40B4-BE49-F238E27FC236}">
                    <a16:creationId xmlns:a16="http://schemas.microsoft.com/office/drawing/2014/main" id="{02889C01-8053-4470-A25B-6CB2C344600E}"/>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5" name="Freeform 6">
                <a:extLst>
                  <a:ext uri="{FF2B5EF4-FFF2-40B4-BE49-F238E27FC236}">
                    <a16:creationId xmlns:a16="http://schemas.microsoft.com/office/drawing/2014/main" id="{09F5A073-B2FD-4E1F-AAE8-10A618DDCA7E}"/>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46" name="Line 11">
                <a:extLst>
                  <a:ext uri="{FF2B5EF4-FFF2-40B4-BE49-F238E27FC236}">
                    <a16:creationId xmlns:a16="http://schemas.microsoft.com/office/drawing/2014/main" id="{60EB1736-132E-49A7-A504-F9A1E3EE185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47" name="Line 12">
                <a:extLst>
                  <a:ext uri="{FF2B5EF4-FFF2-40B4-BE49-F238E27FC236}">
                    <a16:creationId xmlns:a16="http://schemas.microsoft.com/office/drawing/2014/main" id="{91CFA94A-67FA-4D75-A770-67E97DBEA0A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39" name="Graphic 38" descr="Pencil">
              <a:extLst>
                <a:ext uri="{FF2B5EF4-FFF2-40B4-BE49-F238E27FC236}">
                  <a16:creationId xmlns:a16="http://schemas.microsoft.com/office/drawing/2014/main" id="{5E019AB5-0681-4587-B97E-08DB37A02D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grpSp>
        <p:nvGrpSpPr>
          <p:cNvPr id="48" name="Group 47">
            <a:extLst>
              <a:ext uri="{FF2B5EF4-FFF2-40B4-BE49-F238E27FC236}">
                <a16:creationId xmlns:a16="http://schemas.microsoft.com/office/drawing/2014/main" id="{AC269BE0-3358-40CC-BFF9-0156B9653958}"/>
              </a:ext>
            </a:extLst>
          </p:cNvPr>
          <p:cNvGrpSpPr/>
          <p:nvPr/>
        </p:nvGrpSpPr>
        <p:grpSpPr>
          <a:xfrm>
            <a:off x="539911" y="4834194"/>
            <a:ext cx="1028428" cy="1126664"/>
            <a:chOff x="1555554" y="3067005"/>
            <a:chExt cx="1371237" cy="1502218"/>
          </a:xfrm>
        </p:grpSpPr>
        <p:grpSp>
          <p:nvGrpSpPr>
            <p:cNvPr id="49" name="Group 48">
              <a:extLst>
                <a:ext uri="{FF2B5EF4-FFF2-40B4-BE49-F238E27FC236}">
                  <a16:creationId xmlns:a16="http://schemas.microsoft.com/office/drawing/2014/main" id="{06251425-6E33-4EF0-AC70-7BA1CE777919}"/>
                </a:ext>
              </a:extLst>
            </p:cNvPr>
            <p:cNvGrpSpPr/>
            <p:nvPr/>
          </p:nvGrpSpPr>
          <p:grpSpPr>
            <a:xfrm>
              <a:off x="1555554" y="3067005"/>
              <a:ext cx="1371237" cy="1502218"/>
              <a:chOff x="3220641" y="1097618"/>
              <a:chExt cx="2702719" cy="2960884"/>
            </a:xfrm>
          </p:grpSpPr>
          <p:sp>
            <p:nvSpPr>
              <p:cNvPr id="52" name="Freeform 23">
                <a:extLst>
                  <a:ext uri="{FF2B5EF4-FFF2-40B4-BE49-F238E27FC236}">
                    <a16:creationId xmlns:a16="http://schemas.microsoft.com/office/drawing/2014/main" id="{0265EA4A-7670-4789-80B6-F880BB355445}"/>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EAE2C4"/>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4" name="Freeform 24">
                <a:extLst>
                  <a:ext uri="{FF2B5EF4-FFF2-40B4-BE49-F238E27FC236}">
                    <a16:creationId xmlns:a16="http://schemas.microsoft.com/office/drawing/2014/main" id="{570B1078-CACE-4838-BB59-4D7CFF52C2EE}"/>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E6CDC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5" name="Freeform 25">
                <a:extLst>
                  <a:ext uri="{FF2B5EF4-FFF2-40B4-BE49-F238E27FC236}">
                    <a16:creationId xmlns:a16="http://schemas.microsoft.com/office/drawing/2014/main" id="{FCBDC3EB-EE34-4E96-BBD4-39D825AE5A43}"/>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D3A7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56" name="Freeform 26">
                <a:extLst>
                  <a:ext uri="{FF2B5EF4-FFF2-40B4-BE49-F238E27FC236}">
                    <a16:creationId xmlns:a16="http://schemas.microsoft.com/office/drawing/2014/main" id="{57792D02-F86A-45EF-801E-51B6604A9D93}"/>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A16040"/>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7" name="Freeform 5">
                <a:extLst>
                  <a:ext uri="{FF2B5EF4-FFF2-40B4-BE49-F238E27FC236}">
                    <a16:creationId xmlns:a16="http://schemas.microsoft.com/office/drawing/2014/main" id="{8ECCFD29-EFA8-40B9-9875-02A7F020C4B8}"/>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75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8" name="Freeform 6">
                <a:extLst>
                  <a:ext uri="{FF2B5EF4-FFF2-40B4-BE49-F238E27FC236}">
                    <a16:creationId xmlns:a16="http://schemas.microsoft.com/office/drawing/2014/main" id="{D7220A3F-EFD0-475E-938D-BEAD7EB9DA15}"/>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p:spPr>
            <p:txBody>
              <a:bodyPr vert="horz" wrap="square" lIns="51435" tIns="25718" rIns="51435" bIns="25718" numCol="1" anchor="t" anchorCtr="0" compatLnSpc="1">
                <a:prstTxWarp prst="textNoShape">
                  <a:avLst/>
                </a:prstTxWarp>
                <a:norm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entury Gothic" panose="020F0302020204030204"/>
                  <a:ea typeface="+mn-ea"/>
                  <a:cs typeface="+mn-cs"/>
                </a:endParaRPr>
              </a:p>
            </p:txBody>
          </p:sp>
          <p:sp>
            <p:nvSpPr>
              <p:cNvPr id="59" name="Line 11">
                <a:extLst>
                  <a:ext uri="{FF2B5EF4-FFF2-40B4-BE49-F238E27FC236}">
                    <a16:creationId xmlns:a16="http://schemas.microsoft.com/office/drawing/2014/main" id="{A3667E9C-C3EE-4AC6-B304-5FCDFB9BA7E6}"/>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sp>
            <p:nvSpPr>
              <p:cNvPr id="60" name="Line 12">
                <a:extLst>
                  <a:ext uri="{FF2B5EF4-FFF2-40B4-BE49-F238E27FC236}">
                    <a16:creationId xmlns:a16="http://schemas.microsoft.com/office/drawing/2014/main" id="{FA359A76-C766-4D62-9F8A-10C3431CD6D9}"/>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entury Gothic" panose="020F0302020204030204"/>
                  <a:ea typeface="+mn-ea"/>
                  <a:cs typeface="+mn-cs"/>
                </a:endParaRPr>
              </a:p>
            </p:txBody>
          </p:sp>
        </p:grpSp>
        <p:pic>
          <p:nvPicPr>
            <p:cNvPr id="50" name="Graphic 49" descr="Pencil">
              <a:extLst>
                <a:ext uri="{FF2B5EF4-FFF2-40B4-BE49-F238E27FC236}">
                  <a16:creationId xmlns:a16="http://schemas.microsoft.com/office/drawing/2014/main" id="{D6230346-8948-4C06-8684-302607B40E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6241" y="3585353"/>
              <a:ext cx="470860" cy="470860"/>
            </a:xfrm>
            <a:prstGeom prst="rect">
              <a:avLst/>
            </a:prstGeom>
          </p:spPr>
        </p:pic>
      </p:grpSp>
      <p:sp>
        <p:nvSpPr>
          <p:cNvPr id="61" name="Rectangle 60">
            <a:extLst>
              <a:ext uri="{FF2B5EF4-FFF2-40B4-BE49-F238E27FC236}">
                <a16:creationId xmlns:a16="http://schemas.microsoft.com/office/drawing/2014/main" id="{294C6EA1-186D-461A-9C48-DD7984A5290C}"/>
              </a:ext>
            </a:extLst>
          </p:cNvPr>
          <p:cNvSpPr/>
          <p:nvPr/>
        </p:nvSpPr>
        <p:spPr>
          <a:xfrm>
            <a:off x="-18797" y="6582349"/>
            <a:ext cx="9162797" cy="28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998DFE0F-9A2D-4FF8-B9E4-EF810E977027}"/>
              </a:ext>
            </a:extLst>
          </p:cNvPr>
          <p:cNvSpPr/>
          <p:nvPr/>
        </p:nvSpPr>
        <p:spPr>
          <a:xfrm>
            <a:off x="1811824" y="1975468"/>
            <a:ext cx="7021933" cy="830997"/>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Explain the impact of co-morbidities on the risk profile of patients with osteoporosis</a:t>
            </a:r>
          </a:p>
        </p:txBody>
      </p:sp>
      <p:sp>
        <p:nvSpPr>
          <p:cNvPr id="67" name="Rectangle 66">
            <a:extLst>
              <a:ext uri="{FF2B5EF4-FFF2-40B4-BE49-F238E27FC236}">
                <a16:creationId xmlns:a16="http://schemas.microsoft.com/office/drawing/2014/main" id="{5EE75C24-B288-4056-9315-A679BF699227}"/>
              </a:ext>
            </a:extLst>
          </p:cNvPr>
          <p:cNvSpPr/>
          <p:nvPr/>
        </p:nvSpPr>
        <p:spPr>
          <a:xfrm>
            <a:off x="1811824" y="3441477"/>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Describe why patients on androgen deprivation therapy  </a:t>
            </a: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Cordia New" panose="020B0304020202020204" pitchFamily="34" charset="-34"/>
              </a:rPr>
              <a:t>are at risk for bone loss and will benefit from pharmacotherapy to prevent osteoporotic fractures</a:t>
            </a:r>
            <a:endPar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p:txBody>
      </p:sp>
      <p:sp>
        <p:nvSpPr>
          <p:cNvPr id="68" name="Rectangle 67">
            <a:extLst>
              <a:ext uri="{FF2B5EF4-FFF2-40B4-BE49-F238E27FC236}">
                <a16:creationId xmlns:a16="http://schemas.microsoft.com/office/drawing/2014/main" id="{D1E5B55C-5A3E-43A8-B062-0379374F382A}"/>
              </a:ext>
            </a:extLst>
          </p:cNvPr>
          <p:cNvSpPr/>
          <p:nvPr/>
        </p:nvSpPr>
        <p:spPr>
          <a:xfrm>
            <a:off x="1811824" y="4926948"/>
            <a:ext cx="6810099" cy="1200329"/>
          </a:xfrm>
          <a:prstGeom prst="rect">
            <a:avLst/>
          </a:prstGeom>
        </p:spPr>
        <p:txBody>
          <a:bodyPr wrap="square">
            <a:spAutoFit/>
          </a:bodyPr>
          <a:lstStyle/>
          <a:p>
            <a:pPr marL="0" marR="0" lvl="0" indent="0" algn="l" defTabSz="4572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Mitigate the impact of medication-related factors which may increase the risk of bone loss and fragility fractures</a:t>
            </a:r>
          </a:p>
        </p:txBody>
      </p:sp>
    </p:spTree>
    <p:extLst>
      <p:ext uri="{BB962C8B-B14F-4D97-AF65-F5344CB8AC3E}">
        <p14:creationId xmlns:p14="http://schemas.microsoft.com/office/powerpoint/2010/main" val="3074363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36784" y="1848360"/>
            <a:ext cx="8651631" cy="867930"/>
          </a:xfrm>
          <a:prstGeom prst="rect">
            <a:avLst/>
          </a:prstGeom>
        </p:spPr>
        <p:txBody>
          <a:bodyPr wrap="square">
            <a:spAutoFit/>
          </a:bodyPr>
          <a:lstStyle/>
          <a:p>
            <a:pPr marL="571500" marR="0" lvl="0" indent="-571500" algn="l" defTabSz="914400" rtl="0" eaLnBrk="1" fontAlgn="auto" latinLnBrk="0" hangingPunct="1">
              <a:lnSpc>
                <a:spcPct val="90000"/>
              </a:lnSpc>
              <a:spcBef>
                <a:spcPct val="0"/>
              </a:spcBef>
              <a:spcAft>
                <a:spcPts val="0"/>
              </a:spcAft>
              <a:buClr>
                <a:srgbClr val="D3A791"/>
              </a:buClr>
              <a:buSzPct val="125000"/>
              <a:buFontTx/>
              <a:buBlip>
                <a:blip r:embed="rId3"/>
              </a:buBlip>
              <a:tabLst/>
              <a:defRPr/>
            </a:pPr>
            <a:r>
              <a:rPr kumimoji="0" lang="en-US" sz="2800" b="1" i="0" u="none" strike="noStrike" kern="0" cap="none" spc="0" normalizeH="0" baseline="0" noProof="0" dirty="0">
                <a:ln>
                  <a:noFill/>
                </a:ln>
                <a:solidFill>
                  <a:srgbClr val="E7E6E6">
                    <a:lumMod val="50000"/>
                  </a:srgbClr>
                </a:solidFill>
                <a:effectLst/>
                <a:uLnTx/>
                <a:uFillTx/>
                <a:latin typeface="Arial Narrow" panose="020B0606020202030204" pitchFamily="34" charset="0"/>
                <a:ea typeface="+mn-ea"/>
                <a:cs typeface="Lato"/>
              </a:rPr>
              <a:t>Do patients on androgen deprivation therapy require osteoporosis pharmacotherapy?</a:t>
            </a: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37" name="Rectangle 36">
            <a:extLst>
              <a:ext uri="{FF2B5EF4-FFF2-40B4-BE49-F238E27FC236}">
                <a16:creationId xmlns:a16="http://schemas.microsoft.com/office/drawing/2014/main" id="{39996B02-F25E-4860-B3D9-2FF3EDE3B5A0}"/>
              </a:ext>
            </a:extLst>
          </p:cNvPr>
          <p:cNvSpPr/>
          <p:nvPr/>
        </p:nvSpPr>
        <p:spPr>
          <a:xfrm>
            <a:off x="163315" y="171985"/>
            <a:ext cx="7389845" cy="830997"/>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Question 7</a:t>
            </a:r>
          </a:p>
        </p:txBody>
      </p:sp>
      <p:sp>
        <p:nvSpPr>
          <p:cNvPr id="38" name="Rectangle 37">
            <a:extLst>
              <a:ext uri="{FF2B5EF4-FFF2-40B4-BE49-F238E27FC236}">
                <a16:creationId xmlns:a16="http://schemas.microsoft.com/office/drawing/2014/main" id="{7957DD6B-4BF0-4195-82C7-4D66B464DDF8}"/>
              </a:ext>
            </a:extLst>
          </p:cNvPr>
          <p:cNvSpPr/>
          <p:nvPr/>
        </p:nvSpPr>
        <p:spPr>
          <a:xfrm>
            <a:off x="392114" y="3079589"/>
            <a:ext cx="8340969" cy="2177776"/>
          </a:xfrm>
          <a:prstGeom prst="rect">
            <a:avLst/>
          </a:prstGeom>
          <a:solidFill>
            <a:srgbClr val="F7F4E9"/>
          </a:solidFill>
          <a:ln w="57150">
            <a:solidFill>
              <a:srgbClr val="EAE2C4"/>
            </a:solidFill>
          </a:ln>
          <a:effectLst>
            <a:outerShdw blurRad="50800" dist="38100" dir="2700000" algn="tl" rotWithShape="0">
              <a:prstClr val="black">
                <a:alpha val="40000"/>
              </a:prstClr>
            </a:outerShdw>
          </a:effectLst>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Calibri" panose="020F0502020204030204" pitchFamily="34" charset="0"/>
                <a:cs typeface="Cordia New" panose="020B0304020202020204" pitchFamily="34" charset="-34"/>
              </a:rPr>
              <a:t>Intermittent androgen deprivation therapy is being used more frequently in the management of prostate cancer in men and has known harmful effects on bone. Clinical trials indicate both the prevention of bone loss and prevention of osteoporotic fractures in men treated with denosumab.</a:t>
            </a:r>
          </a:p>
        </p:txBody>
      </p:sp>
    </p:spTree>
    <p:extLst>
      <p:ext uri="{BB962C8B-B14F-4D97-AF65-F5344CB8AC3E}">
        <p14:creationId xmlns:p14="http://schemas.microsoft.com/office/powerpoint/2010/main" val="292562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posing for the camera&#10;&#10;Description automatically generated">
            <a:extLst>
              <a:ext uri="{FF2B5EF4-FFF2-40B4-BE49-F238E27FC236}">
                <a16:creationId xmlns:a16="http://schemas.microsoft.com/office/drawing/2014/main" id="{37583D31-7EAB-4868-A4E7-CE0B80C51FE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656" y="546722"/>
            <a:ext cx="4032856" cy="6050021"/>
          </a:xfrm>
          <a:prstGeom prst="rect">
            <a:avLst/>
          </a:prstGeom>
        </p:spPr>
      </p:pic>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32" name="TextBox 31">
            <a:extLst>
              <a:ext uri="{FF2B5EF4-FFF2-40B4-BE49-F238E27FC236}">
                <a16:creationId xmlns:a16="http://schemas.microsoft.com/office/drawing/2014/main" id="{B3C10FD9-6D2E-42B4-A8C9-A5D99C73A2DD}"/>
              </a:ext>
            </a:extLst>
          </p:cNvPr>
          <p:cNvSpPr txBox="1"/>
          <p:nvPr/>
        </p:nvSpPr>
        <p:spPr>
          <a:xfrm>
            <a:off x="1075117" y="775912"/>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66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55" name="Rectangle 54">
            <a:extLst>
              <a:ext uri="{FF2B5EF4-FFF2-40B4-BE49-F238E27FC236}">
                <a16:creationId xmlns:a16="http://schemas.microsoft.com/office/drawing/2014/main" id="{6DDB31A1-726D-4FFC-9459-1C2620325087}"/>
              </a:ext>
            </a:extLst>
          </p:cNvPr>
          <p:cNvSpPr/>
          <p:nvPr/>
        </p:nvSpPr>
        <p:spPr>
          <a:xfrm>
            <a:off x="3752391" y="1534589"/>
            <a:ext cx="5214071" cy="446884"/>
          </a:xfrm>
          <a:prstGeom prst="rect">
            <a:avLst/>
          </a:prstGeom>
          <a:solidFill>
            <a:srgbClr val="D5C485">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Frank’s History</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56" name="Rectangle 55">
            <a:extLst>
              <a:ext uri="{FF2B5EF4-FFF2-40B4-BE49-F238E27FC236}">
                <a16:creationId xmlns:a16="http://schemas.microsoft.com/office/drawing/2014/main" id="{B718C966-3C56-4CA0-B2FB-84731926E9F0}"/>
              </a:ext>
            </a:extLst>
          </p:cNvPr>
          <p:cNvSpPr/>
          <p:nvPr/>
        </p:nvSpPr>
        <p:spPr>
          <a:xfrm>
            <a:off x="3752391" y="1939970"/>
            <a:ext cx="5214071" cy="1349831"/>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2721F322-F77E-4775-9A8B-8E0F3F23F8C6}"/>
              </a:ext>
            </a:extLst>
          </p:cNvPr>
          <p:cNvSpPr/>
          <p:nvPr/>
        </p:nvSpPr>
        <p:spPr>
          <a:xfrm>
            <a:off x="3935591" y="2060793"/>
            <a:ext cx="1039860" cy="1047178"/>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9" name="TextBox 58">
            <a:extLst>
              <a:ext uri="{FF2B5EF4-FFF2-40B4-BE49-F238E27FC236}">
                <a16:creationId xmlns:a16="http://schemas.microsoft.com/office/drawing/2014/main" id="{AC4DB992-4116-4872-A8C2-F65CC477F662}"/>
              </a:ext>
            </a:extLst>
          </p:cNvPr>
          <p:cNvSpPr txBox="1"/>
          <p:nvPr/>
        </p:nvSpPr>
        <p:spPr>
          <a:xfrm>
            <a:off x="5114821" y="2030753"/>
            <a:ext cx="3851641" cy="107721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5-year history of prostate cancer</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Recently fractured his radius after tripping over the family dog</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Today’s visit is to discuss his BMD results</a:t>
            </a:r>
          </a:p>
        </p:txBody>
      </p:sp>
      <p:sp>
        <p:nvSpPr>
          <p:cNvPr id="60" name="Rectangle 59">
            <a:extLst>
              <a:ext uri="{FF2B5EF4-FFF2-40B4-BE49-F238E27FC236}">
                <a16:creationId xmlns:a16="http://schemas.microsoft.com/office/drawing/2014/main" id="{814E3022-62FF-48D3-857F-480874D45432}"/>
              </a:ext>
            </a:extLst>
          </p:cNvPr>
          <p:cNvSpPr/>
          <p:nvPr/>
        </p:nvSpPr>
        <p:spPr>
          <a:xfrm>
            <a:off x="3743857" y="3475546"/>
            <a:ext cx="5214071" cy="446884"/>
          </a:xfrm>
          <a:prstGeom prst="rect">
            <a:avLst/>
          </a:prstGeom>
          <a:solidFill>
            <a:srgbClr val="EAE2C4">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Physical Exam &amp; Tests</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481D69CD-7F1F-4E7A-BBCE-27085167659D}"/>
              </a:ext>
            </a:extLst>
          </p:cNvPr>
          <p:cNvSpPr/>
          <p:nvPr/>
        </p:nvSpPr>
        <p:spPr>
          <a:xfrm>
            <a:off x="3743857" y="3880928"/>
            <a:ext cx="5214071" cy="648000"/>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AFFC6364-6A15-4D82-8221-E3B28E623B9C}"/>
              </a:ext>
            </a:extLst>
          </p:cNvPr>
          <p:cNvSpPr txBox="1"/>
          <p:nvPr/>
        </p:nvSpPr>
        <p:spPr>
          <a:xfrm>
            <a:off x="5106287" y="4035209"/>
            <a:ext cx="3851641" cy="3385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Femoral neck BMD T-score now: -2.7</a:t>
            </a:r>
          </a:p>
        </p:txBody>
      </p:sp>
      <p:sp>
        <p:nvSpPr>
          <p:cNvPr id="64" name="Rectangle 63">
            <a:extLst>
              <a:ext uri="{FF2B5EF4-FFF2-40B4-BE49-F238E27FC236}">
                <a16:creationId xmlns:a16="http://schemas.microsoft.com/office/drawing/2014/main" id="{368F77C8-F225-4B7A-85D5-79DD11FDB3EF}"/>
              </a:ext>
            </a:extLst>
          </p:cNvPr>
          <p:cNvSpPr/>
          <p:nvPr/>
        </p:nvSpPr>
        <p:spPr>
          <a:xfrm>
            <a:off x="3752391" y="4794499"/>
            <a:ext cx="5214071" cy="446884"/>
          </a:xfrm>
          <a:prstGeom prst="rect">
            <a:avLst/>
          </a:prstGeom>
          <a:solidFill>
            <a:srgbClr val="EAE2C4">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Medications</a:t>
            </a:r>
            <a:endParaRPr kumimoji="0" lang="en-US" sz="18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65" name="Rectangle 64">
            <a:extLst>
              <a:ext uri="{FF2B5EF4-FFF2-40B4-BE49-F238E27FC236}">
                <a16:creationId xmlns:a16="http://schemas.microsoft.com/office/drawing/2014/main" id="{3EB5895F-4EE2-488F-89F7-F90F7AD46352}"/>
              </a:ext>
            </a:extLst>
          </p:cNvPr>
          <p:cNvSpPr/>
          <p:nvPr/>
        </p:nvSpPr>
        <p:spPr>
          <a:xfrm>
            <a:off x="3743856" y="5186546"/>
            <a:ext cx="5214071" cy="648000"/>
          </a:xfrm>
          <a:prstGeom prst="rect">
            <a:avLst/>
          </a:prstGeom>
          <a:solidFill>
            <a:srgbClr val="CBB87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526FB67B-5A8B-4BA8-9A30-411A7610715B}"/>
              </a:ext>
            </a:extLst>
          </p:cNvPr>
          <p:cNvSpPr txBox="1"/>
          <p:nvPr/>
        </p:nvSpPr>
        <p:spPr>
          <a:xfrm>
            <a:off x="5106287" y="5368325"/>
            <a:ext cx="3891752" cy="3385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Androgen Deprivation Therapy (ADT)</a:t>
            </a:r>
          </a:p>
        </p:txBody>
      </p:sp>
      <p:sp>
        <p:nvSpPr>
          <p:cNvPr id="67" name="Rectangle 66">
            <a:extLst>
              <a:ext uri="{FF2B5EF4-FFF2-40B4-BE49-F238E27FC236}">
                <a16:creationId xmlns:a16="http://schemas.microsoft.com/office/drawing/2014/main" id="{F48782EA-3CD8-478A-AC60-CD72A0C5D097}"/>
              </a:ext>
            </a:extLst>
          </p:cNvPr>
          <p:cNvSpPr/>
          <p:nvPr/>
        </p:nvSpPr>
        <p:spPr>
          <a:xfrm>
            <a:off x="3938952" y="4014236"/>
            <a:ext cx="1039860" cy="432000"/>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69" name="Rectangle 68">
            <a:extLst>
              <a:ext uri="{FF2B5EF4-FFF2-40B4-BE49-F238E27FC236}">
                <a16:creationId xmlns:a16="http://schemas.microsoft.com/office/drawing/2014/main" id="{07412EDE-94D7-4161-BBA9-034AB26B96D6}"/>
              </a:ext>
            </a:extLst>
          </p:cNvPr>
          <p:cNvSpPr/>
          <p:nvPr/>
        </p:nvSpPr>
        <p:spPr>
          <a:xfrm>
            <a:off x="3944125" y="5323257"/>
            <a:ext cx="1039860" cy="432000"/>
          </a:xfrm>
          <a:prstGeom prst="rect">
            <a:avLst/>
          </a:prstGeom>
          <a:solidFill>
            <a:srgbClr val="FBF9F3"/>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4224105" y="2301485"/>
            <a:ext cx="500258" cy="533341"/>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4291413" y="4046700"/>
            <a:ext cx="329793" cy="385137"/>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1413" y="5393923"/>
            <a:ext cx="360000" cy="360000"/>
          </a:xfrm>
          <a:prstGeom prst="rect">
            <a:avLst/>
          </a:prstGeom>
        </p:spPr>
      </p:pic>
    </p:spTree>
    <p:extLst>
      <p:ext uri="{BB962C8B-B14F-4D97-AF65-F5344CB8AC3E}">
        <p14:creationId xmlns:p14="http://schemas.microsoft.com/office/powerpoint/2010/main" val="19068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9" grpId="0"/>
      <p:bldP spid="60" grpId="0" animBg="1"/>
      <p:bldP spid="62" grpId="0" animBg="1"/>
      <p:bldP spid="63" grpId="0"/>
      <p:bldP spid="64" grpId="0" animBg="1"/>
      <p:bldP spid="65" grpId="0" animBg="1"/>
      <p:bldP spid="66" grpId="0"/>
      <p:bldP spid="67" grpId="0" animBg="1"/>
      <p:bldP spid="69" grpId="0" animBg="1"/>
      <p:bldP spid="27" grpId="0" animBg="1"/>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person standing posing for the camera&#10;&#10;Description automatically generated">
            <a:extLst>
              <a:ext uri="{FF2B5EF4-FFF2-40B4-BE49-F238E27FC236}">
                <a16:creationId xmlns:a16="http://schemas.microsoft.com/office/drawing/2014/main" id="{003F17CD-914B-4775-ACE0-3F4D9E55648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8283" y="600924"/>
            <a:ext cx="4032856" cy="605002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5333" y="2441042"/>
            <a:ext cx="5491986" cy="2684193"/>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3728" y="2240918"/>
            <a:ext cx="2307464" cy="101566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5-year history of prostate cancer</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Recently fractured his radius after tripping over the family dog</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Today’s visit is to discuss his BMD results</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8043" y="3530778"/>
            <a:ext cx="230746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BMD T-score now: -2.7</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905486"/>
            <a:ext cx="2205974" cy="5232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Androgen Deprivation Therapy (ADT)</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750611"/>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745" y="4908215"/>
              <a:ext cx="560861" cy="560861"/>
            </a:xfrm>
            <a:prstGeom prst="rect">
              <a:avLst/>
            </a:prstGeom>
          </p:spPr>
        </p:pic>
      </p:gr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5236" y="2511801"/>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288692" y="3432464"/>
            <a:ext cx="4702905" cy="169277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is Frank’s risk of osteoporotic fracture?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Low</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Moderate</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High</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Not sure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66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29405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0" end="0"/>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1" end="1"/>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3" end="3"/>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0" fill="hold"/>
                                        <p:tgtEl>
                                          <p:spTgt spid="54">
                                            <p:txEl>
                                              <p:pRg st="2" end="2"/>
                                            </p:txEl>
                                          </p:spTgt>
                                        </p:tgtEl>
                                        <p:attrNameLst>
                                          <p:attrName>style.color</p:attrName>
                                        </p:attrNameLst>
                                      </p:cBhvr>
                                      <p:to>
                                        <a:srgbClr val="C185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person standing posing for the camera&#10;&#10;Description automatically generated">
            <a:extLst>
              <a:ext uri="{FF2B5EF4-FFF2-40B4-BE49-F238E27FC236}">
                <a16:creationId xmlns:a16="http://schemas.microsoft.com/office/drawing/2014/main" id="{003F17CD-914B-4775-ACE0-3F4D9E55648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8283" y="600924"/>
            <a:ext cx="4032856" cy="6050021"/>
          </a:xfrm>
          <a:prstGeom prst="rect">
            <a:avLst/>
          </a:prstGeom>
        </p:spPr>
      </p:pic>
      <p:sp>
        <p:nvSpPr>
          <p:cNvPr id="39" name="Rounded Rectangle 1">
            <a:extLst>
              <a:ext uri="{FF2B5EF4-FFF2-40B4-BE49-F238E27FC236}">
                <a16:creationId xmlns:a16="http://schemas.microsoft.com/office/drawing/2014/main" id="{16E006BA-5A63-482E-88D5-29A11747108B}"/>
              </a:ext>
            </a:extLst>
          </p:cNvPr>
          <p:cNvSpPr/>
          <p:nvPr/>
        </p:nvSpPr>
        <p:spPr>
          <a:xfrm>
            <a:off x="3652014" y="1945833"/>
            <a:ext cx="5491986" cy="3393701"/>
          </a:xfrm>
          <a:prstGeom prst="rect">
            <a:avLst/>
          </a:prstGeom>
          <a:solidFill>
            <a:srgbClr val="F4F0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294C6EA1-186D-461A-9C48-DD7984A5290C}"/>
              </a:ext>
            </a:extLst>
          </p:cNvPr>
          <p:cNvSpPr/>
          <p:nvPr/>
        </p:nvSpPr>
        <p:spPr>
          <a:xfrm>
            <a:off x="-18797" y="6452118"/>
            <a:ext cx="9162797" cy="418231"/>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descr="A picture containing monitor&#10;&#10;Description automatically generated">
            <a:extLst>
              <a:ext uri="{FF2B5EF4-FFF2-40B4-BE49-F238E27FC236}">
                <a16:creationId xmlns:a16="http://schemas.microsoft.com/office/drawing/2014/main" id="{137385DD-D96D-45F9-B148-45F7FA72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4" y="567984"/>
            <a:ext cx="4413100" cy="5884134"/>
          </a:xfrm>
          <a:prstGeom prst="rect">
            <a:avLst/>
          </a:prstGeom>
        </p:spPr>
      </p:pic>
      <p:sp>
        <p:nvSpPr>
          <p:cNvPr id="10" name="Rectangle 2">
            <a:extLst>
              <a:ext uri="{FF2B5EF4-FFF2-40B4-BE49-F238E27FC236}">
                <a16:creationId xmlns:a16="http://schemas.microsoft.com/office/drawing/2014/main" id="{6061C308-D4AD-4480-AEA9-52AD6B218B8E}"/>
              </a:ext>
            </a:extLst>
          </p:cNvPr>
          <p:cNvSpPr/>
          <p:nvPr/>
        </p:nvSpPr>
        <p:spPr>
          <a:xfrm>
            <a:off x="-8418" y="-13572"/>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F4F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Clinical Vignette</a:t>
            </a:r>
            <a:endPar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B85902ED-31C0-4619-9CDF-37A52A2077EA}"/>
              </a:ext>
            </a:extLst>
          </p:cNvPr>
          <p:cNvSpPr txBox="1"/>
          <p:nvPr/>
        </p:nvSpPr>
        <p:spPr>
          <a:xfrm>
            <a:off x="1543728" y="2240918"/>
            <a:ext cx="2307464" cy="101566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5-year history of prostate cancer</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Recently fractured his radius after tripping over the family dog</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Today’s visit is to discuss his BMD results</a:t>
            </a:r>
          </a:p>
        </p:txBody>
      </p:sp>
      <p:sp>
        <p:nvSpPr>
          <p:cNvPr id="24" name="TextBox 23">
            <a:extLst>
              <a:ext uri="{FF2B5EF4-FFF2-40B4-BE49-F238E27FC236}">
                <a16:creationId xmlns:a16="http://schemas.microsoft.com/office/drawing/2014/main" id="{778FE4FD-E83B-4277-AFCD-1307505DB291}"/>
              </a:ext>
            </a:extLst>
          </p:cNvPr>
          <p:cNvSpPr txBox="1"/>
          <p:nvPr/>
        </p:nvSpPr>
        <p:spPr>
          <a:xfrm>
            <a:off x="1548043" y="3530778"/>
            <a:ext cx="230746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neck BMD T-score now: -2.7</a:t>
            </a:r>
          </a:p>
        </p:txBody>
      </p:sp>
      <p:sp>
        <p:nvSpPr>
          <p:cNvPr id="25" name="TextBox 24">
            <a:extLst>
              <a:ext uri="{FF2B5EF4-FFF2-40B4-BE49-F238E27FC236}">
                <a16:creationId xmlns:a16="http://schemas.microsoft.com/office/drawing/2014/main" id="{30FC3CDB-652A-4C02-99EE-804B66F6E6A0}"/>
              </a:ext>
            </a:extLst>
          </p:cNvPr>
          <p:cNvSpPr txBox="1"/>
          <p:nvPr/>
        </p:nvSpPr>
        <p:spPr>
          <a:xfrm>
            <a:off x="1549810" y="4905486"/>
            <a:ext cx="2205974" cy="5232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Androgen Deprivation Therapy (ADT)</a:t>
            </a:r>
          </a:p>
        </p:txBody>
      </p:sp>
      <p:grpSp>
        <p:nvGrpSpPr>
          <p:cNvPr id="15" name="Group 14">
            <a:extLst>
              <a:ext uri="{FF2B5EF4-FFF2-40B4-BE49-F238E27FC236}">
                <a16:creationId xmlns:a16="http://schemas.microsoft.com/office/drawing/2014/main" id="{A809CD83-1207-4B86-9BEC-DD5A847E1418}"/>
              </a:ext>
            </a:extLst>
          </p:cNvPr>
          <p:cNvGrpSpPr/>
          <p:nvPr/>
        </p:nvGrpSpPr>
        <p:grpSpPr>
          <a:xfrm>
            <a:off x="760012" y="2301514"/>
            <a:ext cx="720000" cy="720000"/>
            <a:chOff x="760012" y="2301514"/>
            <a:chExt cx="720000" cy="720000"/>
          </a:xfrm>
        </p:grpSpPr>
        <p:sp>
          <p:nvSpPr>
            <p:cNvPr id="26" name="Oval 25">
              <a:extLst>
                <a:ext uri="{FF2B5EF4-FFF2-40B4-BE49-F238E27FC236}">
                  <a16:creationId xmlns:a16="http://schemas.microsoft.com/office/drawing/2014/main" id="{73EDB5FB-0755-409D-A866-4AEB2663319F}"/>
                </a:ext>
              </a:extLst>
            </p:cNvPr>
            <p:cNvSpPr/>
            <p:nvPr/>
          </p:nvSpPr>
          <p:spPr>
            <a:xfrm>
              <a:off x="760012" y="2301514"/>
              <a:ext cx="720000" cy="720000"/>
            </a:xfrm>
            <a:prstGeom prst="ellipse">
              <a:avLst/>
            </a:prstGeom>
            <a:solidFill>
              <a:srgbClr val="C58A6D"/>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45">
              <a:extLst>
                <a:ext uri="{FF2B5EF4-FFF2-40B4-BE49-F238E27FC236}">
                  <a16:creationId xmlns:a16="http://schemas.microsoft.com/office/drawing/2014/main" id="{EBB39E25-7977-4108-A5ED-0FFCF2BB68DC}"/>
                </a:ext>
              </a:extLst>
            </p:cNvPr>
            <p:cNvSpPr>
              <a:spLocks noEditPoints="1"/>
            </p:cNvSpPr>
            <p:nvPr/>
          </p:nvSpPr>
          <p:spPr bwMode="auto">
            <a:xfrm>
              <a:off x="945074" y="2441042"/>
              <a:ext cx="413592" cy="440944"/>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grpSp>
      <p:grpSp>
        <p:nvGrpSpPr>
          <p:cNvPr id="14" name="Group 13">
            <a:extLst>
              <a:ext uri="{FF2B5EF4-FFF2-40B4-BE49-F238E27FC236}">
                <a16:creationId xmlns:a16="http://schemas.microsoft.com/office/drawing/2014/main" id="{E28697CC-9C22-4563-98E3-2AE86B336D97}"/>
              </a:ext>
            </a:extLst>
          </p:cNvPr>
          <p:cNvGrpSpPr/>
          <p:nvPr/>
        </p:nvGrpSpPr>
        <p:grpSpPr>
          <a:xfrm>
            <a:off x="760012" y="3566885"/>
            <a:ext cx="720000" cy="720000"/>
            <a:chOff x="760012" y="2890284"/>
            <a:chExt cx="720000" cy="720000"/>
          </a:xfrm>
        </p:grpSpPr>
        <p:sp>
          <p:nvSpPr>
            <p:cNvPr id="28" name="Oval 27">
              <a:extLst>
                <a:ext uri="{FF2B5EF4-FFF2-40B4-BE49-F238E27FC236}">
                  <a16:creationId xmlns:a16="http://schemas.microsoft.com/office/drawing/2014/main" id="{7080AAE8-EBB4-4588-A0E3-6F457158A559}"/>
                </a:ext>
              </a:extLst>
            </p:cNvPr>
            <p:cNvSpPr/>
            <p:nvPr/>
          </p:nvSpPr>
          <p:spPr>
            <a:xfrm>
              <a:off x="760012" y="2890284"/>
              <a:ext cx="720000" cy="720000"/>
            </a:xfrm>
            <a:prstGeom prst="ellipse">
              <a:avLst/>
            </a:prstGeom>
            <a:solidFill>
              <a:srgbClr val="CBB873"/>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6">
              <a:extLst>
                <a:ext uri="{FF2B5EF4-FFF2-40B4-BE49-F238E27FC236}">
                  <a16:creationId xmlns:a16="http://schemas.microsoft.com/office/drawing/2014/main" id="{03321507-B0B2-4BF9-B41B-B63151A80A3E}"/>
                </a:ext>
              </a:extLst>
            </p:cNvPr>
            <p:cNvSpPr>
              <a:spLocks noEditPoints="1"/>
            </p:cNvSpPr>
            <p:nvPr/>
          </p:nvSpPr>
          <p:spPr bwMode="auto">
            <a:xfrm>
              <a:off x="955959" y="3043238"/>
              <a:ext cx="361651" cy="422342"/>
            </a:xfrm>
            <a:custGeom>
              <a:avLst/>
              <a:gdLst>
                <a:gd name="T0" fmla="*/ 2501 w 3194"/>
                <a:gd name="T1" fmla="*/ 1109 h 3731"/>
                <a:gd name="T2" fmla="*/ 2588 w 3194"/>
                <a:gd name="T3" fmla="*/ 1348 h 3731"/>
                <a:gd name="T4" fmla="*/ 2839 w 3194"/>
                <a:gd name="T5" fmla="*/ 1305 h 3731"/>
                <a:gd name="T6" fmla="*/ 2839 w 3194"/>
                <a:gd name="T7" fmla="*/ 1051 h 3731"/>
                <a:gd name="T8" fmla="*/ 1470 w 3194"/>
                <a:gd name="T9" fmla="*/ 14 h 3731"/>
                <a:gd name="T10" fmla="*/ 1698 w 3194"/>
                <a:gd name="T11" fmla="*/ 244 h 3731"/>
                <a:gd name="T12" fmla="*/ 1838 w 3194"/>
                <a:gd name="T13" fmla="*/ 476 h 3731"/>
                <a:gd name="T14" fmla="*/ 1878 w 3194"/>
                <a:gd name="T15" fmla="*/ 927 h 3731"/>
                <a:gd name="T16" fmla="*/ 1945 w 3194"/>
                <a:gd name="T17" fmla="*/ 1098 h 3731"/>
                <a:gd name="T18" fmla="*/ 1853 w 3194"/>
                <a:gd name="T19" fmla="*/ 1354 h 3731"/>
                <a:gd name="T20" fmla="*/ 1621 w 3194"/>
                <a:gd name="T21" fmla="*/ 1774 h 3731"/>
                <a:gd name="T22" fmla="*/ 1401 w 3194"/>
                <a:gd name="T23" fmla="*/ 2084 h 3731"/>
                <a:gd name="T24" fmla="*/ 1069 w 3194"/>
                <a:gd name="T25" fmla="*/ 2273 h 3731"/>
                <a:gd name="T26" fmla="*/ 861 w 3194"/>
                <a:gd name="T27" fmla="*/ 2762 h 3731"/>
                <a:gd name="T28" fmla="*/ 798 w 3194"/>
                <a:gd name="T29" fmla="*/ 3068 h 3731"/>
                <a:gd name="T30" fmla="*/ 1074 w 3194"/>
                <a:gd name="T31" fmla="*/ 3355 h 3731"/>
                <a:gd name="T32" fmla="*/ 1528 w 3194"/>
                <a:gd name="T33" fmla="*/ 3437 h 3731"/>
                <a:gd name="T34" fmla="*/ 1785 w 3194"/>
                <a:gd name="T35" fmla="*/ 3290 h 3731"/>
                <a:gd name="T36" fmla="*/ 1959 w 3194"/>
                <a:gd name="T37" fmla="*/ 2902 h 3731"/>
                <a:gd name="T38" fmla="*/ 1910 w 3194"/>
                <a:gd name="T39" fmla="*/ 2335 h 3731"/>
                <a:gd name="T40" fmla="*/ 1870 w 3194"/>
                <a:gd name="T41" fmla="*/ 1800 h 3731"/>
                <a:gd name="T42" fmla="*/ 2044 w 3194"/>
                <a:gd name="T43" fmla="*/ 1435 h 3731"/>
                <a:gd name="T44" fmla="*/ 2181 w 3194"/>
                <a:gd name="T45" fmla="*/ 1177 h 3731"/>
                <a:gd name="T46" fmla="*/ 2370 w 3194"/>
                <a:gd name="T47" fmla="*/ 783 h 3731"/>
                <a:gd name="T48" fmla="*/ 2804 w 3194"/>
                <a:gd name="T49" fmla="*/ 686 h 3731"/>
                <a:gd name="T50" fmla="*/ 3142 w 3194"/>
                <a:gd name="T51" fmla="*/ 955 h 3731"/>
                <a:gd name="T52" fmla="*/ 3142 w 3194"/>
                <a:gd name="T53" fmla="*/ 1400 h 3731"/>
                <a:gd name="T54" fmla="*/ 2804 w 3194"/>
                <a:gd name="T55" fmla="*/ 1670 h 3731"/>
                <a:gd name="T56" fmla="*/ 2377 w 3194"/>
                <a:gd name="T57" fmla="*/ 1577 h 3731"/>
                <a:gd name="T58" fmla="*/ 2200 w 3194"/>
                <a:gd name="T59" fmla="*/ 1709 h 3731"/>
                <a:gd name="T60" fmla="*/ 2142 w 3194"/>
                <a:gd name="T61" fmla="*/ 2064 h 3731"/>
                <a:gd name="T62" fmla="*/ 2257 w 3194"/>
                <a:gd name="T63" fmla="*/ 2678 h 3731"/>
                <a:gd name="T64" fmla="*/ 2131 w 3194"/>
                <a:gd name="T65" fmla="*/ 3287 h 3731"/>
                <a:gd name="T66" fmla="*/ 1751 w 3194"/>
                <a:gd name="T67" fmla="*/ 3663 h 3731"/>
                <a:gd name="T68" fmla="*/ 1208 w 3194"/>
                <a:gd name="T69" fmla="*/ 3706 h 3731"/>
                <a:gd name="T70" fmla="*/ 698 w 3194"/>
                <a:gd name="T71" fmla="*/ 3426 h 3731"/>
                <a:gd name="T72" fmla="*/ 493 w 3194"/>
                <a:gd name="T73" fmla="*/ 2964 h 3731"/>
                <a:gd name="T74" fmla="*/ 685 w 3194"/>
                <a:gd name="T75" fmla="*/ 2486 h 3731"/>
                <a:gd name="T76" fmla="*/ 608 w 3194"/>
                <a:gd name="T77" fmla="*/ 2138 h 3731"/>
                <a:gd name="T78" fmla="*/ 443 w 3194"/>
                <a:gd name="T79" fmla="*/ 1907 h 3731"/>
                <a:gd name="T80" fmla="*/ 164 w 3194"/>
                <a:gd name="T81" fmla="*/ 1495 h 3731"/>
                <a:gd name="T82" fmla="*/ 25 w 3194"/>
                <a:gd name="T83" fmla="*/ 1157 h 3731"/>
                <a:gd name="T84" fmla="*/ 18 w 3194"/>
                <a:gd name="T85" fmla="*/ 983 h 3731"/>
                <a:gd name="T86" fmla="*/ 80 w 3194"/>
                <a:gd name="T87" fmla="*/ 616 h 3731"/>
                <a:gd name="T88" fmla="*/ 201 w 3194"/>
                <a:gd name="T89" fmla="*/ 309 h 3731"/>
                <a:gd name="T90" fmla="*/ 288 w 3194"/>
                <a:gd name="T91" fmla="*/ 153 h 3731"/>
                <a:gd name="T92" fmla="*/ 580 w 3194"/>
                <a:gd name="T93" fmla="*/ 15 h 3731"/>
                <a:gd name="T94" fmla="*/ 675 w 3194"/>
                <a:gd name="T95" fmla="*/ 292 h 3731"/>
                <a:gd name="T96" fmla="*/ 332 w 3194"/>
                <a:gd name="T97" fmla="*/ 337 h 3731"/>
                <a:gd name="T98" fmla="*/ 207 w 3194"/>
                <a:gd name="T99" fmla="*/ 499 h 3731"/>
                <a:gd name="T100" fmla="*/ 169 w 3194"/>
                <a:gd name="T101" fmla="*/ 912 h 3731"/>
                <a:gd name="T102" fmla="*/ 307 w 3194"/>
                <a:gd name="T103" fmla="*/ 1099 h 3731"/>
                <a:gd name="T104" fmla="*/ 523 w 3194"/>
                <a:gd name="T105" fmla="*/ 1552 h 3731"/>
                <a:gd name="T106" fmla="*/ 809 w 3194"/>
                <a:gd name="T107" fmla="*/ 1710 h 3731"/>
                <a:gd name="T108" fmla="*/ 1102 w 3194"/>
                <a:gd name="T109" fmla="*/ 1728 h 3731"/>
                <a:gd name="T110" fmla="*/ 1380 w 3194"/>
                <a:gd name="T111" fmla="*/ 1624 h 3731"/>
                <a:gd name="T112" fmla="*/ 1613 w 3194"/>
                <a:gd name="T113" fmla="*/ 1189 h 3731"/>
                <a:gd name="T114" fmla="*/ 1736 w 3194"/>
                <a:gd name="T115" fmla="*/ 931 h 3731"/>
                <a:gd name="T116" fmla="*/ 1771 w 3194"/>
                <a:gd name="T117" fmla="*/ 580 h 3731"/>
                <a:gd name="T118" fmla="*/ 1652 w 3194"/>
                <a:gd name="T119" fmla="*/ 335 h 3731"/>
                <a:gd name="T120" fmla="*/ 1313 w 3194"/>
                <a:gd name="T121" fmla="*/ 312 h 3731"/>
                <a:gd name="T122" fmla="*/ 1346 w 3194"/>
                <a:gd name="T123" fmla="*/ 47 h 3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94" h="3731">
                  <a:moveTo>
                    <a:pt x="2687" y="980"/>
                  </a:moveTo>
                  <a:lnTo>
                    <a:pt x="2652" y="984"/>
                  </a:lnTo>
                  <a:lnTo>
                    <a:pt x="2619" y="993"/>
                  </a:lnTo>
                  <a:lnTo>
                    <a:pt x="2588" y="1007"/>
                  </a:lnTo>
                  <a:lnTo>
                    <a:pt x="2559" y="1027"/>
                  </a:lnTo>
                  <a:lnTo>
                    <a:pt x="2535" y="1051"/>
                  </a:lnTo>
                  <a:lnTo>
                    <a:pt x="2516" y="1078"/>
                  </a:lnTo>
                  <a:lnTo>
                    <a:pt x="2501" y="1109"/>
                  </a:lnTo>
                  <a:lnTo>
                    <a:pt x="2492" y="1142"/>
                  </a:lnTo>
                  <a:lnTo>
                    <a:pt x="2490" y="1177"/>
                  </a:lnTo>
                  <a:lnTo>
                    <a:pt x="2492" y="1214"/>
                  </a:lnTo>
                  <a:lnTo>
                    <a:pt x="2501" y="1247"/>
                  </a:lnTo>
                  <a:lnTo>
                    <a:pt x="2516" y="1278"/>
                  </a:lnTo>
                  <a:lnTo>
                    <a:pt x="2535" y="1305"/>
                  </a:lnTo>
                  <a:lnTo>
                    <a:pt x="2559" y="1329"/>
                  </a:lnTo>
                  <a:lnTo>
                    <a:pt x="2588" y="1348"/>
                  </a:lnTo>
                  <a:lnTo>
                    <a:pt x="2619" y="1363"/>
                  </a:lnTo>
                  <a:lnTo>
                    <a:pt x="2652" y="1372"/>
                  </a:lnTo>
                  <a:lnTo>
                    <a:pt x="2687" y="1375"/>
                  </a:lnTo>
                  <a:lnTo>
                    <a:pt x="2722" y="1372"/>
                  </a:lnTo>
                  <a:lnTo>
                    <a:pt x="2757" y="1363"/>
                  </a:lnTo>
                  <a:lnTo>
                    <a:pt x="2788" y="1348"/>
                  </a:lnTo>
                  <a:lnTo>
                    <a:pt x="2815" y="1329"/>
                  </a:lnTo>
                  <a:lnTo>
                    <a:pt x="2839" y="1305"/>
                  </a:lnTo>
                  <a:lnTo>
                    <a:pt x="2858" y="1278"/>
                  </a:lnTo>
                  <a:lnTo>
                    <a:pt x="2873" y="1247"/>
                  </a:lnTo>
                  <a:lnTo>
                    <a:pt x="2882" y="1214"/>
                  </a:lnTo>
                  <a:lnTo>
                    <a:pt x="2886" y="1177"/>
                  </a:lnTo>
                  <a:lnTo>
                    <a:pt x="2882" y="1142"/>
                  </a:lnTo>
                  <a:lnTo>
                    <a:pt x="2873" y="1109"/>
                  </a:lnTo>
                  <a:lnTo>
                    <a:pt x="2858" y="1078"/>
                  </a:lnTo>
                  <a:lnTo>
                    <a:pt x="2839" y="1051"/>
                  </a:lnTo>
                  <a:lnTo>
                    <a:pt x="2815" y="1027"/>
                  </a:lnTo>
                  <a:lnTo>
                    <a:pt x="2788" y="1007"/>
                  </a:lnTo>
                  <a:lnTo>
                    <a:pt x="2757" y="993"/>
                  </a:lnTo>
                  <a:lnTo>
                    <a:pt x="2722" y="984"/>
                  </a:lnTo>
                  <a:lnTo>
                    <a:pt x="2687" y="980"/>
                  </a:lnTo>
                  <a:close/>
                  <a:moveTo>
                    <a:pt x="1430" y="0"/>
                  </a:moveTo>
                  <a:lnTo>
                    <a:pt x="1450" y="5"/>
                  </a:lnTo>
                  <a:lnTo>
                    <a:pt x="1470" y="14"/>
                  </a:lnTo>
                  <a:lnTo>
                    <a:pt x="1637" y="124"/>
                  </a:lnTo>
                  <a:lnTo>
                    <a:pt x="1653" y="137"/>
                  </a:lnTo>
                  <a:lnTo>
                    <a:pt x="1666" y="153"/>
                  </a:lnTo>
                  <a:lnTo>
                    <a:pt x="1675" y="170"/>
                  </a:lnTo>
                  <a:lnTo>
                    <a:pt x="1681" y="188"/>
                  </a:lnTo>
                  <a:lnTo>
                    <a:pt x="1683" y="208"/>
                  </a:lnTo>
                  <a:lnTo>
                    <a:pt x="1681" y="228"/>
                  </a:lnTo>
                  <a:lnTo>
                    <a:pt x="1698" y="244"/>
                  </a:lnTo>
                  <a:lnTo>
                    <a:pt x="1715" y="262"/>
                  </a:lnTo>
                  <a:lnTo>
                    <a:pt x="1733" y="284"/>
                  </a:lnTo>
                  <a:lnTo>
                    <a:pt x="1753" y="309"/>
                  </a:lnTo>
                  <a:lnTo>
                    <a:pt x="1771" y="336"/>
                  </a:lnTo>
                  <a:lnTo>
                    <a:pt x="1789" y="366"/>
                  </a:lnTo>
                  <a:lnTo>
                    <a:pt x="1806" y="399"/>
                  </a:lnTo>
                  <a:lnTo>
                    <a:pt x="1823" y="436"/>
                  </a:lnTo>
                  <a:lnTo>
                    <a:pt x="1838" y="476"/>
                  </a:lnTo>
                  <a:lnTo>
                    <a:pt x="1852" y="519"/>
                  </a:lnTo>
                  <a:lnTo>
                    <a:pt x="1864" y="566"/>
                  </a:lnTo>
                  <a:lnTo>
                    <a:pt x="1874" y="616"/>
                  </a:lnTo>
                  <a:lnTo>
                    <a:pt x="1880" y="671"/>
                  </a:lnTo>
                  <a:lnTo>
                    <a:pt x="1885" y="729"/>
                  </a:lnTo>
                  <a:lnTo>
                    <a:pt x="1886" y="790"/>
                  </a:lnTo>
                  <a:lnTo>
                    <a:pt x="1884" y="856"/>
                  </a:lnTo>
                  <a:lnTo>
                    <a:pt x="1878" y="927"/>
                  </a:lnTo>
                  <a:lnTo>
                    <a:pt x="1901" y="942"/>
                  </a:lnTo>
                  <a:lnTo>
                    <a:pt x="1920" y="961"/>
                  </a:lnTo>
                  <a:lnTo>
                    <a:pt x="1935" y="983"/>
                  </a:lnTo>
                  <a:lnTo>
                    <a:pt x="1947" y="1008"/>
                  </a:lnTo>
                  <a:lnTo>
                    <a:pt x="1952" y="1034"/>
                  </a:lnTo>
                  <a:lnTo>
                    <a:pt x="1952" y="1061"/>
                  </a:lnTo>
                  <a:lnTo>
                    <a:pt x="1948" y="1090"/>
                  </a:lnTo>
                  <a:lnTo>
                    <a:pt x="1945" y="1098"/>
                  </a:lnTo>
                  <a:lnTo>
                    <a:pt x="1942" y="1111"/>
                  </a:lnTo>
                  <a:lnTo>
                    <a:pt x="1935" y="1132"/>
                  </a:lnTo>
                  <a:lnTo>
                    <a:pt x="1927" y="1158"/>
                  </a:lnTo>
                  <a:lnTo>
                    <a:pt x="1917" y="1189"/>
                  </a:lnTo>
                  <a:lnTo>
                    <a:pt x="1904" y="1225"/>
                  </a:lnTo>
                  <a:lnTo>
                    <a:pt x="1890" y="1264"/>
                  </a:lnTo>
                  <a:lnTo>
                    <a:pt x="1872" y="1307"/>
                  </a:lnTo>
                  <a:lnTo>
                    <a:pt x="1853" y="1354"/>
                  </a:lnTo>
                  <a:lnTo>
                    <a:pt x="1832" y="1402"/>
                  </a:lnTo>
                  <a:lnTo>
                    <a:pt x="1810" y="1453"/>
                  </a:lnTo>
                  <a:lnTo>
                    <a:pt x="1783" y="1505"/>
                  </a:lnTo>
                  <a:lnTo>
                    <a:pt x="1756" y="1559"/>
                  </a:lnTo>
                  <a:lnTo>
                    <a:pt x="1725" y="1613"/>
                  </a:lnTo>
                  <a:lnTo>
                    <a:pt x="1693" y="1667"/>
                  </a:lnTo>
                  <a:lnTo>
                    <a:pt x="1659" y="1720"/>
                  </a:lnTo>
                  <a:lnTo>
                    <a:pt x="1621" y="1774"/>
                  </a:lnTo>
                  <a:lnTo>
                    <a:pt x="1583" y="1825"/>
                  </a:lnTo>
                  <a:lnTo>
                    <a:pt x="1540" y="1875"/>
                  </a:lnTo>
                  <a:lnTo>
                    <a:pt x="1496" y="1923"/>
                  </a:lnTo>
                  <a:lnTo>
                    <a:pt x="1449" y="1967"/>
                  </a:lnTo>
                  <a:lnTo>
                    <a:pt x="1443" y="1999"/>
                  </a:lnTo>
                  <a:lnTo>
                    <a:pt x="1433" y="2029"/>
                  </a:lnTo>
                  <a:lnTo>
                    <a:pt x="1419" y="2057"/>
                  </a:lnTo>
                  <a:lnTo>
                    <a:pt x="1401" y="2084"/>
                  </a:lnTo>
                  <a:lnTo>
                    <a:pt x="1380" y="2108"/>
                  </a:lnTo>
                  <a:lnTo>
                    <a:pt x="1354" y="2129"/>
                  </a:lnTo>
                  <a:lnTo>
                    <a:pt x="1326" y="2146"/>
                  </a:lnTo>
                  <a:lnTo>
                    <a:pt x="1267" y="2176"/>
                  </a:lnTo>
                  <a:lnTo>
                    <a:pt x="1206" y="2199"/>
                  </a:lnTo>
                  <a:lnTo>
                    <a:pt x="1143" y="2217"/>
                  </a:lnTo>
                  <a:lnTo>
                    <a:pt x="1081" y="2228"/>
                  </a:lnTo>
                  <a:lnTo>
                    <a:pt x="1069" y="2273"/>
                  </a:lnTo>
                  <a:lnTo>
                    <a:pt x="1054" y="2322"/>
                  </a:lnTo>
                  <a:lnTo>
                    <a:pt x="1037" y="2375"/>
                  </a:lnTo>
                  <a:lnTo>
                    <a:pt x="1017" y="2432"/>
                  </a:lnTo>
                  <a:lnTo>
                    <a:pt x="993" y="2492"/>
                  </a:lnTo>
                  <a:lnTo>
                    <a:pt x="965" y="2556"/>
                  </a:lnTo>
                  <a:lnTo>
                    <a:pt x="935" y="2623"/>
                  </a:lnTo>
                  <a:lnTo>
                    <a:pt x="900" y="2692"/>
                  </a:lnTo>
                  <a:lnTo>
                    <a:pt x="861" y="2762"/>
                  </a:lnTo>
                  <a:lnTo>
                    <a:pt x="818" y="2834"/>
                  </a:lnTo>
                  <a:lnTo>
                    <a:pt x="799" y="2870"/>
                  </a:lnTo>
                  <a:lnTo>
                    <a:pt x="786" y="2906"/>
                  </a:lnTo>
                  <a:lnTo>
                    <a:pt x="780" y="2941"/>
                  </a:lnTo>
                  <a:lnTo>
                    <a:pt x="778" y="2975"/>
                  </a:lnTo>
                  <a:lnTo>
                    <a:pt x="782" y="3008"/>
                  </a:lnTo>
                  <a:lnTo>
                    <a:pt x="788" y="3039"/>
                  </a:lnTo>
                  <a:lnTo>
                    <a:pt x="798" y="3068"/>
                  </a:lnTo>
                  <a:lnTo>
                    <a:pt x="809" y="3096"/>
                  </a:lnTo>
                  <a:lnTo>
                    <a:pt x="822" y="3121"/>
                  </a:lnTo>
                  <a:lnTo>
                    <a:pt x="851" y="3167"/>
                  </a:lnTo>
                  <a:lnTo>
                    <a:pt x="887" y="3211"/>
                  </a:lnTo>
                  <a:lnTo>
                    <a:pt x="927" y="3253"/>
                  </a:lnTo>
                  <a:lnTo>
                    <a:pt x="972" y="3290"/>
                  </a:lnTo>
                  <a:lnTo>
                    <a:pt x="1020" y="3325"/>
                  </a:lnTo>
                  <a:lnTo>
                    <a:pt x="1074" y="3355"/>
                  </a:lnTo>
                  <a:lnTo>
                    <a:pt x="1128" y="3383"/>
                  </a:lnTo>
                  <a:lnTo>
                    <a:pt x="1187" y="3404"/>
                  </a:lnTo>
                  <a:lnTo>
                    <a:pt x="1247" y="3423"/>
                  </a:lnTo>
                  <a:lnTo>
                    <a:pt x="1309" y="3436"/>
                  </a:lnTo>
                  <a:lnTo>
                    <a:pt x="1372" y="3444"/>
                  </a:lnTo>
                  <a:lnTo>
                    <a:pt x="1435" y="3446"/>
                  </a:lnTo>
                  <a:lnTo>
                    <a:pt x="1483" y="3444"/>
                  </a:lnTo>
                  <a:lnTo>
                    <a:pt x="1528" y="3437"/>
                  </a:lnTo>
                  <a:lnTo>
                    <a:pt x="1570" y="3428"/>
                  </a:lnTo>
                  <a:lnTo>
                    <a:pt x="1609" y="3415"/>
                  </a:lnTo>
                  <a:lnTo>
                    <a:pt x="1644" y="3399"/>
                  </a:lnTo>
                  <a:lnTo>
                    <a:pt x="1677" y="3379"/>
                  </a:lnTo>
                  <a:lnTo>
                    <a:pt x="1708" y="3359"/>
                  </a:lnTo>
                  <a:lnTo>
                    <a:pt x="1737" y="3337"/>
                  </a:lnTo>
                  <a:lnTo>
                    <a:pt x="1762" y="3314"/>
                  </a:lnTo>
                  <a:lnTo>
                    <a:pt x="1785" y="3290"/>
                  </a:lnTo>
                  <a:lnTo>
                    <a:pt x="1805" y="3267"/>
                  </a:lnTo>
                  <a:lnTo>
                    <a:pt x="1823" y="3244"/>
                  </a:lnTo>
                  <a:lnTo>
                    <a:pt x="1855" y="3195"/>
                  </a:lnTo>
                  <a:lnTo>
                    <a:pt x="1884" y="3142"/>
                  </a:lnTo>
                  <a:lnTo>
                    <a:pt x="1909" y="3087"/>
                  </a:lnTo>
                  <a:lnTo>
                    <a:pt x="1929" y="3027"/>
                  </a:lnTo>
                  <a:lnTo>
                    <a:pt x="1947" y="2966"/>
                  </a:lnTo>
                  <a:lnTo>
                    <a:pt x="1959" y="2902"/>
                  </a:lnTo>
                  <a:lnTo>
                    <a:pt x="1967" y="2835"/>
                  </a:lnTo>
                  <a:lnTo>
                    <a:pt x="1972" y="2767"/>
                  </a:lnTo>
                  <a:lnTo>
                    <a:pt x="1972" y="2697"/>
                  </a:lnTo>
                  <a:lnTo>
                    <a:pt x="1967" y="2627"/>
                  </a:lnTo>
                  <a:lnTo>
                    <a:pt x="1959" y="2554"/>
                  </a:lnTo>
                  <a:lnTo>
                    <a:pt x="1947" y="2481"/>
                  </a:lnTo>
                  <a:lnTo>
                    <a:pt x="1931" y="2408"/>
                  </a:lnTo>
                  <a:lnTo>
                    <a:pt x="1910" y="2335"/>
                  </a:lnTo>
                  <a:lnTo>
                    <a:pt x="1888" y="2259"/>
                  </a:lnTo>
                  <a:lnTo>
                    <a:pt x="1871" y="2185"/>
                  </a:lnTo>
                  <a:lnTo>
                    <a:pt x="1861" y="2114"/>
                  </a:lnTo>
                  <a:lnTo>
                    <a:pt x="1854" y="2046"/>
                  </a:lnTo>
                  <a:lnTo>
                    <a:pt x="1852" y="1981"/>
                  </a:lnTo>
                  <a:lnTo>
                    <a:pt x="1854" y="1919"/>
                  </a:lnTo>
                  <a:lnTo>
                    <a:pt x="1861" y="1858"/>
                  </a:lnTo>
                  <a:lnTo>
                    <a:pt x="1870" y="1800"/>
                  </a:lnTo>
                  <a:lnTo>
                    <a:pt x="1884" y="1745"/>
                  </a:lnTo>
                  <a:lnTo>
                    <a:pt x="1900" y="1693"/>
                  </a:lnTo>
                  <a:lnTo>
                    <a:pt x="1918" y="1643"/>
                  </a:lnTo>
                  <a:lnTo>
                    <a:pt x="1940" y="1596"/>
                  </a:lnTo>
                  <a:lnTo>
                    <a:pt x="1963" y="1552"/>
                  </a:lnTo>
                  <a:lnTo>
                    <a:pt x="1989" y="1510"/>
                  </a:lnTo>
                  <a:lnTo>
                    <a:pt x="2015" y="1471"/>
                  </a:lnTo>
                  <a:lnTo>
                    <a:pt x="2044" y="1435"/>
                  </a:lnTo>
                  <a:lnTo>
                    <a:pt x="2073" y="1400"/>
                  </a:lnTo>
                  <a:lnTo>
                    <a:pt x="2103" y="1370"/>
                  </a:lnTo>
                  <a:lnTo>
                    <a:pt x="2133" y="1341"/>
                  </a:lnTo>
                  <a:lnTo>
                    <a:pt x="2163" y="1315"/>
                  </a:lnTo>
                  <a:lnTo>
                    <a:pt x="2194" y="1292"/>
                  </a:lnTo>
                  <a:lnTo>
                    <a:pt x="2186" y="1255"/>
                  </a:lnTo>
                  <a:lnTo>
                    <a:pt x="2182" y="1217"/>
                  </a:lnTo>
                  <a:lnTo>
                    <a:pt x="2181" y="1177"/>
                  </a:lnTo>
                  <a:lnTo>
                    <a:pt x="2184" y="1119"/>
                  </a:lnTo>
                  <a:lnTo>
                    <a:pt x="2194" y="1061"/>
                  </a:lnTo>
                  <a:lnTo>
                    <a:pt x="2210" y="1008"/>
                  </a:lnTo>
                  <a:lnTo>
                    <a:pt x="2232" y="955"/>
                  </a:lnTo>
                  <a:lnTo>
                    <a:pt x="2259" y="906"/>
                  </a:lnTo>
                  <a:lnTo>
                    <a:pt x="2291" y="861"/>
                  </a:lnTo>
                  <a:lnTo>
                    <a:pt x="2329" y="820"/>
                  </a:lnTo>
                  <a:lnTo>
                    <a:pt x="2370" y="783"/>
                  </a:lnTo>
                  <a:lnTo>
                    <a:pt x="2416" y="750"/>
                  </a:lnTo>
                  <a:lnTo>
                    <a:pt x="2465" y="723"/>
                  </a:lnTo>
                  <a:lnTo>
                    <a:pt x="2516" y="701"/>
                  </a:lnTo>
                  <a:lnTo>
                    <a:pt x="2571" y="686"/>
                  </a:lnTo>
                  <a:lnTo>
                    <a:pt x="2628" y="675"/>
                  </a:lnTo>
                  <a:lnTo>
                    <a:pt x="2687" y="672"/>
                  </a:lnTo>
                  <a:lnTo>
                    <a:pt x="2746" y="675"/>
                  </a:lnTo>
                  <a:lnTo>
                    <a:pt x="2804" y="686"/>
                  </a:lnTo>
                  <a:lnTo>
                    <a:pt x="2858" y="701"/>
                  </a:lnTo>
                  <a:lnTo>
                    <a:pt x="2911" y="723"/>
                  </a:lnTo>
                  <a:lnTo>
                    <a:pt x="2959" y="750"/>
                  </a:lnTo>
                  <a:lnTo>
                    <a:pt x="3004" y="783"/>
                  </a:lnTo>
                  <a:lnTo>
                    <a:pt x="3045" y="820"/>
                  </a:lnTo>
                  <a:lnTo>
                    <a:pt x="3083" y="861"/>
                  </a:lnTo>
                  <a:lnTo>
                    <a:pt x="3115" y="906"/>
                  </a:lnTo>
                  <a:lnTo>
                    <a:pt x="3142" y="955"/>
                  </a:lnTo>
                  <a:lnTo>
                    <a:pt x="3165" y="1008"/>
                  </a:lnTo>
                  <a:lnTo>
                    <a:pt x="3181" y="1061"/>
                  </a:lnTo>
                  <a:lnTo>
                    <a:pt x="3190" y="1119"/>
                  </a:lnTo>
                  <a:lnTo>
                    <a:pt x="3194" y="1177"/>
                  </a:lnTo>
                  <a:lnTo>
                    <a:pt x="3190" y="1237"/>
                  </a:lnTo>
                  <a:lnTo>
                    <a:pt x="3181" y="1293"/>
                  </a:lnTo>
                  <a:lnTo>
                    <a:pt x="3165" y="1348"/>
                  </a:lnTo>
                  <a:lnTo>
                    <a:pt x="3142" y="1400"/>
                  </a:lnTo>
                  <a:lnTo>
                    <a:pt x="3115" y="1449"/>
                  </a:lnTo>
                  <a:lnTo>
                    <a:pt x="3083" y="1494"/>
                  </a:lnTo>
                  <a:lnTo>
                    <a:pt x="3045" y="1536"/>
                  </a:lnTo>
                  <a:lnTo>
                    <a:pt x="3004" y="1572"/>
                  </a:lnTo>
                  <a:lnTo>
                    <a:pt x="2959" y="1605"/>
                  </a:lnTo>
                  <a:lnTo>
                    <a:pt x="2911" y="1633"/>
                  </a:lnTo>
                  <a:lnTo>
                    <a:pt x="2858" y="1654"/>
                  </a:lnTo>
                  <a:lnTo>
                    <a:pt x="2804" y="1670"/>
                  </a:lnTo>
                  <a:lnTo>
                    <a:pt x="2746" y="1681"/>
                  </a:lnTo>
                  <a:lnTo>
                    <a:pt x="2687" y="1684"/>
                  </a:lnTo>
                  <a:lnTo>
                    <a:pt x="2630" y="1681"/>
                  </a:lnTo>
                  <a:lnTo>
                    <a:pt x="2574" y="1671"/>
                  </a:lnTo>
                  <a:lnTo>
                    <a:pt x="2521" y="1656"/>
                  </a:lnTo>
                  <a:lnTo>
                    <a:pt x="2469" y="1635"/>
                  </a:lnTo>
                  <a:lnTo>
                    <a:pt x="2421" y="1609"/>
                  </a:lnTo>
                  <a:lnTo>
                    <a:pt x="2377" y="1577"/>
                  </a:lnTo>
                  <a:lnTo>
                    <a:pt x="2336" y="1542"/>
                  </a:lnTo>
                  <a:lnTo>
                    <a:pt x="2317" y="1559"/>
                  </a:lnTo>
                  <a:lnTo>
                    <a:pt x="2297" y="1577"/>
                  </a:lnTo>
                  <a:lnTo>
                    <a:pt x="2277" y="1599"/>
                  </a:lnTo>
                  <a:lnTo>
                    <a:pt x="2257" y="1623"/>
                  </a:lnTo>
                  <a:lnTo>
                    <a:pt x="2238" y="1649"/>
                  </a:lnTo>
                  <a:lnTo>
                    <a:pt x="2218" y="1677"/>
                  </a:lnTo>
                  <a:lnTo>
                    <a:pt x="2200" y="1709"/>
                  </a:lnTo>
                  <a:lnTo>
                    <a:pt x="2184" y="1743"/>
                  </a:lnTo>
                  <a:lnTo>
                    <a:pt x="2169" y="1780"/>
                  </a:lnTo>
                  <a:lnTo>
                    <a:pt x="2158" y="1819"/>
                  </a:lnTo>
                  <a:lnTo>
                    <a:pt x="2147" y="1863"/>
                  </a:lnTo>
                  <a:lnTo>
                    <a:pt x="2141" y="1908"/>
                  </a:lnTo>
                  <a:lnTo>
                    <a:pt x="2137" y="1957"/>
                  </a:lnTo>
                  <a:lnTo>
                    <a:pt x="2137" y="2010"/>
                  </a:lnTo>
                  <a:lnTo>
                    <a:pt x="2142" y="2064"/>
                  </a:lnTo>
                  <a:lnTo>
                    <a:pt x="2150" y="2122"/>
                  </a:lnTo>
                  <a:lnTo>
                    <a:pt x="2163" y="2185"/>
                  </a:lnTo>
                  <a:lnTo>
                    <a:pt x="2182" y="2250"/>
                  </a:lnTo>
                  <a:lnTo>
                    <a:pt x="2207" y="2336"/>
                  </a:lnTo>
                  <a:lnTo>
                    <a:pt x="2226" y="2423"/>
                  </a:lnTo>
                  <a:lnTo>
                    <a:pt x="2241" y="2508"/>
                  </a:lnTo>
                  <a:lnTo>
                    <a:pt x="2251" y="2594"/>
                  </a:lnTo>
                  <a:lnTo>
                    <a:pt x="2257" y="2678"/>
                  </a:lnTo>
                  <a:lnTo>
                    <a:pt x="2258" y="2761"/>
                  </a:lnTo>
                  <a:lnTo>
                    <a:pt x="2254" y="2843"/>
                  </a:lnTo>
                  <a:lnTo>
                    <a:pt x="2244" y="2923"/>
                  </a:lnTo>
                  <a:lnTo>
                    <a:pt x="2232" y="3000"/>
                  </a:lnTo>
                  <a:lnTo>
                    <a:pt x="2214" y="3076"/>
                  </a:lnTo>
                  <a:lnTo>
                    <a:pt x="2191" y="3149"/>
                  </a:lnTo>
                  <a:lnTo>
                    <a:pt x="2163" y="3220"/>
                  </a:lnTo>
                  <a:lnTo>
                    <a:pt x="2131" y="3287"/>
                  </a:lnTo>
                  <a:lnTo>
                    <a:pt x="2095" y="3351"/>
                  </a:lnTo>
                  <a:lnTo>
                    <a:pt x="2054" y="3411"/>
                  </a:lnTo>
                  <a:lnTo>
                    <a:pt x="2010" y="3466"/>
                  </a:lnTo>
                  <a:lnTo>
                    <a:pt x="1964" y="3515"/>
                  </a:lnTo>
                  <a:lnTo>
                    <a:pt x="1915" y="3559"/>
                  </a:lnTo>
                  <a:lnTo>
                    <a:pt x="1863" y="3599"/>
                  </a:lnTo>
                  <a:lnTo>
                    <a:pt x="1809" y="3633"/>
                  </a:lnTo>
                  <a:lnTo>
                    <a:pt x="1751" y="3663"/>
                  </a:lnTo>
                  <a:lnTo>
                    <a:pt x="1692" y="3687"/>
                  </a:lnTo>
                  <a:lnTo>
                    <a:pt x="1631" y="3706"/>
                  </a:lnTo>
                  <a:lnTo>
                    <a:pt x="1568" y="3720"/>
                  </a:lnTo>
                  <a:lnTo>
                    <a:pt x="1503" y="3729"/>
                  </a:lnTo>
                  <a:lnTo>
                    <a:pt x="1435" y="3731"/>
                  </a:lnTo>
                  <a:lnTo>
                    <a:pt x="1359" y="3728"/>
                  </a:lnTo>
                  <a:lnTo>
                    <a:pt x="1283" y="3720"/>
                  </a:lnTo>
                  <a:lnTo>
                    <a:pt x="1208" y="3706"/>
                  </a:lnTo>
                  <a:lnTo>
                    <a:pt x="1135" y="3687"/>
                  </a:lnTo>
                  <a:lnTo>
                    <a:pt x="1063" y="3663"/>
                  </a:lnTo>
                  <a:lnTo>
                    <a:pt x="995" y="3634"/>
                  </a:lnTo>
                  <a:lnTo>
                    <a:pt x="929" y="3601"/>
                  </a:lnTo>
                  <a:lnTo>
                    <a:pt x="865" y="3563"/>
                  </a:lnTo>
                  <a:lnTo>
                    <a:pt x="806" y="3522"/>
                  </a:lnTo>
                  <a:lnTo>
                    <a:pt x="750" y="3476"/>
                  </a:lnTo>
                  <a:lnTo>
                    <a:pt x="698" y="3426"/>
                  </a:lnTo>
                  <a:lnTo>
                    <a:pt x="650" y="3374"/>
                  </a:lnTo>
                  <a:lnTo>
                    <a:pt x="609" y="3318"/>
                  </a:lnTo>
                  <a:lnTo>
                    <a:pt x="573" y="3259"/>
                  </a:lnTo>
                  <a:lnTo>
                    <a:pt x="544" y="3201"/>
                  </a:lnTo>
                  <a:lnTo>
                    <a:pt x="521" y="3141"/>
                  </a:lnTo>
                  <a:lnTo>
                    <a:pt x="505" y="3082"/>
                  </a:lnTo>
                  <a:lnTo>
                    <a:pt x="496" y="3023"/>
                  </a:lnTo>
                  <a:lnTo>
                    <a:pt x="493" y="2964"/>
                  </a:lnTo>
                  <a:lnTo>
                    <a:pt x="497" y="2906"/>
                  </a:lnTo>
                  <a:lnTo>
                    <a:pt x="507" y="2848"/>
                  </a:lnTo>
                  <a:lnTo>
                    <a:pt x="524" y="2792"/>
                  </a:lnTo>
                  <a:lnTo>
                    <a:pt x="547" y="2736"/>
                  </a:lnTo>
                  <a:lnTo>
                    <a:pt x="576" y="2684"/>
                  </a:lnTo>
                  <a:lnTo>
                    <a:pt x="616" y="2615"/>
                  </a:lnTo>
                  <a:lnTo>
                    <a:pt x="653" y="2549"/>
                  </a:lnTo>
                  <a:lnTo>
                    <a:pt x="685" y="2486"/>
                  </a:lnTo>
                  <a:lnTo>
                    <a:pt x="713" y="2424"/>
                  </a:lnTo>
                  <a:lnTo>
                    <a:pt x="737" y="2365"/>
                  </a:lnTo>
                  <a:lnTo>
                    <a:pt x="758" y="2310"/>
                  </a:lnTo>
                  <a:lnTo>
                    <a:pt x="775" y="2259"/>
                  </a:lnTo>
                  <a:lnTo>
                    <a:pt x="790" y="2212"/>
                  </a:lnTo>
                  <a:lnTo>
                    <a:pt x="728" y="2193"/>
                  </a:lnTo>
                  <a:lnTo>
                    <a:pt x="668" y="2169"/>
                  </a:lnTo>
                  <a:lnTo>
                    <a:pt x="608" y="2138"/>
                  </a:lnTo>
                  <a:lnTo>
                    <a:pt x="579" y="2120"/>
                  </a:lnTo>
                  <a:lnTo>
                    <a:pt x="555" y="2097"/>
                  </a:lnTo>
                  <a:lnTo>
                    <a:pt x="533" y="2072"/>
                  </a:lnTo>
                  <a:lnTo>
                    <a:pt x="516" y="2045"/>
                  </a:lnTo>
                  <a:lnTo>
                    <a:pt x="502" y="2015"/>
                  </a:lnTo>
                  <a:lnTo>
                    <a:pt x="493" y="1985"/>
                  </a:lnTo>
                  <a:lnTo>
                    <a:pt x="487" y="1953"/>
                  </a:lnTo>
                  <a:lnTo>
                    <a:pt x="443" y="1907"/>
                  </a:lnTo>
                  <a:lnTo>
                    <a:pt x="399" y="1860"/>
                  </a:lnTo>
                  <a:lnTo>
                    <a:pt x="359" y="1810"/>
                  </a:lnTo>
                  <a:lnTo>
                    <a:pt x="321" y="1759"/>
                  </a:lnTo>
                  <a:lnTo>
                    <a:pt x="285" y="1707"/>
                  </a:lnTo>
                  <a:lnTo>
                    <a:pt x="252" y="1653"/>
                  </a:lnTo>
                  <a:lnTo>
                    <a:pt x="220" y="1601"/>
                  </a:lnTo>
                  <a:lnTo>
                    <a:pt x="192" y="1547"/>
                  </a:lnTo>
                  <a:lnTo>
                    <a:pt x="164" y="1495"/>
                  </a:lnTo>
                  <a:lnTo>
                    <a:pt x="139" y="1444"/>
                  </a:lnTo>
                  <a:lnTo>
                    <a:pt x="118" y="1394"/>
                  </a:lnTo>
                  <a:lnTo>
                    <a:pt x="97" y="1346"/>
                  </a:lnTo>
                  <a:lnTo>
                    <a:pt x="79" y="1301"/>
                  </a:lnTo>
                  <a:lnTo>
                    <a:pt x="62" y="1259"/>
                  </a:lnTo>
                  <a:lnTo>
                    <a:pt x="48" y="1221"/>
                  </a:lnTo>
                  <a:lnTo>
                    <a:pt x="35" y="1186"/>
                  </a:lnTo>
                  <a:lnTo>
                    <a:pt x="25" y="1157"/>
                  </a:lnTo>
                  <a:lnTo>
                    <a:pt x="17" y="1131"/>
                  </a:lnTo>
                  <a:lnTo>
                    <a:pt x="11" y="1111"/>
                  </a:lnTo>
                  <a:lnTo>
                    <a:pt x="7" y="1098"/>
                  </a:lnTo>
                  <a:lnTo>
                    <a:pt x="5" y="1090"/>
                  </a:lnTo>
                  <a:lnTo>
                    <a:pt x="0" y="1061"/>
                  </a:lnTo>
                  <a:lnTo>
                    <a:pt x="1" y="1034"/>
                  </a:lnTo>
                  <a:lnTo>
                    <a:pt x="7" y="1008"/>
                  </a:lnTo>
                  <a:lnTo>
                    <a:pt x="18" y="983"/>
                  </a:lnTo>
                  <a:lnTo>
                    <a:pt x="33" y="961"/>
                  </a:lnTo>
                  <a:lnTo>
                    <a:pt x="52" y="942"/>
                  </a:lnTo>
                  <a:lnTo>
                    <a:pt x="75" y="927"/>
                  </a:lnTo>
                  <a:lnTo>
                    <a:pt x="70" y="856"/>
                  </a:lnTo>
                  <a:lnTo>
                    <a:pt x="67" y="790"/>
                  </a:lnTo>
                  <a:lnTo>
                    <a:pt x="68" y="729"/>
                  </a:lnTo>
                  <a:lnTo>
                    <a:pt x="72" y="671"/>
                  </a:lnTo>
                  <a:lnTo>
                    <a:pt x="80" y="616"/>
                  </a:lnTo>
                  <a:lnTo>
                    <a:pt x="89" y="566"/>
                  </a:lnTo>
                  <a:lnTo>
                    <a:pt x="100" y="519"/>
                  </a:lnTo>
                  <a:lnTo>
                    <a:pt x="114" y="476"/>
                  </a:lnTo>
                  <a:lnTo>
                    <a:pt x="130" y="436"/>
                  </a:lnTo>
                  <a:lnTo>
                    <a:pt x="146" y="400"/>
                  </a:lnTo>
                  <a:lnTo>
                    <a:pt x="164" y="366"/>
                  </a:lnTo>
                  <a:lnTo>
                    <a:pt x="183" y="336"/>
                  </a:lnTo>
                  <a:lnTo>
                    <a:pt x="201" y="309"/>
                  </a:lnTo>
                  <a:lnTo>
                    <a:pt x="219" y="284"/>
                  </a:lnTo>
                  <a:lnTo>
                    <a:pt x="237" y="263"/>
                  </a:lnTo>
                  <a:lnTo>
                    <a:pt x="256" y="244"/>
                  </a:lnTo>
                  <a:lnTo>
                    <a:pt x="272" y="228"/>
                  </a:lnTo>
                  <a:lnTo>
                    <a:pt x="270" y="208"/>
                  </a:lnTo>
                  <a:lnTo>
                    <a:pt x="273" y="188"/>
                  </a:lnTo>
                  <a:lnTo>
                    <a:pt x="278" y="170"/>
                  </a:lnTo>
                  <a:lnTo>
                    <a:pt x="288" y="153"/>
                  </a:lnTo>
                  <a:lnTo>
                    <a:pt x="300" y="137"/>
                  </a:lnTo>
                  <a:lnTo>
                    <a:pt x="315" y="124"/>
                  </a:lnTo>
                  <a:lnTo>
                    <a:pt x="484" y="15"/>
                  </a:lnTo>
                  <a:lnTo>
                    <a:pt x="503" y="5"/>
                  </a:lnTo>
                  <a:lnTo>
                    <a:pt x="523" y="0"/>
                  </a:lnTo>
                  <a:lnTo>
                    <a:pt x="543" y="0"/>
                  </a:lnTo>
                  <a:lnTo>
                    <a:pt x="563" y="6"/>
                  </a:lnTo>
                  <a:lnTo>
                    <a:pt x="580" y="15"/>
                  </a:lnTo>
                  <a:lnTo>
                    <a:pt x="594" y="29"/>
                  </a:lnTo>
                  <a:lnTo>
                    <a:pt x="607" y="47"/>
                  </a:lnTo>
                  <a:lnTo>
                    <a:pt x="687" y="202"/>
                  </a:lnTo>
                  <a:lnTo>
                    <a:pt x="695" y="221"/>
                  </a:lnTo>
                  <a:lnTo>
                    <a:pt x="697" y="241"/>
                  </a:lnTo>
                  <a:lnTo>
                    <a:pt x="694" y="260"/>
                  </a:lnTo>
                  <a:lnTo>
                    <a:pt x="687" y="277"/>
                  </a:lnTo>
                  <a:lnTo>
                    <a:pt x="675" y="292"/>
                  </a:lnTo>
                  <a:lnTo>
                    <a:pt x="660" y="304"/>
                  </a:lnTo>
                  <a:lnTo>
                    <a:pt x="639" y="312"/>
                  </a:lnTo>
                  <a:lnTo>
                    <a:pt x="450" y="368"/>
                  </a:lnTo>
                  <a:lnTo>
                    <a:pt x="424" y="372"/>
                  </a:lnTo>
                  <a:lnTo>
                    <a:pt x="399" y="371"/>
                  </a:lnTo>
                  <a:lnTo>
                    <a:pt x="375" y="364"/>
                  </a:lnTo>
                  <a:lnTo>
                    <a:pt x="353" y="353"/>
                  </a:lnTo>
                  <a:lnTo>
                    <a:pt x="332" y="337"/>
                  </a:lnTo>
                  <a:lnTo>
                    <a:pt x="316" y="318"/>
                  </a:lnTo>
                  <a:lnTo>
                    <a:pt x="300" y="335"/>
                  </a:lnTo>
                  <a:lnTo>
                    <a:pt x="284" y="354"/>
                  </a:lnTo>
                  <a:lnTo>
                    <a:pt x="268" y="377"/>
                  </a:lnTo>
                  <a:lnTo>
                    <a:pt x="252" y="403"/>
                  </a:lnTo>
                  <a:lnTo>
                    <a:pt x="236" y="432"/>
                  </a:lnTo>
                  <a:lnTo>
                    <a:pt x="220" y="463"/>
                  </a:lnTo>
                  <a:lnTo>
                    <a:pt x="207" y="499"/>
                  </a:lnTo>
                  <a:lnTo>
                    <a:pt x="194" y="537"/>
                  </a:lnTo>
                  <a:lnTo>
                    <a:pt x="183" y="580"/>
                  </a:lnTo>
                  <a:lnTo>
                    <a:pt x="173" y="625"/>
                  </a:lnTo>
                  <a:lnTo>
                    <a:pt x="167" y="675"/>
                  </a:lnTo>
                  <a:lnTo>
                    <a:pt x="162" y="729"/>
                  </a:lnTo>
                  <a:lnTo>
                    <a:pt x="161" y="786"/>
                  </a:lnTo>
                  <a:lnTo>
                    <a:pt x="163" y="847"/>
                  </a:lnTo>
                  <a:lnTo>
                    <a:pt x="169" y="912"/>
                  </a:lnTo>
                  <a:lnTo>
                    <a:pt x="194" y="920"/>
                  </a:lnTo>
                  <a:lnTo>
                    <a:pt x="217" y="931"/>
                  </a:lnTo>
                  <a:lnTo>
                    <a:pt x="238" y="946"/>
                  </a:lnTo>
                  <a:lnTo>
                    <a:pt x="256" y="966"/>
                  </a:lnTo>
                  <a:lnTo>
                    <a:pt x="270" y="988"/>
                  </a:lnTo>
                  <a:lnTo>
                    <a:pt x="280" y="1013"/>
                  </a:lnTo>
                  <a:lnTo>
                    <a:pt x="292" y="1053"/>
                  </a:lnTo>
                  <a:lnTo>
                    <a:pt x="307" y="1099"/>
                  </a:lnTo>
                  <a:lnTo>
                    <a:pt x="324" y="1149"/>
                  </a:lnTo>
                  <a:lnTo>
                    <a:pt x="345" y="1202"/>
                  </a:lnTo>
                  <a:lnTo>
                    <a:pt x="367" y="1258"/>
                  </a:lnTo>
                  <a:lnTo>
                    <a:pt x="394" y="1316"/>
                  </a:lnTo>
                  <a:lnTo>
                    <a:pt x="422" y="1375"/>
                  </a:lnTo>
                  <a:lnTo>
                    <a:pt x="453" y="1435"/>
                  </a:lnTo>
                  <a:lnTo>
                    <a:pt x="487" y="1494"/>
                  </a:lnTo>
                  <a:lnTo>
                    <a:pt x="523" y="1552"/>
                  </a:lnTo>
                  <a:lnTo>
                    <a:pt x="561" y="1607"/>
                  </a:lnTo>
                  <a:lnTo>
                    <a:pt x="602" y="1660"/>
                  </a:lnTo>
                  <a:lnTo>
                    <a:pt x="646" y="1709"/>
                  </a:lnTo>
                  <a:lnTo>
                    <a:pt x="677" y="1700"/>
                  </a:lnTo>
                  <a:lnTo>
                    <a:pt x="710" y="1695"/>
                  </a:lnTo>
                  <a:lnTo>
                    <a:pt x="743" y="1695"/>
                  </a:lnTo>
                  <a:lnTo>
                    <a:pt x="776" y="1700"/>
                  </a:lnTo>
                  <a:lnTo>
                    <a:pt x="809" y="1710"/>
                  </a:lnTo>
                  <a:lnTo>
                    <a:pt x="840" y="1725"/>
                  </a:lnTo>
                  <a:lnTo>
                    <a:pt x="883" y="1745"/>
                  </a:lnTo>
                  <a:lnTo>
                    <a:pt x="927" y="1758"/>
                  </a:lnTo>
                  <a:lnTo>
                    <a:pt x="970" y="1763"/>
                  </a:lnTo>
                  <a:lnTo>
                    <a:pt x="979" y="1763"/>
                  </a:lnTo>
                  <a:lnTo>
                    <a:pt x="1020" y="1758"/>
                  </a:lnTo>
                  <a:lnTo>
                    <a:pt x="1061" y="1747"/>
                  </a:lnTo>
                  <a:lnTo>
                    <a:pt x="1102" y="1728"/>
                  </a:lnTo>
                  <a:lnTo>
                    <a:pt x="1135" y="1715"/>
                  </a:lnTo>
                  <a:lnTo>
                    <a:pt x="1168" y="1706"/>
                  </a:lnTo>
                  <a:lnTo>
                    <a:pt x="1202" y="1701"/>
                  </a:lnTo>
                  <a:lnTo>
                    <a:pt x="1235" y="1702"/>
                  </a:lnTo>
                  <a:lnTo>
                    <a:pt x="1268" y="1708"/>
                  </a:lnTo>
                  <a:lnTo>
                    <a:pt x="1300" y="1717"/>
                  </a:lnTo>
                  <a:lnTo>
                    <a:pt x="1341" y="1673"/>
                  </a:lnTo>
                  <a:lnTo>
                    <a:pt x="1380" y="1624"/>
                  </a:lnTo>
                  <a:lnTo>
                    <a:pt x="1417" y="1571"/>
                  </a:lnTo>
                  <a:lnTo>
                    <a:pt x="1451" y="1518"/>
                  </a:lnTo>
                  <a:lnTo>
                    <a:pt x="1484" y="1463"/>
                  </a:lnTo>
                  <a:lnTo>
                    <a:pt x="1514" y="1407"/>
                  </a:lnTo>
                  <a:lnTo>
                    <a:pt x="1543" y="1350"/>
                  </a:lnTo>
                  <a:lnTo>
                    <a:pt x="1569" y="1296"/>
                  </a:lnTo>
                  <a:lnTo>
                    <a:pt x="1593" y="1241"/>
                  </a:lnTo>
                  <a:lnTo>
                    <a:pt x="1613" y="1189"/>
                  </a:lnTo>
                  <a:lnTo>
                    <a:pt x="1633" y="1140"/>
                  </a:lnTo>
                  <a:lnTo>
                    <a:pt x="1649" y="1093"/>
                  </a:lnTo>
                  <a:lnTo>
                    <a:pt x="1662" y="1051"/>
                  </a:lnTo>
                  <a:lnTo>
                    <a:pt x="1673" y="1013"/>
                  </a:lnTo>
                  <a:lnTo>
                    <a:pt x="1683" y="988"/>
                  </a:lnTo>
                  <a:lnTo>
                    <a:pt x="1697" y="966"/>
                  </a:lnTo>
                  <a:lnTo>
                    <a:pt x="1715" y="946"/>
                  </a:lnTo>
                  <a:lnTo>
                    <a:pt x="1736" y="931"/>
                  </a:lnTo>
                  <a:lnTo>
                    <a:pt x="1759" y="920"/>
                  </a:lnTo>
                  <a:lnTo>
                    <a:pt x="1785" y="912"/>
                  </a:lnTo>
                  <a:lnTo>
                    <a:pt x="1790" y="847"/>
                  </a:lnTo>
                  <a:lnTo>
                    <a:pt x="1791" y="786"/>
                  </a:lnTo>
                  <a:lnTo>
                    <a:pt x="1790" y="729"/>
                  </a:lnTo>
                  <a:lnTo>
                    <a:pt x="1787" y="675"/>
                  </a:lnTo>
                  <a:lnTo>
                    <a:pt x="1780" y="625"/>
                  </a:lnTo>
                  <a:lnTo>
                    <a:pt x="1771" y="580"/>
                  </a:lnTo>
                  <a:lnTo>
                    <a:pt x="1759" y="537"/>
                  </a:lnTo>
                  <a:lnTo>
                    <a:pt x="1747" y="499"/>
                  </a:lnTo>
                  <a:lnTo>
                    <a:pt x="1732" y="463"/>
                  </a:lnTo>
                  <a:lnTo>
                    <a:pt x="1717" y="432"/>
                  </a:lnTo>
                  <a:lnTo>
                    <a:pt x="1701" y="403"/>
                  </a:lnTo>
                  <a:lnTo>
                    <a:pt x="1685" y="377"/>
                  </a:lnTo>
                  <a:lnTo>
                    <a:pt x="1668" y="354"/>
                  </a:lnTo>
                  <a:lnTo>
                    <a:pt x="1652" y="335"/>
                  </a:lnTo>
                  <a:lnTo>
                    <a:pt x="1637" y="318"/>
                  </a:lnTo>
                  <a:lnTo>
                    <a:pt x="1621" y="337"/>
                  </a:lnTo>
                  <a:lnTo>
                    <a:pt x="1601" y="352"/>
                  </a:lnTo>
                  <a:lnTo>
                    <a:pt x="1578" y="364"/>
                  </a:lnTo>
                  <a:lnTo>
                    <a:pt x="1554" y="371"/>
                  </a:lnTo>
                  <a:lnTo>
                    <a:pt x="1529" y="372"/>
                  </a:lnTo>
                  <a:lnTo>
                    <a:pt x="1504" y="368"/>
                  </a:lnTo>
                  <a:lnTo>
                    <a:pt x="1313" y="312"/>
                  </a:lnTo>
                  <a:lnTo>
                    <a:pt x="1294" y="304"/>
                  </a:lnTo>
                  <a:lnTo>
                    <a:pt x="1278" y="292"/>
                  </a:lnTo>
                  <a:lnTo>
                    <a:pt x="1267" y="277"/>
                  </a:lnTo>
                  <a:lnTo>
                    <a:pt x="1259" y="260"/>
                  </a:lnTo>
                  <a:lnTo>
                    <a:pt x="1256" y="241"/>
                  </a:lnTo>
                  <a:lnTo>
                    <a:pt x="1259" y="221"/>
                  </a:lnTo>
                  <a:lnTo>
                    <a:pt x="1267" y="202"/>
                  </a:lnTo>
                  <a:lnTo>
                    <a:pt x="1346" y="47"/>
                  </a:lnTo>
                  <a:lnTo>
                    <a:pt x="1359" y="29"/>
                  </a:lnTo>
                  <a:lnTo>
                    <a:pt x="1374" y="15"/>
                  </a:lnTo>
                  <a:lnTo>
                    <a:pt x="1391" y="6"/>
                  </a:lnTo>
                  <a:lnTo>
                    <a:pt x="1410" y="0"/>
                  </a:lnTo>
                  <a:lnTo>
                    <a:pt x="14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16" name="Group 15">
            <a:extLst>
              <a:ext uri="{FF2B5EF4-FFF2-40B4-BE49-F238E27FC236}">
                <a16:creationId xmlns:a16="http://schemas.microsoft.com/office/drawing/2014/main" id="{EB7C3CD1-D4CA-45DC-95AC-F182DFFAB8FF}"/>
              </a:ext>
            </a:extLst>
          </p:cNvPr>
          <p:cNvGrpSpPr/>
          <p:nvPr/>
        </p:nvGrpSpPr>
        <p:grpSpPr>
          <a:xfrm>
            <a:off x="760012" y="4750611"/>
            <a:ext cx="720000" cy="720000"/>
            <a:chOff x="825328" y="4815927"/>
            <a:chExt cx="720000" cy="720000"/>
          </a:xfrm>
        </p:grpSpPr>
        <p:sp>
          <p:nvSpPr>
            <p:cNvPr id="30" name="Oval 29">
              <a:extLst>
                <a:ext uri="{FF2B5EF4-FFF2-40B4-BE49-F238E27FC236}">
                  <a16:creationId xmlns:a16="http://schemas.microsoft.com/office/drawing/2014/main" id="{6475204E-3C3F-4ACC-903C-15B262ECDD3B}"/>
                </a:ext>
              </a:extLst>
            </p:cNvPr>
            <p:cNvSpPr/>
            <p:nvPr/>
          </p:nvSpPr>
          <p:spPr>
            <a:xfrm>
              <a:off x="825328" y="4815927"/>
              <a:ext cx="720000" cy="720000"/>
            </a:xfrm>
            <a:prstGeom prst="ellipse">
              <a:avLst/>
            </a:prstGeom>
            <a:solidFill>
              <a:srgbClr val="E6CDC0"/>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Medicine">
              <a:extLst>
                <a:ext uri="{FF2B5EF4-FFF2-40B4-BE49-F238E27FC236}">
                  <a16:creationId xmlns:a16="http://schemas.microsoft.com/office/drawing/2014/main" id="{C5645529-EFE8-4003-9E87-46CFFF1288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8745" y="4908215"/>
              <a:ext cx="560861" cy="560861"/>
            </a:xfrm>
            <a:prstGeom prst="rect">
              <a:avLst/>
            </a:prstGeom>
          </p:spPr>
        </p:pic>
      </p:grpSp>
      <p:pic>
        <p:nvPicPr>
          <p:cNvPr id="50" name="Graphic 49" descr="Questions">
            <a:extLst>
              <a:ext uri="{FF2B5EF4-FFF2-40B4-BE49-F238E27FC236}">
                <a16:creationId xmlns:a16="http://schemas.microsoft.com/office/drawing/2014/main" id="{4EFD25F7-8E46-428B-ACE0-0B2306124D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41917" y="2000263"/>
            <a:ext cx="914400" cy="914400"/>
          </a:xfrm>
          <a:prstGeom prst="rect">
            <a:avLst/>
          </a:prstGeom>
        </p:spPr>
      </p:pic>
      <p:sp>
        <p:nvSpPr>
          <p:cNvPr id="54" name="Rectangle 53">
            <a:extLst>
              <a:ext uri="{FF2B5EF4-FFF2-40B4-BE49-F238E27FC236}">
                <a16:creationId xmlns:a16="http://schemas.microsoft.com/office/drawing/2014/main" id="{3279DFFA-624F-4CE2-BE04-862B4C5D106E}"/>
              </a:ext>
            </a:extLst>
          </p:cNvPr>
          <p:cNvSpPr/>
          <p:nvPr/>
        </p:nvSpPr>
        <p:spPr>
          <a:xfrm>
            <a:off x="4285373" y="2937255"/>
            <a:ext cx="4702905" cy="246221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osteoporosis treatment advice would you discuss with Frank?</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Simply ensure that he has an adequate daily intake of calcium and vitamin D and tell him that he does not require anything more for his bones</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 him to take some saw palmetto</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Start him on a bisphosphonate or denosumab</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Both A &amp; B</a:t>
            </a:r>
          </a:p>
          <a:p>
            <a:pPr marL="800100" marR="0" lvl="1" indent="-342900" algn="l" defTabSz="457200" rtl="0" eaLnBrk="1" fontAlgn="auto" latinLnBrk="0" hangingPunct="1">
              <a:lnSpc>
                <a:spcPct val="100000"/>
              </a:lnSpc>
              <a:spcBef>
                <a:spcPts val="0"/>
              </a:spcBef>
              <a:spcAft>
                <a:spcPts val="0"/>
              </a:spcAft>
              <a:buClr>
                <a:srgbClr val="C18567"/>
              </a:buClr>
              <a:buSzTx/>
              <a:buFont typeface="+mj-lt"/>
              <a:buAutoNum type="arabicPeriod"/>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androgen deprivation therapy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AFCFEBD7-EDD6-461B-9641-E0458A25B0B6}"/>
              </a:ext>
            </a:extLst>
          </p:cNvPr>
          <p:cNvSpPr txBox="1"/>
          <p:nvPr/>
        </p:nvSpPr>
        <p:spPr>
          <a:xfrm>
            <a:off x="6907056" y="830114"/>
            <a:ext cx="276113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66 </a:t>
            </a:r>
            <a:r>
              <a:rPr kumimoji="0" lang="en-US" sz="1600" b="0" i="0" u="none" strike="noStrike" kern="1200" cap="none" spc="0" normalizeH="0" baseline="0" noProof="0" dirty="0">
                <a:ln w="0"/>
                <a:solidFill>
                  <a:prstClr val="black">
                    <a:lumMod val="85000"/>
                    <a:lumOff val="15000"/>
                  </a:prstClr>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Tree>
    <p:extLst>
      <p:ext uri="{BB962C8B-B14F-4D97-AF65-F5344CB8AC3E}">
        <p14:creationId xmlns:p14="http://schemas.microsoft.com/office/powerpoint/2010/main" val="350708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4">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4">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4">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54">
                                            <p:txEl>
                                              <p:pRg st="3" end="3"/>
                                            </p:txEl>
                                          </p:spTgt>
                                        </p:tgtEl>
                                        <p:attrNameLst>
                                          <p:attrName>style.color</p:attrName>
                                        </p:attrNameLst>
                                      </p:cBhvr>
                                      <p:to>
                                        <a:srgbClr val="C185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4" grpId="0"/>
      <p:bldP spid="54" grpId="1" build="allAtOnce"/>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33273"/>
            <a:ext cx="7389845"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Androgen Deprivation Therapy (ADT)</a:t>
            </a:r>
          </a:p>
        </p:txBody>
      </p:sp>
      <p:sp>
        <p:nvSpPr>
          <p:cNvPr id="61" name="Rectangle 60">
            <a:extLst>
              <a:ext uri="{FF2B5EF4-FFF2-40B4-BE49-F238E27FC236}">
                <a16:creationId xmlns:a16="http://schemas.microsoft.com/office/drawing/2014/main" id="{294C6EA1-186D-461A-9C48-DD7984A5290C}"/>
              </a:ext>
            </a:extLst>
          </p:cNvPr>
          <p:cNvSpPr/>
          <p:nvPr/>
        </p:nvSpPr>
        <p:spPr>
          <a:xfrm>
            <a:off x="-7639" y="6387014"/>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Shahinian</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V.B.,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Engl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 Med. </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2005;352(2):154-64; 2.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Bienz</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 Saad, F.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BONEKEy</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Reports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2015 24;4:716.</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Content Placeholder 3">
            <a:extLst>
              <a:ext uri="{FF2B5EF4-FFF2-40B4-BE49-F238E27FC236}">
                <a16:creationId xmlns:a16="http://schemas.microsoft.com/office/drawing/2014/main" id="{0356CD01-31BE-4911-B956-F3E747F24775}"/>
              </a:ext>
            </a:extLst>
          </p:cNvPr>
          <p:cNvSpPr txBox="1">
            <a:spLocks/>
          </p:cNvSpPr>
          <p:nvPr/>
        </p:nvSpPr>
        <p:spPr>
          <a:xfrm>
            <a:off x="127152" y="1427985"/>
            <a:ext cx="4598134" cy="495482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Despite therapy, up to 40% of men with prostate cancer develop metastases with a high propensity for bone, leading to skeletal related events</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endPar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ADT is the standard of care in the management of advanced prostate cancer or as an adjunct therapy</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ADT is associated with a well-known deleterious effect on bone health, resulting in a decrease in BMD and increased risk for fracture</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endPar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r>
              <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Men undergoing ADT are 4x times more likely to develop significant bone deficiency</a:t>
            </a:r>
            <a:r>
              <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a:t>
            </a:r>
            <a:endPar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C18567"/>
              </a:buClr>
              <a:buSzTx/>
              <a:buFont typeface="Wingdings" panose="05000000000000000000" pitchFamily="2" charset="2"/>
              <a:buChar char="§"/>
              <a:tabLst/>
              <a:defRPr/>
            </a:pPr>
            <a:endParaRPr kumimoji="0" lang="en-CA" sz="20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endParaRPr kumimoji="0" lang="en-CA" sz="20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cxnSp>
        <p:nvCxnSpPr>
          <p:cNvPr id="10" name="Straight Connector 9">
            <a:extLst>
              <a:ext uri="{FF2B5EF4-FFF2-40B4-BE49-F238E27FC236}">
                <a16:creationId xmlns:a16="http://schemas.microsoft.com/office/drawing/2014/main" id="{8DFA196C-3A00-44AD-AC58-A90893C8DA28}"/>
              </a:ext>
            </a:extLst>
          </p:cNvPr>
          <p:cNvCxnSpPr/>
          <p:nvPr/>
        </p:nvCxnSpPr>
        <p:spPr>
          <a:xfrm>
            <a:off x="5384441" y="2962544"/>
            <a:ext cx="0" cy="2346960"/>
          </a:xfrm>
          <a:prstGeom prst="line">
            <a:avLst/>
          </a:prstGeom>
          <a:noFill/>
          <a:ln w="19050" cap="flat" cmpd="sng" algn="ctr">
            <a:solidFill>
              <a:sysClr val="windowText" lastClr="000000">
                <a:lumMod val="75000"/>
                <a:lumOff val="25000"/>
              </a:sysClr>
            </a:solidFill>
            <a:prstDash val="solid"/>
          </a:ln>
          <a:effectLst/>
        </p:spPr>
      </p:cxnSp>
      <p:cxnSp>
        <p:nvCxnSpPr>
          <p:cNvPr id="11" name="Straight Connector 10">
            <a:extLst>
              <a:ext uri="{FF2B5EF4-FFF2-40B4-BE49-F238E27FC236}">
                <a16:creationId xmlns:a16="http://schemas.microsoft.com/office/drawing/2014/main" id="{5DA823C3-E8F8-4D52-BCF8-FB3B4D94D973}"/>
              </a:ext>
            </a:extLst>
          </p:cNvPr>
          <p:cNvCxnSpPr>
            <a:cxnSpLocks/>
          </p:cNvCxnSpPr>
          <p:nvPr/>
        </p:nvCxnSpPr>
        <p:spPr>
          <a:xfrm>
            <a:off x="5384441" y="5282072"/>
            <a:ext cx="3071622" cy="0"/>
          </a:xfrm>
          <a:prstGeom prst="line">
            <a:avLst/>
          </a:prstGeom>
          <a:noFill/>
          <a:ln w="19050" cap="flat" cmpd="sng" algn="ctr">
            <a:solidFill>
              <a:sysClr val="windowText" lastClr="000000">
                <a:lumMod val="75000"/>
                <a:lumOff val="25000"/>
              </a:sysClr>
            </a:solidFill>
            <a:prstDash val="solid"/>
          </a:ln>
          <a:effectLst/>
        </p:spPr>
      </p:cxnSp>
      <p:grpSp>
        <p:nvGrpSpPr>
          <p:cNvPr id="12" name="Group 11">
            <a:extLst>
              <a:ext uri="{FF2B5EF4-FFF2-40B4-BE49-F238E27FC236}">
                <a16:creationId xmlns:a16="http://schemas.microsoft.com/office/drawing/2014/main" id="{8EF816D0-4E82-4F06-A656-BD430926AD5D}"/>
              </a:ext>
            </a:extLst>
          </p:cNvPr>
          <p:cNvGrpSpPr/>
          <p:nvPr/>
        </p:nvGrpSpPr>
        <p:grpSpPr>
          <a:xfrm>
            <a:off x="4877140" y="3512357"/>
            <a:ext cx="507301" cy="261610"/>
            <a:chOff x="1997456" y="3298195"/>
            <a:chExt cx="507301" cy="261610"/>
          </a:xfrm>
        </p:grpSpPr>
        <p:cxnSp>
          <p:nvCxnSpPr>
            <p:cNvPr id="13" name="Straight Connector 12">
              <a:extLst>
                <a:ext uri="{FF2B5EF4-FFF2-40B4-BE49-F238E27FC236}">
                  <a16:creationId xmlns:a16="http://schemas.microsoft.com/office/drawing/2014/main" id="{331C99B9-F931-4EC0-9DB8-5B355E6814F5}"/>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4" name="TextBox 13">
              <a:extLst>
                <a:ext uri="{FF2B5EF4-FFF2-40B4-BE49-F238E27FC236}">
                  <a16:creationId xmlns:a16="http://schemas.microsoft.com/office/drawing/2014/main" id="{5A823468-73DD-45A1-B726-2E3C26E3F16F}"/>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a:t>
              </a:r>
            </a:p>
          </p:txBody>
        </p:sp>
      </p:grpSp>
      <p:grpSp>
        <p:nvGrpSpPr>
          <p:cNvPr id="15" name="Group 14">
            <a:extLst>
              <a:ext uri="{FF2B5EF4-FFF2-40B4-BE49-F238E27FC236}">
                <a16:creationId xmlns:a16="http://schemas.microsoft.com/office/drawing/2014/main" id="{42CC74AE-8DF7-408A-8484-FF9E65CF5B48}"/>
              </a:ext>
            </a:extLst>
          </p:cNvPr>
          <p:cNvGrpSpPr/>
          <p:nvPr/>
        </p:nvGrpSpPr>
        <p:grpSpPr>
          <a:xfrm>
            <a:off x="4877140" y="3186703"/>
            <a:ext cx="507301" cy="261610"/>
            <a:chOff x="1997456" y="3298195"/>
            <a:chExt cx="507301" cy="261610"/>
          </a:xfrm>
        </p:grpSpPr>
        <p:cxnSp>
          <p:nvCxnSpPr>
            <p:cNvPr id="16" name="Straight Connector 15">
              <a:extLst>
                <a:ext uri="{FF2B5EF4-FFF2-40B4-BE49-F238E27FC236}">
                  <a16:creationId xmlns:a16="http://schemas.microsoft.com/office/drawing/2014/main" id="{A998B77F-CAC7-4A3A-B8EB-FB5050DD1E1B}"/>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7" name="TextBox 16">
              <a:extLst>
                <a:ext uri="{FF2B5EF4-FFF2-40B4-BE49-F238E27FC236}">
                  <a16:creationId xmlns:a16="http://schemas.microsoft.com/office/drawing/2014/main" id="{EBA359D6-542A-4752-A09A-51E10A8E80FB}"/>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p:txBody>
        </p:sp>
      </p:grpSp>
      <p:grpSp>
        <p:nvGrpSpPr>
          <p:cNvPr id="18" name="Group 17">
            <a:extLst>
              <a:ext uri="{FF2B5EF4-FFF2-40B4-BE49-F238E27FC236}">
                <a16:creationId xmlns:a16="http://schemas.microsoft.com/office/drawing/2014/main" id="{12C39181-F1AB-41BD-8DFE-398519C515CD}"/>
              </a:ext>
            </a:extLst>
          </p:cNvPr>
          <p:cNvGrpSpPr/>
          <p:nvPr/>
        </p:nvGrpSpPr>
        <p:grpSpPr>
          <a:xfrm>
            <a:off x="4877140" y="2908537"/>
            <a:ext cx="507301" cy="261610"/>
            <a:chOff x="1997456" y="3298195"/>
            <a:chExt cx="507301" cy="261610"/>
          </a:xfrm>
        </p:grpSpPr>
        <p:cxnSp>
          <p:nvCxnSpPr>
            <p:cNvPr id="19" name="Straight Connector 18">
              <a:extLst>
                <a:ext uri="{FF2B5EF4-FFF2-40B4-BE49-F238E27FC236}">
                  <a16:creationId xmlns:a16="http://schemas.microsoft.com/office/drawing/2014/main" id="{AB81182A-6E88-4395-8884-AD484516E7E4}"/>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20" name="TextBox 19">
              <a:extLst>
                <a:ext uri="{FF2B5EF4-FFF2-40B4-BE49-F238E27FC236}">
                  <a16:creationId xmlns:a16="http://schemas.microsoft.com/office/drawing/2014/main" id="{9C13CF0F-4BC2-46D1-92D6-E2131AD3D7BC}"/>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21</a:t>
              </a:r>
            </a:p>
          </p:txBody>
        </p:sp>
      </p:grpSp>
      <p:grpSp>
        <p:nvGrpSpPr>
          <p:cNvPr id="21" name="Group 20">
            <a:extLst>
              <a:ext uri="{FF2B5EF4-FFF2-40B4-BE49-F238E27FC236}">
                <a16:creationId xmlns:a16="http://schemas.microsoft.com/office/drawing/2014/main" id="{C3949C30-8A25-44EA-99BE-1762A4471F68}"/>
              </a:ext>
            </a:extLst>
          </p:cNvPr>
          <p:cNvGrpSpPr/>
          <p:nvPr/>
        </p:nvGrpSpPr>
        <p:grpSpPr>
          <a:xfrm>
            <a:off x="4877140" y="3853028"/>
            <a:ext cx="507301" cy="261610"/>
            <a:chOff x="1997456" y="3298195"/>
            <a:chExt cx="507301" cy="261610"/>
          </a:xfrm>
        </p:grpSpPr>
        <p:cxnSp>
          <p:nvCxnSpPr>
            <p:cNvPr id="22" name="Straight Connector 21">
              <a:extLst>
                <a:ext uri="{FF2B5EF4-FFF2-40B4-BE49-F238E27FC236}">
                  <a16:creationId xmlns:a16="http://schemas.microsoft.com/office/drawing/2014/main" id="{D42671AD-E7EC-4BA6-B774-B0AAD72D7ED2}"/>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23" name="TextBox 22">
              <a:extLst>
                <a:ext uri="{FF2B5EF4-FFF2-40B4-BE49-F238E27FC236}">
                  <a16:creationId xmlns:a16="http://schemas.microsoft.com/office/drawing/2014/main" id="{B8343E5E-14C4-4C2A-83A1-489557116F27}"/>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p:txBody>
        </p:sp>
      </p:grpSp>
      <p:grpSp>
        <p:nvGrpSpPr>
          <p:cNvPr id="24" name="Group 23">
            <a:extLst>
              <a:ext uri="{FF2B5EF4-FFF2-40B4-BE49-F238E27FC236}">
                <a16:creationId xmlns:a16="http://schemas.microsoft.com/office/drawing/2014/main" id="{9A2282FC-1DEC-42E1-8969-E853662A6D20}"/>
              </a:ext>
            </a:extLst>
          </p:cNvPr>
          <p:cNvGrpSpPr/>
          <p:nvPr/>
        </p:nvGrpSpPr>
        <p:grpSpPr>
          <a:xfrm>
            <a:off x="4877140" y="4172721"/>
            <a:ext cx="507301" cy="261610"/>
            <a:chOff x="1997456" y="3298195"/>
            <a:chExt cx="507301" cy="261610"/>
          </a:xfrm>
        </p:grpSpPr>
        <p:cxnSp>
          <p:nvCxnSpPr>
            <p:cNvPr id="25" name="Straight Connector 24">
              <a:extLst>
                <a:ext uri="{FF2B5EF4-FFF2-40B4-BE49-F238E27FC236}">
                  <a16:creationId xmlns:a16="http://schemas.microsoft.com/office/drawing/2014/main" id="{B33820A5-9E7F-46D6-9C2C-A5425F3E36EE}"/>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26" name="TextBox 25">
              <a:extLst>
                <a:ext uri="{FF2B5EF4-FFF2-40B4-BE49-F238E27FC236}">
                  <a16:creationId xmlns:a16="http://schemas.microsoft.com/office/drawing/2014/main" id="{0B91F9A8-D914-455D-8497-205D9B83BD0D}"/>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a:t>
              </a:r>
            </a:p>
          </p:txBody>
        </p:sp>
      </p:grpSp>
      <p:grpSp>
        <p:nvGrpSpPr>
          <p:cNvPr id="27" name="Group 26">
            <a:extLst>
              <a:ext uri="{FF2B5EF4-FFF2-40B4-BE49-F238E27FC236}">
                <a16:creationId xmlns:a16="http://schemas.microsoft.com/office/drawing/2014/main" id="{1DB6AEBC-3583-4A27-B78F-79822A5111C2}"/>
              </a:ext>
            </a:extLst>
          </p:cNvPr>
          <p:cNvGrpSpPr/>
          <p:nvPr/>
        </p:nvGrpSpPr>
        <p:grpSpPr>
          <a:xfrm>
            <a:off x="4877140" y="4496791"/>
            <a:ext cx="507301" cy="261610"/>
            <a:chOff x="1997456" y="3298195"/>
            <a:chExt cx="507301" cy="261610"/>
          </a:xfrm>
        </p:grpSpPr>
        <p:cxnSp>
          <p:nvCxnSpPr>
            <p:cNvPr id="28" name="Straight Connector 27">
              <a:extLst>
                <a:ext uri="{FF2B5EF4-FFF2-40B4-BE49-F238E27FC236}">
                  <a16:creationId xmlns:a16="http://schemas.microsoft.com/office/drawing/2014/main" id="{C0EA9933-DD02-49BF-94B3-09C29F0AB1CD}"/>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29" name="TextBox 28">
              <a:extLst>
                <a:ext uri="{FF2B5EF4-FFF2-40B4-BE49-F238E27FC236}">
                  <a16:creationId xmlns:a16="http://schemas.microsoft.com/office/drawing/2014/main" id="{D4A9EFF0-9C41-491F-B97C-5EA638343818}"/>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a:t>
              </a:r>
            </a:p>
          </p:txBody>
        </p:sp>
      </p:grpSp>
      <p:grpSp>
        <p:nvGrpSpPr>
          <p:cNvPr id="30" name="Group 29">
            <a:extLst>
              <a:ext uri="{FF2B5EF4-FFF2-40B4-BE49-F238E27FC236}">
                <a16:creationId xmlns:a16="http://schemas.microsoft.com/office/drawing/2014/main" id="{F35A62F8-0AB8-4308-9A6D-4B21E78A0E62}"/>
              </a:ext>
            </a:extLst>
          </p:cNvPr>
          <p:cNvGrpSpPr/>
          <p:nvPr/>
        </p:nvGrpSpPr>
        <p:grpSpPr>
          <a:xfrm>
            <a:off x="4877140" y="4812807"/>
            <a:ext cx="507301" cy="261610"/>
            <a:chOff x="1997456" y="3298195"/>
            <a:chExt cx="507301" cy="261610"/>
          </a:xfrm>
        </p:grpSpPr>
        <p:cxnSp>
          <p:nvCxnSpPr>
            <p:cNvPr id="31" name="Straight Connector 30">
              <a:extLst>
                <a:ext uri="{FF2B5EF4-FFF2-40B4-BE49-F238E27FC236}">
                  <a16:creationId xmlns:a16="http://schemas.microsoft.com/office/drawing/2014/main" id="{B06848D3-F46F-4683-B488-BD12605F914C}"/>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32" name="TextBox 31">
              <a:extLst>
                <a:ext uri="{FF2B5EF4-FFF2-40B4-BE49-F238E27FC236}">
                  <a16:creationId xmlns:a16="http://schemas.microsoft.com/office/drawing/2014/main" id="{DB700689-B392-4215-BA62-EEEE3185EA0F}"/>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grpSp>
      <p:grpSp>
        <p:nvGrpSpPr>
          <p:cNvPr id="33" name="Group 32">
            <a:extLst>
              <a:ext uri="{FF2B5EF4-FFF2-40B4-BE49-F238E27FC236}">
                <a16:creationId xmlns:a16="http://schemas.microsoft.com/office/drawing/2014/main" id="{7FC4954F-DD4E-446F-84A5-2A8287A0DB25}"/>
              </a:ext>
            </a:extLst>
          </p:cNvPr>
          <p:cNvGrpSpPr/>
          <p:nvPr/>
        </p:nvGrpSpPr>
        <p:grpSpPr>
          <a:xfrm>
            <a:off x="4877140" y="5145749"/>
            <a:ext cx="507301" cy="261610"/>
            <a:chOff x="1997456" y="3298195"/>
            <a:chExt cx="507301" cy="261610"/>
          </a:xfrm>
        </p:grpSpPr>
        <p:cxnSp>
          <p:nvCxnSpPr>
            <p:cNvPr id="34" name="Straight Connector 33">
              <a:extLst>
                <a:ext uri="{FF2B5EF4-FFF2-40B4-BE49-F238E27FC236}">
                  <a16:creationId xmlns:a16="http://schemas.microsoft.com/office/drawing/2014/main" id="{4EF8648D-B48D-4FC9-913D-7B18539F0D30}"/>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35" name="TextBox 34">
              <a:extLst>
                <a:ext uri="{FF2B5EF4-FFF2-40B4-BE49-F238E27FC236}">
                  <a16:creationId xmlns:a16="http://schemas.microsoft.com/office/drawing/2014/main" id="{FFEE797D-8980-48B3-A816-CD54BF72A6A7}"/>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grpSp>
      <p:sp>
        <p:nvSpPr>
          <p:cNvPr id="36" name="TextBox 35">
            <a:extLst>
              <a:ext uri="{FF2B5EF4-FFF2-40B4-BE49-F238E27FC236}">
                <a16:creationId xmlns:a16="http://schemas.microsoft.com/office/drawing/2014/main" id="{362DC853-0B81-4E09-A2D9-47CCB9685965}"/>
              </a:ext>
            </a:extLst>
          </p:cNvPr>
          <p:cNvSpPr txBox="1"/>
          <p:nvPr/>
        </p:nvSpPr>
        <p:spPr>
          <a:xfrm>
            <a:off x="5722404" y="5264099"/>
            <a:ext cx="889055"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Any Fracture</a:t>
            </a:r>
          </a:p>
        </p:txBody>
      </p:sp>
      <p:sp>
        <p:nvSpPr>
          <p:cNvPr id="37" name="TextBox 36">
            <a:extLst>
              <a:ext uri="{FF2B5EF4-FFF2-40B4-BE49-F238E27FC236}">
                <a16:creationId xmlns:a16="http://schemas.microsoft.com/office/drawing/2014/main" id="{6E19D8E6-DD71-4C6B-9A5A-3AD5934E6CFD}"/>
              </a:ext>
            </a:extLst>
          </p:cNvPr>
          <p:cNvSpPr txBox="1"/>
          <p:nvPr/>
        </p:nvSpPr>
        <p:spPr>
          <a:xfrm>
            <a:off x="7043412" y="5264099"/>
            <a:ext cx="128282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Resulting in Hospitalization</a:t>
            </a:r>
          </a:p>
        </p:txBody>
      </p:sp>
      <p:sp>
        <p:nvSpPr>
          <p:cNvPr id="38" name="TextBox 37">
            <a:extLst>
              <a:ext uri="{FF2B5EF4-FFF2-40B4-BE49-F238E27FC236}">
                <a16:creationId xmlns:a16="http://schemas.microsoft.com/office/drawing/2014/main" id="{E1A78C30-B759-431E-AD7E-15D723053D56}"/>
              </a:ext>
            </a:extLst>
          </p:cNvPr>
          <p:cNvSpPr txBox="1"/>
          <p:nvPr/>
        </p:nvSpPr>
        <p:spPr>
          <a:xfrm rot="16200000">
            <a:off x="3855024" y="3961294"/>
            <a:ext cx="2204646"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Frequency (%)</a:t>
            </a:r>
          </a:p>
        </p:txBody>
      </p:sp>
      <p:sp>
        <p:nvSpPr>
          <p:cNvPr id="39" name="Rectangle 38">
            <a:extLst>
              <a:ext uri="{FF2B5EF4-FFF2-40B4-BE49-F238E27FC236}">
                <a16:creationId xmlns:a16="http://schemas.microsoft.com/office/drawing/2014/main" id="{03EEC06B-DABC-4740-9C4D-FD78B71DD65B}"/>
              </a:ext>
            </a:extLst>
          </p:cNvPr>
          <p:cNvSpPr/>
          <p:nvPr/>
        </p:nvSpPr>
        <p:spPr>
          <a:xfrm>
            <a:off x="5722404" y="3853028"/>
            <a:ext cx="453012" cy="1420058"/>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0" name="Rectangle 39">
            <a:extLst>
              <a:ext uri="{FF2B5EF4-FFF2-40B4-BE49-F238E27FC236}">
                <a16:creationId xmlns:a16="http://schemas.microsoft.com/office/drawing/2014/main" id="{87C2B359-0B4E-4883-BA40-34C8DFA2BDA6}"/>
              </a:ext>
            </a:extLst>
          </p:cNvPr>
          <p:cNvSpPr/>
          <p:nvPr/>
        </p:nvSpPr>
        <p:spPr>
          <a:xfrm>
            <a:off x="7258493" y="5002036"/>
            <a:ext cx="453012" cy="271049"/>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1" name="Rectangle 40">
            <a:extLst>
              <a:ext uri="{FF2B5EF4-FFF2-40B4-BE49-F238E27FC236}">
                <a16:creationId xmlns:a16="http://schemas.microsoft.com/office/drawing/2014/main" id="{1BD14A31-9238-42E7-B207-D608ED57FFFB}"/>
              </a:ext>
            </a:extLst>
          </p:cNvPr>
          <p:cNvSpPr/>
          <p:nvPr/>
        </p:nvSpPr>
        <p:spPr>
          <a:xfrm>
            <a:off x="7684007" y="4672922"/>
            <a:ext cx="453012" cy="600164"/>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2" name="Rectangle 41">
            <a:extLst>
              <a:ext uri="{FF2B5EF4-FFF2-40B4-BE49-F238E27FC236}">
                <a16:creationId xmlns:a16="http://schemas.microsoft.com/office/drawing/2014/main" id="{8184ED22-3BD5-4D4F-AB81-D6B4EA6453E6}"/>
              </a:ext>
            </a:extLst>
          </p:cNvPr>
          <p:cNvSpPr/>
          <p:nvPr/>
        </p:nvSpPr>
        <p:spPr>
          <a:xfrm flipH="1" flipV="1">
            <a:off x="6899901" y="3428371"/>
            <a:ext cx="241394" cy="191419"/>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3" name="Rectangle 42">
            <a:extLst>
              <a:ext uri="{FF2B5EF4-FFF2-40B4-BE49-F238E27FC236}">
                <a16:creationId xmlns:a16="http://schemas.microsoft.com/office/drawing/2014/main" id="{723D29BF-E282-4236-A7C0-C67260823DE6}"/>
              </a:ext>
            </a:extLst>
          </p:cNvPr>
          <p:cNvSpPr/>
          <p:nvPr/>
        </p:nvSpPr>
        <p:spPr>
          <a:xfrm flipH="1" flipV="1">
            <a:off x="6899901" y="3115061"/>
            <a:ext cx="241394" cy="191419"/>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1C013E0B-1276-4C46-AE0C-15A154E9A451}"/>
              </a:ext>
            </a:extLst>
          </p:cNvPr>
          <p:cNvSpPr txBox="1"/>
          <p:nvPr/>
        </p:nvSpPr>
        <p:spPr>
          <a:xfrm>
            <a:off x="7043412" y="3059700"/>
            <a:ext cx="1335497"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ADT (n=6650)</a:t>
            </a:r>
          </a:p>
        </p:txBody>
      </p:sp>
      <p:sp>
        <p:nvSpPr>
          <p:cNvPr id="45" name="TextBox 44">
            <a:extLst>
              <a:ext uri="{FF2B5EF4-FFF2-40B4-BE49-F238E27FC236}">
                <a16:creationId xmlns:a16="http://schemas.microsoft.com/office/drawing/2014/main" id="{572FEE81-D6A2-4FCF-9384-B8831283BF3C}"/>
              </a:ext>
            </a:extLst>
          </p:cNvPr>
          <p:cNvSpPr txBox="1"/>
          <p:nvPr/>
        </p:nvSpPr>
        <p:spPr>
          <a:xfrm>
            <a:off x="7040749" y="3380725"/>
            <a:ext cx="1709831"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 ADT (n=20,035)</a:t>
            </a:r>
          </a:p>
        </p:txBody>
      </p:sp>
      <p:sp>
        <p:nvSpPr>
          <p:cNvPr id="46" name="TextBox 45">
            <a:extLst>
              <a:ext uri="{FF2B5EF4-FFF2-40B4-BE49-F238E27FC236}">
                <a16:creationId xmlns:a16="http://schemas.microsoft.com/office/drawing/2014/main" id="{9EB46B6B-FA84-43AF-8624-ABF4084507D9}"/>
              </a:ext>
            </a:extLst>
          </p:cNvPr>
          <p:cNvSpPr txBox="1"/>
          <p:nvPr/>
        </p:nvSpPr>
        <p:spPr>
          <a:xfrm>
            <a:off x="6965471" y="4150418"/>
            <a:ext cx="1709831"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+2.8%; P&lt;0.001</a:t>
            </a:r>
          </a:p>
        </p:txBody>
      </p:sp>
      <p:sp>
        <p:nvSpPr>
          <p:cNvPr id="47" name="TextBox 46">
            <a:extLst>
              <a:ext uri="{FF2B5EF4-FFF2-40B4-BE49-F238E27FC236}">
                <a16:creationId xmlns:a16="http://schemas.microsoft.com/office/drawing/2014/main" id="{9E9AF730-E7BC-4E0A-8AC6-C1E49915CB66}"/>
              </a:ext>
            </a:extLst>
          </p:cNvPr>
          <p:cNvSpPr txBox="1"/>
          <p:nvPr/>
        </p:nvSpPr>
        <p:spPr>
          <a:xfrm>
            <a:off x="5453975" y="2684093"/>
            <a:ext cx="1709831"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+6.8%; P&lt;0.001</a:t>
            </a:r>
          </a:p>
        </p:txBody>
      </p:sp>
      <p:grpSp>
        <p:nvGrpSpPr>
          <p:cNvPr id="48" name="Group 47">
            <a:extLst>
              <a:ext uri="{FF2B5EF4-FFF2-40B4-BE49-F238E27FC236}">
                <a16:creationId xmlns:a16="http://schemas.microsoft.com/office/drawing/2014/main" id="{388EAD87-BCE0-4C3E-8F36-B80A01554C5D}"/>
              </a:ext>
            </a:extLst>
          </p:cNvPr>
          <p:cNvGrpSpPr/>
          <p:nvPr/>
        </p:nvGrpSpPr>
        <p:grpSpPr>
          <a:xfrm>
            <a:off x="5939385" y="2962544"/>
            <a:ext cx="476423" cy="904883"/>
            <a:chOff x="5663392" y="2938272"/>
            <a:chExt cx="476423" cy="904883"/>
          </a:xfrm>
        </p:grpSpPr>
        <p:cxnSp>
          <p:nvCxnSpPr>
            <p:cNvPr id="49" name="Straight Connector 48">
              <a:extLst>
                <a:ext uri="{FF2B5EF4-FFF2-40B4-BE49-F238E27FC236}">
                  <a16:creationId xmlns:a16="http://schemas.microsoft.com/office/drawing/2014/main" id="{61147A9B-482B-4353-895A-9FC271AB424F}"/>
                </a:ext>
              </a:extLst>
            </p:cNvPr>
            <p:cNvCxnSpPr>
              <a:cxnSpLocks/>
            </p:cNvCxnSpPr>
            <p:nvPr/>
          </p:nvCxnSpPr>
          <p:spPr>
            <a:xfrm flipV="1">
              <a:off x="5672917" y="2938272"/>
              <a:ext cx="0" cy="904883"/>
            </a:xfrm>
            <a:prstGeom prst="line">
              <a:avLst/>
            </a:prstGeom>
            <a:noFill/>
            <a:ln w="19050" cap="flat" cmpd="sng" algn="ctr">
              <a:solidFill>
                <a:sysClr val="windowText" lastClr="000000">
                  <a:lumMod val="75000"/>
                  <a:lumOff val="25000"/>
                </a:sysClr>
              </a:solidFill>
              <a:prstDash val="solid"/>
            </a:ln>
            <a:effectLst/>
          </p:spPr>
        </p:cxnSp>
        <p:cxnSp>
          <p:nvCxnSpPr>
            <p:cNvPr id="50" name="Straight Connector 49">
              <a:extLst>
                <a:ext uri="{FF2B5EF4-FFF2-40B4-BE49-F238E27FC236}">
                  <a16:creationId xmlns:a16="http://schemas.microsoft.com/office/drawing/2014/main" id="{40403362-2D7A-4D67-9EB2-06A93EE1654C}"/>
                </a:ext>
              </a:extLst>
            </p:cNvPr>
            <p:cNvCxnSpPr>
              <a:cxnSpLocks/>
            </p:cNvCxnSpPr>
            <p:nvPr/>
          </p:nvCxnSpPr>
          <p:spPr>
            <a:xfrm>
              <a:off x="5663392" y="2938272"/>
              <a:ext cx="476423" cy="0"/>
            </a:xfrm>
            <a:prstGeom prst="line">
              <a:avLst/>
            </a:prstGeom>
            <a:noFill/>
            <a:ln w="19050" cap="flat" cmpd="sng" algn="ctr">
              <a:solidFill>
                <a:sysClr val="windowText" lastClr="000000">
                  <a:lumMod val="75000"/>
                  <a:lumOff val="25000"/>
                </a:sysClr>
              </a:solidFill>
              <a:prstDash val="solid"/>
            </a:ln>
            <a:effectLst/>
          </p:spPr>
        </p:cxnSp>
        <p:cxnSp>
          <p:nvCxnSpPr>
            <p:cNvPr id="52" name="Straight Connector 51">
              <a:extLst>
                <a:ext uri="{FF2B5EF4-FFF2-40B4-BE49-F238E27FC236}">
                  <a16:creationId xmlns:a16="http://schemas.microsoft.com/office/drawing/2014/main" id="{DC6E11B5-5562-42C0-8D89-C5EF791FFB4A}"/>
                </a:ext>
              </a:extLst>
            </p:cNvPr>
            <p:cNvCxnSpPr/>
            <p:nvPr/>
          </p:nvCxnSpPr>
          <p:spPr>
            <a:xfrm>
              <a:off x="6130290" y="2938272"/>
              <a:ext cx="0" cy="300228"/>
            </a:xfrm>
            <a:prstGeom prst="line">
              <a:avLst/>
            </a:prstGeom>
            <a:noFill/>
            <a:ln w="19050" cap="flat" cmpd="sng" algn="ctr">
              <a:solidFill>
                <a:sysClr val="windowText" lastClr="000000">
                  <a:lumMod val="75000"/>
                  <a:lumOff val="25000"/>
                </a:sysClr>
              </a:solidFill>
              <a:prstDash val="solid"/>
            </a:ln>
            <a:effectLst/>
          </p:spPr>
        </p:cxnSp>
      </p:grpSp>
      <p:grpSp>
        <p:nvGrpSpPr>
          <p:cNvPr id="54" name="Group 53">
            <a:extLst>
              <a:ext uri="{FF2B5EF4-FFF2-40B4-BE49-F238E27FC236}">
                <a16:creationId xmlns:a16="http://schemas.microsoft.com/office/drawing/2014/main" id="{D5DCE419-2E76-45E7-B2E7-554DC28A8157}"/>
              </a:ext>
            </a:extLst>
          </p:cNvPr>
          <p:cNvGrpSpPr/>
          <p:nvPr/>
        </p:nvGrpSpPr>
        <p:grpSpPr>
          <a:xfrm>
            <a:off x="7442603" y="4474082"/>
            <a:ext cx="447346" cy="644160"/>
            <a:chOff x="5692469" y="2938272"/>
            <a:chExt cx="447346" cy="644160"/>
          </a:xfrm>
        </p:grpSpPr>
        <p:cxnSp>
          <p:nvCxnSpPr>
            <p:cNvPr id="55" name="Straight Connector 54">
              <a:extLst>
                <a:ext uri="{FF2B5EF4-FFF2-40B4-BE49-F238E27FC236}">
                  <a16:creationId xmlns:a16="http://schemas.microsoft.com/office/drawing/2014/main" id="{543E9085-A2EF-40FB-8637-5239CDBFCF11}"/>
                </a:ext>
              </a:extLst>
            </p:cNvPr>
            <p:cNvCxnSpPr>
              <a:cxnSpLocks/>
            </p:cNvCxnSpPr>
            <p:nvPr/>
          </p:nvCxnSpPr>
          <p:spPr>
            <a:xfrm flipV="1">
              <a:off x="5701492" y="2938273"/>
              <a:ext cx="0" cy="644159"/>
            </a:xfrm>
            <a:prstGeom prst="line">
              <a:avLst/>
            </a:prstGeom>
            <a:noFill/>
            <a:ln w="19050" cap="flat" cmpd="sng" algn="ctr">
              <a:solidFill>
                <a:sysClr val="windowText" lastClr="000000">
                  <a:lumMod val="75000"/>
                  <a:lumOff val="25000"/>
                </a:sysClr>
              </a:solidFill>
              <a:prstDash val="solid"/>
            </a:ln>
            <a:effectLst/>
          </p:spPr>
        </p:cxnSp>
        <p:cxnSp>
          <p:nvCxnSpPr>
            <p:cNvPr id="56" name="Straight Connector 55">
              <a:extLst>
                <a:ext uri="{FF2B5EF4-FFF2-40B4-BE49-F238E27FC236}">
                  <a16:creationId xmlns:a16="http://schemas.microsoft.com/office/drawing/2014/main" id="{B12B83F9-02AD-42A3-8036-8B3DEB94DB62}"/>
                </a:ext>
              </a:extLst>
            </p:cNvPr>
            <p:cNvCxnSpPr>
              <a:cxnSpLocks/>
            </p:cNvCxnSpPr>
            <p:nvPr/>
          </p:nvCxnSpPr>
          <p:spPr>
            <a:xfrm>
              <a:off x="5692469" y="2938272"/>
              <a:ext cx="447346" cy="0"/>
            </a:xfrm>
            <a:prstGeom prst="line">
              <a:avLst/>
            </a:prstGeom>
            <a:noFill/>
            <a:ln w="19050" cap="flat" cmpd="sng" algn="ctr">
              <a:solidFill>
                <a:sysClr val="windowText" lastClr="000000">
                  <a:lumMod val="75000"/>
                  <a:lumOff val="25000"/>
                </a:sysClr>
              </a:solidFill>
              <a:prstDash val="solid"/>
            </a:ln>
            <a:effectLst/>
          </p:spPr>
        </p:cxnSp>
        <p:cxnSp>
          <p:nvCxnSpPr>
            <p:cNvPr id="57" name="Straight Connector 56">
              <a:extLst>
                <a:ext uri="{FF2B5EF4-FFF2-40B4-BE49-F238E27FC236}">
                  <a16:creationId xmlns:a16="http://schemas.microsoft.com/office/drawing/2014/main" id="{D37A7335-86B0-456E-B830-B9D6CF1C32D0}"/>
                </a:ext>
              </a:extLst>
            </p:cNvPr>
            <p:cNvCxnSpPr/>
            <p:nvPr/>
          </p:nvCxnSpPr>
          <p:spPr>
            <a:xfrm>
              <a:off x="6130290" y="2938272"/>
              <a:ext cx="0" cy="300228"/>
            </a:xfrm>
            <a:prstGeom prst="line">
              <a:avLst/>
            </a:prstGeom>
            <a:noFill/>
            <a:ln w="19050" cap="flat" cmpd="sng" algn="ctr">
              <a:solidFill>
                <a:sysClr val="windowText" lastClr="000000">
                  <a:lumMod val="75000"/>
                  <a:lumOff val="25000"/>
                </a:sysClr>
              </a:solidFill>
              <a:prstDash val="solid"/>
            </a:ln>
            <a:effectLst/>
          </p:spPr>
        </p:cxnSp>
      </p:grpSp>
      <p:sp>
        <p:nvSpPr>
          <p:cNvPr id="58" name="TextBox 57">
            <a:extLst>
              <a:ext uri="{FF2B5EF4-FFF2-40B4-BE49-F238E27FC236}">
                <a16:creationId xmlns:a16="http://schemas.microsoft.com/office/drawing/2014/main" id="{B26E54A9-646F-4988-B80E-E29AA2B19707}"/>
              </a:ext>
            </a:extLst>
          </p:cNvPr>
          <p:cNvSpPr txBox="1"/>
          <p:nvPr/>
        </p:nvSpPr>
        <p:spPr>
          <a:xfrm>
            <a:off x="4973649" y="1719522"/>
            <a:ext cx="3668205"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C18567"/>
                </a:solidFill>
                <a:effectLst/>
                <a:uLnTx/>
                <a:uFillTx/>
                <a:latin typeface="Arial Narrow" panose="020B0606020202030204" pitchFamily="34" charset="0"/>
                <a:ea typeface="+mn-ea"/>
                <a:cs typeface="+mn-cs"/>
              </a:rPr>
              <a:t>Proportion of Men with Fractures 1-5 Years After Cancer Diagnosis</a:t>
            </a:r>
            <a:r>
              <a:rPr kumimoji="0" lang="en-CA" sz="1600" b="1" i="0" u="none" strike="noStrike" kern="1200" cap="none" spc="0" normalizeH="0" baseline="30000" noProof="0" dirty="0">
                <a:ln>
                  <a:noFill/>
                </a:ln>
                <a:solidFill>
                  <a:srgbClr val="C18567"/>
                </a:solidFill>
                <a:effectLst/>
                <a:uLnTx/>
                <a:uFillTx/>
                <a:latin typeface="Arial Narrow" panose="020B0606020202030204" pitchFamily="34" charset="0"/>
                <a:ea typeface="+mn-ea"/>
                <a:cs typeface="+mn-cs"/>
              </a:rPr>
              <a:t>1</a:t>
            </a:r>
          </a:p>
        </p:txBody>
      </p:sp>
      <p:sp>
        <p:nvSpPr>
          <p:cNvPr id="59" name="Rectangle 58">
            <a:extLst>
              <a:ext uri="{FF2B5EF4-FFF2-40B4-BE49-F238E27FC236}">
                <a16:creationId xmlns:a16="http://schemas.microsoft.com/office/drawing/2014/main" id="{3DCBEAC5-B393-4A38-9F47-321874F616DD}"/>
              </a:ext>
            </a:extLst>
          </p:cNvPr>
          <p:cNvSpPr/>
          <p:nvPr/>
        </p:nvSpPr>
        <p:spPr>
          <a:xfrm>
            <a:off x="6147918" y="3220864"/>
            <a:ext cx="453012" cy="2052222"/>
          </a:xfrm>
          <a:prstGeom prst="rect">
            <a:avLst/>
          </a:prstGeom>
          <a:solidFill>
            <a:srgbClr val="A1604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2223832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p:cNvSpPr/>
          <p:nvPr/>
        </p:nvSpPr>
        <p:spPr>
          <a:xfrm>
            <a:off x="0" y="-4665"/>
            <a:ext cx="7814388" cy="1354782"/>
          </a:xfrm>
          <a:prstGeom prst="rect">
            <a:avLst/>
          </a:prstGeom>
          <a:solidFill>
            <a:srgbClr val="F7F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256592" y="333273"/>
            <a:ext cx="7389845"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B4A31"/>
                </a:solidFill>
                <a:effectLst/>
                <a:uLnTx/>
                <a:uFillTx/>
                <a:latin typeface="Arial Narrow" panose="020B0606020202030204" pitchFamily="34" charset="0"/>
                <a:ea typeface="+mn-ea"/>
                <a:cs typeface="+mn-cs"/>
              </a:rPr>
              <a:t>Androgen Deprivation Therapy (ADT)</a:t>
            </a:r>
          </a:p>
        </p:txBody>
      </p:sp>
      <p:sp>
        <p:nvSpPr>
          <p:cNvPr id="61" name="Rectangle 60">
            <a:extLst>
              <a:ext uri="{FF2B5EF4-FFF2-40B4-BE49-F238E27FC236}">
                <a16:creationId xmlns:a16="http://schemas.microsoft.com/office/drawing/2014/main" id="{294C6EA1-186D-461A-9C48-DD7984A5290C}"/>
              </a:ext>
            </a:extLst>
          </p:cNvPr>
          <p:cNvSpPr/>
          <p:nvPr/>
        </p:nvSpPr>
        <p:spPr>
          <a:xfrm>
            <a:off x="-20233" y="6382812"/>
            <a:ext cx="9162797" cy="4680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CA" sz="6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D’Oronzo</a:t>
            </a: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S, et al. Cancer treatment-induced bone loss (CTIBL): Pathogenesis and clinical implications. Cancer Treat Rev. 2015;41:798-808. </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 Lipton A, Smith MR, Ellis GK, et al Treatment-induced bone loss and fractures in cancer patients undergoing hormone ablation therapy: efficacy and safety of denosumab. Clin Med Insights Oncol. 2012;6:287-303 </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3. Diamond TH, </a:t>
            </a:r>
            <a:r>
              <a:rPr kumimoji="0" lang="en-CA" sz="6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Higano</a:t>
            </a: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CS, Smith MR, et al. Osteoporosis in men with prostate carcinoma receiving androgen-deprivation therapy: recommendations for diagnosis and therapies. Cancer.  2004;100:892-899.</a:t>
            </a:r>
          </a:p>
          <a:p>
            <a:pPr marL="0" marR="0" lvl="0" indent="0" algn="l" defTabSz="457200" rtl="0" eaLnBrk="1" fontAlgn="auto" latinLnBrk="0" hangingPunct="1">
              <a:lnSpc>
                <a:spcPct val="100000"/>
              </a:lnSpc>
              <a:spcBef>
                <a:spcPts val="0"/>
              </a:spcBef>
              <a:spcAft>
                <a:spcPts val="0"/>
              </a:spcAft>
              <a:buClr>
                <a:srgbClr val="00ADF1"/>
              </a:buClr>
              <a:buSzTx/>
              <a:buFontTx/>
              <a:buNone/>
              <a:tabLst/>
              <a:defRPr/>
            </a:pP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4. </a:t>
            </a:r>
            <a:r>
              <a:rPr kumimoji="0" lang="en-CA" sz="6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Shahinian</a:t>
            </a: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VB, et al Risk of fracture after androgen deprivation for prostate cancer. N </a:t>
            </a:r>
            <a:r>
              <a:rPr kumimoji="0" lang="en-CA" sz="6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Engl</a:t>
            </a:r>
            <a:r>
              <a:rPr kumimoji="0" lang="en-CA" sz="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 Med. 2005; 352:3154-164. </a:t>
            </a:r>
          </a:p>
        </p:txBody>
      </p:sp>
      <p:pic>
        <p:nvPicPr>
          <p:cNvPr id="3" name="Picture 2" descr="A picture containing table, cup, sitting, food&#10;&#10;Description automatically generated">
            <a:extLst>
              <a:ext uri="{FF2B5EF4-FFF2-40B4-BE49-F238E27FC236}">
                <a16:creationId xmlns:a16="http://schemas.microsoft.com/office/drawing/2014/main" id="{41DD1913-2605-4BB3-8B39-D44A5F9F1ED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814676" y="-13572"/>
            <a:ext cx="1310527" cy="1310527"/>
          </a:xfrm>
          <a:prstGeom prst="rect">
            <a:avLst/>
          </a:prstGeom>
        </p:spPr>
      </p:pic>
      <p:sp>
        <p:nvSpPr>
          <p:cNvPr id="62" name="Rectangle 61">
            <a:extLst>
              <a:ext uri="{FF2B5EF4-FFF2-40B4-BE49-F238E27FC236}">
                <a16:creationId xmlns:a16="http://schemas.microsoft.com/office/drawing/2014/main" id="{0CDD2EEB-ED80-47A5-A4A8-183CF3B99906}"/>
              </a:ext>
            </a:extLst>
          </p:cNvPr>
          <p:cNvSpPr/>
          <p:nvPr/>
        </p:nvSpPr>
        <p:spPr>
          <a:xfrm>
            <a:off x="14132" y="1300764"/>
            <a:ext cx="9162797" cy="39600"/>
          </a:xfrm>
          <a:prstGeom prst="rect">
            <a:avLst/>
          </a:prstGeom>
          <a:solidFill>
            <a:srgbClr val="EAE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3">
            <a:extLst>
              <a:ext uri="{FF2B5EF4-FFF2-40B4-BE49-F238E27FC236}">
                <a16:creationId xmlns:a16="http://schemas.microsoft.com/office/drawing/2014/main" id="{E8042C47-CD16-47A3-8991-9612D85ECB9A}"/>
              </a:ext>
            </a:extLst>
          </p:cNvPr>
          <p:cNvSpPr txBox="1">
            <a:spLocks/>
          </p:cNvSpPr>
          <p:nvPr/>
        </p:nvSpPr>
        <p:spPr>
          <a:xfrm>
            <a:off x="446365" y="1524065"/>
            <a:ext cx="8229600" cy="4561049"/>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US" sz="2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Prostate cancer is promoted by androgens and is often sensitive to androgen-deprivation treatments such as GnRH agonists.</a:t>
            </a:r>
            <a:r>
              <a:rPr kumimoji="0" lang="en-US" sz="2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US" sz="2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Result of ADT is to reduce circulating testosterone and other androgens. This also reduces estradiol levels and BMD.</a:t>
            </a:r>
            <a:r>
              <a:rPr kumimoji="0" lang="en-US" sz="2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1</a:t>
            </a: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US" sz="2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BMD declines up to 8.5% per year in men receiving ADT.</a:t>
            </a:r>
            <a:r>
              <a:rPr kumimoji="0" lang="en-US" sz="2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2,3</a:t>
            </a: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r>
              <a:rPr kumimoji="0" lang="en-US" sz="2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 retrospective study of 50,163 prostate cancer patients found significantly higher rates of fracture in patients treated with ADT vs. untreated (</a:t>
            </a:r>
            <a:r>
              <a:rPr kumimoji="0" lang="en-US" sz="2600" b="1" i="0" u="none" strike="noStrike" kern="1200" cap="none" spc="0" normalizeH="0" baseline="0" noProof="0" dirty="0">
                <a:ln>
                  <a:noFill/>
                </a:ln>
                <a:solidFill>
                  <a:srgbClr val="C18567"/>
                </a:solidFill>
                <a:effectLst/>
                <a:uLnTx/>
                <a:uFillTx/>
                <a:latin typeface="Arial Narrow" panose="020B0606020202030204" pitchFamily="34" charset="0"/>
                <a:ea typeface="+mn-ea"/>
              </a:rPr>
              <a:t>19.4% vs. 12.6%, p&lt;0.001</a:t>
            </a:r>
            <a:r>
              <a:rPr kumimoji="0" lang="en-US" sz="2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rPr>
              <a:t>).</a:t>
            </a:r>
            <a:r>
              <a:rPr kumimoji="0" lang="en-US" sz="2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rPr>
              <a:t>4</a:t>
            </a:r>
          </a:p>
          <a:p>
            <a:pPr marL="396875" marR="0" lvl="0" indent="-396875" algn="l" defTabSz="457200" rtl="0" eaLnBrk="1" fontAlgn="auto" latinLnBrk="0" hangingPunct="1">
              <a:lnSpc>
                <a:spcPct val="100000"/>
              </a:lnSpc>
              <a:spcBef>
                <a:spcPts val="0"/>
              </a:spcBef>
              <a:spcAft>
                <a:spcPts val="1000"/>
              </a:spcAft>
              <a:buClr>
                <a:srgbClr val="B47F74"/>
              </a:buClr>
              <a:buSzTx/>
              <a:buFont typeface="Wingdings" panose="05000000000000000000" pitchFamily="2" charset="2"/>
              <a:buChar char="§"/>
              <a:tabLst/>
              <a:defRPr/>
            </a:pPr>
            <a:endParaRPr kumimoji="0" lang="en-US"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9" name="Rectangle 26">
            <a:extLst>
              <a:ext uri="{FF2B5EF4-FFF2-40B4-BE49-F238E27FC236}">
                <a16:creationId xmlns:a16="http://schemas.microsoft.com/office/drawing/2014/main" id="{BC277FA5-AE75-49CF-B145-8B3657565946}"/>
              </a:ext>
            </a:extLst>
          </p:cNvPr>
          <p:cNvSpPr>
            <a:spLocks noChangeArrowheads="1"/>
          </p:cNvSpPr>
          <p:nvPr/>
        </p:nvSpPr>
        <p:spPr bwMode="auto">
          <a:xfrm>
            <a:off x="382954" y="6189812"/>
            <a:ext cx="297998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BMD = bone mineral density; GnRH = gonadotropin releasing hormone</a:t>
            </a:r>
            <a:endParaRPr kumimoji="0" lang="en-US"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37184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9505</TotalTime>
  <Words>25162</Words>
  <Application>Microsoft Office PowerPoint</Application>
  <PresentationFormat>On-screen Show (4:3)</PresentationFormat>
  <Paragraphs>2968</Paragraphs>
  <Slides>150</Slides>
  <Notes>139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150</vt:i4>
      </vt:variant>
    </vt:vector>
  </HeadingPairs>
  <TitlesOfParts>
    <vt:vector size="165" baseType="lpstr">
      <vt:lpstr>Agency FB</vt:lpstr>
      <vt:lpstr>Arial</vt:lpstr>
      <vt:lpstr>Arial Narrow</vt:lpstr>
      <vt:lpstr>Calibri</vt:lpstr>
      <vt:lpstr>Calibri Light</vt:lpstr>
      <vt:lpstr>Cambria Math</vt:lpstr>
      <vt:lpstr>Century Gothic</vt:lpstr>
      <vt:lpstr>Lato</vt:lpstr>
      <vt:lpstr>Roboto</vt:lpstr>
      <vt:lpstr>StarSymbol</vt:lpstr>
      <vt:lpstr>Times New Roman</vt:lpstr>
      <vt:lpstr>Verdana</vt:lpstr>
      <vt:lpstr>Wingdings</vt:lpstr>
      <vt:lpstr>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154</cp:revision>
  <dcterms:created xsi:type="dcterms:W3CDTF">2019-11-28T19:37:14Z</dcterms:created>
  <dcterms:modified xsi:type="dcterms:W3CDTF">2020-02-25T18:53:29Z</dcterms:modified>
</cp:coreProperties>
</file>